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373" r:id="rId2"/>
    <p:sldId id="530" r:id="rId3"/>
    <p:sldId id="532" r:id="rId4"/>
    <p:sldId id="520" r:id="rId5"/>
    <p:sldId id="375" r:id="rId6"/>
    <p:sldId id="522" r:id="rId7"/>
    <p:sldId id="523" r:id="rId8"/>
    <p:sldId id="525" r:id="rId9"/>
    <p:sldId id="526" r:id="rId10"/>
    <p:sldId id="524" r:id="rId11"/>
    <p:sldId id="535" r:id="rId12"/>
    <p:sldId id="521" r:id="rId13"/>
    <p:sldId id="527" r:id="rId14"/>
    <p:sldId id="528" r:id="rId15"/>
    <p:sldId id="529" r:id="rId16"/>
    <p:sldId id="533" r:id="rId1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MWType V2 Regular" pitchFamily="2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MWType V2 Regular" pitchFamily="2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MWType V2 Regular" pitchFamily="2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MWType V2 Regular" pitchFamily="2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MWType V2 Regular" pitchFamily="2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BMWType V2 Regular" pitchFamily="2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BMWType V2 Regular" pitchFamily="2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BMWType V2 Regular" pitchFamily="2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BMWType V2 Regular" pitchFamily="2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56A"/>
    <a:srgbClr val="6699FF"/>
    <a:srgbClr val="008000"/>
    <a:srgbClr val="5067A5"/>
    <a:srgbClr val="D2D6E5"/>
    <a:srgbClr val="B1BAD4"/>
    <a:srgbClr val="FF2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5" autoAdjust="0"/>
    <p:restoredTop sz="94634" autoAdjust="0"/>
  </p:normalViewPr>
  <p:slideViewPr>
    <p:cSldViewPr snapToGrid="0">
      <p:cViewPr varScale="1">
        <p:scale>
          <a:sx n="65" d="100"/>
          <a:sy n="65" d="100"/>
        </p:scale>
        <p:origin x="-950" y="-67"/>
      </p:cViewPr>
      <p:guideLst>
        <p:guide orient="horz" pos="729"/>
        <p:guide orient="horz" pos="119"/>
        <p:guide orient="horz" pos="1300"/>
        <p:guide orient="horz" pos="2985"/>
        <p:guide pos="807"/>
        <p:guide pos="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66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4" tIns="45953" rIns="91904" bIns="45953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defRPr kumimoji="0" sz="1200">
                <a:latin typeface="BMWType V2 Regular" pitchFamily="2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4" tIns="45953" rIns="91904" bIns="4595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kumimoji="0" sz="1200">
                <a:latin typeface="BMWType V2 Regular" pitchFamily="2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4" tIns="45953" rIns="91904" bIns="45953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defRPr kumimoji="0" sz="1200">
                <a:latin typeface="BMWType V2 Regular" pitchFamily="2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4" tIns="45953" rIns="91904" bIns="4595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kumimoji="0" sz="1200">
                <a:latin typeface="BMWType V2 Regular" pitchFamily="2" charset="0"/>
                <a:ea typeface="+mn-ea"/>
              </a:defRPr>
            </a:lvl1pPr>
          </a:lstStyle>
          <a:p>
            <a:pPr>
              <a:defRPr/>
            </a:pPr>
            <a:fld id="{15EF1770-E6BD-4C08-B562-4DA5F9CF19B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406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4" tIns="45953" rIns="91904" bIns="4595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kumimoji="0" sz="1200">
                <a:latin typeface="BMWType V2 Regular" pitchFamily="2" charset="0"/>
                <a:ea typeface="+mn-ea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4" tIns="45953" rIns="91904" bIns="4595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200">
                <a:latin typeface="BMWType V2 Regular" pitchFamily="2" charset="0"/>
                <a:ea typeface="+mn-ea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4" tIns="45953" rIns="91904" bIns="45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TW" noProof="0" smtClean="0"/>
              <a:t>Textmasterformate durch Klicken bearbeiten</a:t>
            </a:r>
          </a:p>
          <a:p>
            <a:pPr lvl="1"/>
            <a:r>
              <a:rPr lang="de-DE" altLang="zh-TW" noProof="0" smtClean="0"/>
              <a:t>Zweite Ebene</a:t>
            </a:r>
          </a:p>
          <a:p>
            <a:pPr lvl="2"/>
            <a:r>
              <a:rPr lang="de-DE" altLang="zh-TW" noProof="0" smtClean="0"/>
              <a:t>Dritte Ebene</a:t>
            </a:r>
          </a:p>
          <a:p>
            <a:pPr lvl="3"/>
            <a:r>
              <a:rPr lang="de-DE" altLang="zh-TW" noProof="0" smtClean="0"/>
              <a:t>Vierte Ebene</a:t>
            </a:r>
          </a:p>
          <a:p>
            <a:pPr lvl="4"/>
            <a:r>
              <a:rPr lang="de-DE" altLang="zh-TW" noProof="0" smtClean="0"/>
              <a:t>Fünfte Ebene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4" tIns="45953" rIns="91904" bIns="4595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kumimoji="0" sz="1200">
                <a:latin typeface="BMWType V2 Regular" pitchFamily="2" charset="0"/>
                <a:ea typeface="+mn-ea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4" tIns="45953" rIns="91904" bIns="4595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200">
                <a:latin typeface="BMWType V2 Regular" pitchFamily="2" charset="0"/>
                <a:ea typeface="+mn-ea"/>
              </a:defRPr>
            </a:lvl1pPr>
          </a:lstStyle>
          <a:p>
            <a:pPr>
              <a:defRPr/>
            </a:pPr>
            <a:fld id="{FB85C4FC-4C47-4CE7-BD35-CABBF9A2D813}" type="slidenum">
              <a:rPr lang="zh-TW" altLang="de-DE"/>
              <a:pPr>
                <a:defRPr/>
              </a:pPr>
              <a:t>‹#›</a:t>
            </a:fld>
            <a:endParaRPr lang="de-DE" altLang="zh-TW"/>
          </a:p>
        </p:txBody>
      </p:sp>
    </p:spTree>
    <p:extLst>
      <p:ext uri="{BB962C8B-B14F-4D97-AF65-F5344CB8AC3E}">
        <p14:creationId xmlns:p14="http://schemas.microsoft.com/office/powerpoint/2010/main" val="4168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MWType V2 Regular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MWType V2 Regular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MWType V2 Regular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MWType V2 Regular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MWType V2 Regula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5" rIns="95547" bIns="47775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5" rIns="95547" bIns="47775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5" rIns="95547" bIns="47775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5" rIns="95547" bIns="47775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5" rIns="95547" bIns="47775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5" rIns="95547" bIns="47775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5" rIns="95547" bIns="47775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5" rIns="95547" bIns="47775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5" rIns="95547" bIns="47775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5" rIns="95547" bIns="47775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5" rIns="95547" bIns="47775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5" rIns="95547" bIns="47775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5" rIns="95547" bIns="47775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5" rIns="95547" bIns="47775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5" rIns="95547" bIns="47775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7" tIns="47775" rIns="95547" bIns="47775"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5087" y="133350"/>
            <a:ext cx="8033995" cy="1101725"/>
          </a:xfrm>
        </p:spPr>
        <p:txBody>
          <a:bodyPr/>
          <a:lstStyle>
            <a:lvl1pPr>
              <a:defRPr>
                <a:latin typeface="華康中黑體(P)" pitchFamily="34" charset="-120"/>
                <a:ea typeface="華康中黑體(P)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b="0">
                <a:latin typeface="華康中黑體(P)" pitchFamily="34" charset="-120"/>
                <a:ea typeface="華康中黑體(P)" pitchFamily="34" charset="-120"/>
              </a:defRPr>
            </a:lvl1pPr>
            <a:lvl2pPr>
              <a:buFont typeface="華康中黑體(P)" pitchFamily="34" charset="-120"/>
              <a:buChar char="–"/>
              <a:defRPr>
                <a:latin typeface="華康中黑體(P)" pitchFamily="34" charset="-120"/>
                <a:ea typeface="華康中黑體(P)" pitchFamily="34" charset="-120"/>
              </a:defRPr>
            </a:lvl2pPr>
            <a:lvl3pPr>
              <a:defRPr>
                <a:latin typeface="華康中黑體(P)" pitchFamily="34" charset="-120"/>
                <a:ea typeface="華康中黑體(P)" pitchFamily="34" charset="-120"/>
              </a:defRPr>
            </a:lvl3pPr>
            <a:lvl4pPr>
              <a:defRPr>
                <a:latin typeface="華康中黑體(P)" pitchFamily="34" charset="-120"/>
                <a:ea typeface="華康中黑體(P)" pitchFamily="34" charset="-120"/>
              </a:defRPr>
            </a:lvl4pPr>
            <a:lvl5pPr>
              <a:defRPr>
                <a:latin typeface="華康中黑體(P)" pitchFamily="34" charset="-120"/>
                <a:ea typeface="華康中黑體(P)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24572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3425" y="133350"/>
            <a:ext cx="1914525" cy="65166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335088" y="133350"/>
            <a:ext cx="5595937" cy="65166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2412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335087" y="133350"/>
            <a:ext cx="8033995" cy="1101725"/>
          </a:xfrm>
        </p:spPr>
        <p:txBody>
          <a:bodyPr/>
          <a:lstStyle>
            <a:lvl1pPr>
              <a:defRPr>
                <a:latin typeface="華康中黑體(P)" pitchFamily="34" charset="-120"/>
                <a:ea typeface="華康中黑體(P)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493333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179388" y="171450"/>
            <a:ext cx="89376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r>
              <a:rPr kumimoji="0" lang="zh-TW" altLang="en-US" sz="900" dirty="0">
                <a:latin typeface="BMWType V2 Light" pitchFamily="2" charset="0"/>
              </a:rPr>
              <a:t>台北鎔德</a:t>
            </a:r>
            <a:endParaRPr kumimoji="0" lang="en-US" altLang="zh-TW" sz="900" dirty="0">
              <a:latin typeface="BMWType V2 Light" pitchFamily="2" charset="0"/>
            </a:endParaRPr>
          </a:p>
          <a:p>
            <a:pPr>
              <a:lnSpc>
                <a:spcPct val="95000"/>
              </a:lnSpc>
              <a:defRPr/>
            </a:pPr>
            <a:r>
              <a:rPr kumimoji="0" lang="en-US" altLang="zh-TW" sz="900" dirty="0" smtClean="0">
                <a:latin typeface="BMWType V2 Light" pitchFamily="2" charset="0"/>
              </a:rPr>
              <a:t>APP</a:t>
            </a:r>
            <a:r>
              <a:rPr kumimoji="0" lang="zh-TW" altLang="en-US" sz="900" dirty="0" smtClean="0">
                <a:latin typeface="BMWType V2 Light" pitchFamily="2" charset="0"/>
              </a:rPr>
              <a:t>功能說明</a:t>
            </a:r>
            <a:endParaRPr kumimoji="0" lang="en-US" altLang="zh-TW" sz="900" dirty="0" smtClean="0">
              <a:latin typeface="BMWType V2 Light" pitchFamily="2" charset="0"/>
            </a:endParaRPr>
          </a:p>
          <a:p>
            <a:pPr>
              <a:lnSpc>
                <a:spcPct val="95000"/>
              </a:lnSpc>
              <a:defRPr/>
            </a:pPr>
            <a:endParaRPr kumimoji="0" lang="en-US" altLang="zh-TW" sz="900" dirty="0" smtClean="0">
              <a:latin typeface="BMWType V2 Light" pitchFamily="2" charset="0"/>
            </a:endParaRPr>
          </a:p>
          <a:p>
            <a:pPr>
              <a:lnSpc>
                <a:spcPct val="95000"/>
              </a:lnSpc>
              <a:defRPr/>
            </a:pPr>
            <a:endParaRPr kumimoji="0" lang="de-DE" altLang="zh-TW" sz="900" dirty="0">
              <a:latin typeface="BMWType V2 Light" pitchFamily="2" charset="0"/>
            </a:endParaRPr>
          </a:p>
          <a:p>
            <a:pPr>
              <a:lnSpc>
                <a:spcPct val="95000"/>
              </a:lnSpc>
              <a:defRPr/>
            </a:pPr>
            <a:r>
              <a:rPr kumimoji="0" lang="en-US" altLang="zh-TW" sz="900" dirty="0" smtClean="0">
                <a:latin typeface="BMWType V2 Light" pitchFamily="2" charset="0"/>
                <a:ea typeface="PMingLiU" pitchFamily="18" charset="-120"/>
              </a:rPr>
              <a:t>DEC</a:t>
            </a:r>
            <a:r>
              <a:rPr kumimoji="0" lang="de-DE" altLang="zh-CN" sz="900" dirty="0" smtClean="0">
                <a:latin typeface="BMWType V2 Light" pitchFamily="2" charset="0"/>
                <a:ea typeface="宋体" pitchFamily="2" charset="-122"/>
              </a:rPr>
              <a:t>, </a:t>
            </a:r>
            <a:r>
              <a:rPr kumimoji="0" lang="zh-TW" altLang="en-US" sz="900" dirty="0" smtClean="0">
                <a:latin typeface="BMWType V2 Light" pitchFamily="2" charset="0"/>
                <a:ea typeface="宋体" pitchFamily="2" charset="-122"/>
              </a:rPr>
              <a:t> </a:t>
            </a:r>
            <a:r>
              <a:rPr kumimoji="0" lang="de-DE" altLang="zh-TW" sz="900" dirty="0" smtClean="0">
                <a:latin typeface="BMWType V2 Light" pitchFamily="2" charset="0"/>
              </a:rPr>
              <a:t>20</a:t>
            </a:r>
            <a:r>
              <a:rPr kumimoji="0" lang="de-DE" altLang="zh-TW" sz="900" dirty="0" smtClean="0">
                <a:latin typeface="BMWType V2 Light" pitchFamily="2" charset="0"/>
                <a:ea typeface="PMingLiU" pitchFamily="18" charset="-120"/>
              </a:rPr>
              <a:t>1</a:t>
            </a:r>
            <a:r>
              <a:rPr kumimoji="0" lang="en-US" altLang="zh-TW" sz="900" dirty="0" smtClean="0">
                <a:latin typeface="BMWType V2 Light" pitchFamily="2" charset="0"/>
                <a:ea typeface="PMingLiU" pitchFamily="18" charset="-120"/>
              </a:rPr>
              <a:t>6</a:t>
            </a:r>
            <a:endParaRPr kumimoji="0" lang="de-DE" altLang="zh-TW" sz="900" dirty="0">
              <a:latin typeface="BMWType V2 Light" pitchFamily="2" charset="0"/>
              <a:ea typeface="PMingLiU" pitchFamily="18" charset="-120"/>
            </a:endParaRPr>
          </a:p>
          <a:p>
            <a:pPr>
              <a:lnSpc>
                <a:spcPct val="95000"/>
              </a:lnSpc>
              <a:defRPr/>
            </a:pPr>
            <a:r>
              <a:rPr kumimoji="0" lang="de-DE" altLang="zh-TW" sz="900" dirty="0">
                <a:latin typeface="BMWType V2 Light" pitchFamily="2" charset="0"/>
              </a:rPr>
              <a:t>Page </a:t>
            </a:r>
            <a:fld id="{36832883-16D9-462A-9355-662F858D4BC1}" type="slidenum">
              <a:rPr kumimoji="0" lang="de-DE" altLang="zh-TW" sz="900">
                <a:latin typeface="BMWType V2 Light" pitchFamily="2" charset="0"/>
              </a:rPr>
              <a:pPr>
                <a:lnSpc>
                  <a:spcPct val="95000"/>
                </a:lnSpc>
                <a:defRPr/>
              </a:pPr>
              <a:t>‹#›</a:t>
            </a:fld>
            <a:endParaRPr kumimoji="0" lang="de-DE" altLang="zh-TW" sz="900" dirty="0">
              <a:latin typeface="BMWType V2 Light" pitchFamily="2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35088" y="1443038"/>
            <a:ext cx="7696200" cy="32639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2"/>
                </a:solidFill>
                <a:latin typeface="華康中黑體(P)" pitchFamily="34" charset="-120"/>
                <a:ea typeface="華康中黑體(P)" pitchFamily="34" charset="-120"/>
              </a:defRPr>
            </a:lvl1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35088" y="107950"/>
            <a:ext cx="7716837" cy="115411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華康中黑體(P)" pitchFamily="34" charset="-120"/>
                <a:ea typeface="華康中黑體(P)" pitchFamily="34" charset="-120"/>
              </a:defRPr>
            </a:lvl1pPr>
          </a:lstStyle>
          <a:p>
            <a:r>
              <a:rPr lang="zh-TW" altLang="en-US" sz="3600" dirty="0" smtClean="0">
                <a:latin typeface="華康中黑體" pitchFamily="49" charset="-120"/>
                <a:ea typeface="華康中黑體" pitchFamily="49" charset="-120"/>
              </a:rPr>
              <a:t>開幕酒會執行計劃流程企劃書</a:t>
            </a:r>
            <a:endParaRPr lang="de-CH" altLang="zh-TW" dirty="0"/>
          </a:p>
        </p:txBody>
      </p:sp>
    </p:spTree>
    <p:extLst>
      <p:ext uri="{BB962C8B-B14F-4D97-AF65-F5344CB8AC3E}">
        <p14:creationId xmlns:p14="http://schemas.microsoft.com/office/powerpoint/2010/main" val="46885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964942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35088" y="1474788"/>
            <a:ext cx="3754437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41925" y="1474788"/>
            <a:ext cx="3756025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4456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5114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1011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8892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10880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156617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185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5088" y="1474788"/>
            <a:ext cx="7662862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TW" smtClean="0"/>
              <a:t>Mastertextformat bearbeiten</a:t>
            </a:r>
          </a:p>
          <a:p>
            <a:pPr lvl="1"/>
            <a:r>
              <a:rPr lang="de-DE" altLang="zh-TW" smtClean="0"/>
              <a:t>Zweite Ebene</a:t>
            </a:r>
          </a:p>
          <a:p>
            <a:pPr lvl="2"/>
            <a:r>
              <a:rPr lang="de-DE" altLang="zh-TW" smtClean="0"/>
              <a:t>Dritte Ebene</a:t>
            </a:r>
          </a:p>
          <a:p>
            <a:pPr lvl="3"/>
            <a:r>
              <a:rPr lang="de-DE" altLang="zh-TW" smtClean="0"/>
              <a:t>Vierte Ebene</a:t>
            </a:r>
          </a:p>
          <a:p>
            <a:pPr lvl="4"/>
            <a:r>
              <a:rPr lang="de-DE" altLang="zh-TW" smtClean="0"/>
              <a:t>Fünfte 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35088" y="133350"/>
            <a:ext cx="765651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TW" smtClean="0"/>
              <a:t>Mastertitelformat bearbeiten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79388" y="171450"/>
            <a:ext cx="89376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r>
              <a:rPr kumimoji="0" lang="zh-TW" altLang="en-US" sz="900" dirty="0" smtClean="0">
                <a:latin typeface="BMWType V2 Light" pitchFamily="2" charset="0"/>
              </a:rPr>
              <a:t>台北鎔德</a:t>
            </a:r>
            <a:endParaRPr kumimoji="0" lang="en-US" altLang="zh-TW" sz="900" dirty="0" smtClean="0">
              <a:latin typeface="BMWType V2 Light" pitchFamily="2" charset="0"/>
            </a:endParaRPr>
          </a:p>
          <a:p>
            <a:pPr>
              <a:lnSpc>
                <a:spcPct val="95000"/>
              </a:lnSpc>
              <a:defRPr/>
            </a:pPr>
            <a:r>
              <a:rPr kumimoji="0" lang="en-US" altLang="zh-TW" sz="900" dirty="0" smtClean="0">
                <a:latin typeface="BMWType V2 Light" pitchFamily="2" charset="0"/>
              </a:rPr>
              <a:t>APP</a:t>
            </a:r>
            <a:r>
              <a:rPr kumimoji="0" lang="zh-TW" altLang="en-US" sz="900" dirty="0" smtClean="0">
                <a:latin typeface="BMWType V2 Light" pitchFamily="2" charset="0"/>
              </a:rPr>
              <a:t>功能說明</a:t>
            </a:r>
            <a:endParaRPr kumimoji="0" lang="en-US" altLang="zh-TW" sz="900" dirty="0" smtClean="0">
              <a:latin typeface="BMWType V2 Light" pitchFamily="2" charset="0"/>
            </a:endParaRPr>
          </a:p>
          <a:p>
            <a:pPr>
              <a:lnSpc>
                <a:spcPct val="95000"/>
              </a:lnSpc>
              <a:defRPr/>
            </a:pPr>
            <a:endParaRPr kumimoji="0" lang="en-US" altLang="zh-TW" sz="900" dirty="0" smtClean="0">
              <a:latin typeface="BMWType V2 Light" pitchFamily="2" charset="0"/>
            </a:endParaRPr>
          </a:p>
          <a:p>
            <a:pPr>
              <a:lnSpc>
                <a:spcPct val="95000"/>
              </a:lnSpc>
              <a:defRPr/>
            </a:pPr>
            <a:endParaRPr kumimoji="0" lang="de-DE" altLang="zh-TW" sz="900" dirty="0" smtClean="0">
              <a:latin typeface="BMWType V2 Light" pitchFamily="2" charset="0"/>
            </a:endParaRPr>
          </a:p>
          <a:p>
            <a:pPr>
              <a:lnSpc>
                <a:spcPct val="95000"/>
              </a:lnSpc>
              <a:defRPr/>
            </a:pPr>
            <a:r>
              <a:rPr kumimoji="0" lang="en-US" altLang="zh-TW" sz="900" dirty="0" smtClean="0">
                <a:latin typeface="BMWType V2 Light" pitchFamily="2" charset="0"/>
                <a:ea typeface="PMingLiU" pitchFamily="18" charset="-120"/>
              </a:rPr>
              <a:t>DEC</a:t>
            </a:r>
            <a:r>
              <a:rPr kumimoji="0" lang="de-DE" altLang="zh-CN" sz="900" dirty="0" smtClean="0">
                <a:latin typeface="BMWType V2 Light" pitchFamily="2" charset="0"/>
                <a:ea typeface="宋体" pitchFamily="2" charset="-122"/>
              </a:rPr>
              <a:t>, </a:t>
            </a:r>
            <a:r>
              <a:rPr kumimoji="0" lang="zh-TW" altLang="en-US" sz="900" dirty="0" smtClean="0">
                <a:latin typeface="BMWType V2 Light" pitchFamily="2" charset="0"/>
                <a:ea typeface="宋体" pitchFamily="2" charset="-122"/>
              </a:rPr>
              <a:t> </a:t>
            </a:r>
            <a:r>
              <a:rPr kumimoji="0" lang="de-DE" altLang="zh-TW" sz="900" dirty="0" smtClean="0">
                <a:latin typeface="BMWType V2 Light" pitchFamily="2" charset="0"/>
              </a:rPr>
              <a:t>20</a:t>
            </a:r>
            <a:r>
              <a:rPr kumimoji="0" lang="de-DE" altLang="zh-TW" sz="900" dirty="0" smtClean="0">
                <a:latin typeface="BMWType V2 Light" pitchFamily="2" charset="0"/>
                <a:ea typeface="PMingLiU" pitchFamily="18" charset="-120"/>
              </a:rPr>
              <a:t>1</a:t>
            </a:r>
            <a:r>
              <a:rPr kumimoji="0" lang="en-US" altLang="zh-TW" sz="900" dirty="0" smtClean="0">
                <a:latin typeface="BMWType V2 Light" pitchFamily="2" charset="0"/>
                <a:ea typeface="PMingLiU" pitchFamily="18" charset="-120"/>
              </a:rPr>
              <a:t>6</a:t>
            </a:r>
            <a:endParaRPr kumimoji="0" lang="de-DE" altLang="zh-TW" sz="900" dirty="0" smtClean="0">
              <a:latin typeface="BMWType V2 Light" pitchFamily="2" charset="0"/>
              <a:ea typeface="PMingLiU" pitchFamily="18" charset="-120"/>
            </a:endParaRPr>
          </a:p>
          <a:p>
            <a:pPr>
              <a:lnSpc>
                <a:spcPct val="95000"/>
              </a:lnSpc>
              <a:defRPr/>
            </a:pPr>
            <a:r>
              <a:rPr kumimoji="0" lang="de-DE" altLang="zh-TW" sz="900" dirty="0" smtClean="0">
                <a:latin typeface="BMWType V2 Light" pitchFamily="2" charset="0"/>
              </a:rPr>
              <a:t>Page </a:t>
            </a:r>
            <a:fld id="{36832883-16D9-462A-9355-662F858D4BC1}" type="slidenum">
              <a:rPr kumimoji="0" lang="de-DE" altLang="zh-TW" sz="900" smtClean="0">
                <a:latin typeface="BMWType V2 Light" pitchFamily="2" charset="0"/>
              </a:rPr>
              <a:pPr>
                <a:lnSpc>
                  <a:spcPct val="95000"/>
                </a:lnSpc>
                <a:defRPr/>
              </a:pPr>
              <a:t>‹#›</a:t>
            </a:fld>
            <a:endParaRPr kumimoji="0" lang="de-DE" altLang="zh-TW" sz="900" dirty="0">
              <a:latin typeface="BMWType V2 Light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1" r:id="rId12"/>
  </p:sldLayoutIdLst>
  <p:transition/>
  <p:timing>
    <p:tnLst>
      <p:par>
        <p:cTn id="1" dur="indefinite" restart="never" nodeType="tmRoot"/>
      </p:par>
    </p:tnLst>
  </p:timing>
  <p:txStyles>
    <p:titleStyle>
      <a:lvl1pPr algn="l" defTabSz="896938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華康中黑體(P)" pitchFamily="34" charset="-120"/>
          <a:ea typeface="華康中黑體(P)" pitchFamily="34" charset="-120"/>
          <a:cs typeface="華康中黑體(P)"/>
        </a:defRPr>
      </a:lvl1pPr>
      <a:lvl2pPr algn="l" defTabSz="896938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華康中黑體(P)" pitchFamily="34" charset="-120"/>
          <a:ea typeface="華康中黑體(P)" pitchFamily="34" charset="-120"/>
          <a:cs typeface="華康中黑體(P)"/>
        </a:defRPr>
      </a:lvl2pPr>
      <a:lvl3pPr algn="l" defTabSz="896938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華康中黑體(P)" pitchFamily="34" charset="-120"/>
          <a:ea typeface="華康中黑體(P)" pitchFamily="34" charset="-120"/>
          <a:cs typeface="華康中黑體(P)"/>
        </a:defRPr>
      </a:lvl3pPr>
      <a:lvl4pPr algn="l" defTabSz="896938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華康中黑體(P)" pitchFamily="34" charset="-120"/>
          <a:ea typeface="華康中黑體(P)" pitchFamily="34" charset="-120"/>
          <a:cs typeface="華康中黑體(P)"/>
        </a:defRPr>
      </a:lvl4pPr>
      <a:lvl5pPr algn="l" defTabSz="896938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華康中黑體(P)" pitchFamily="34" charset="-120"/>
          <a:ea typeface="華康中黑體(P)" pitchFamily="34" charset="-120"/>
          <a:cs typeface="華康中黑體(P)"/>
        </a:defRPr>
      </a:lvl5pPr>
      <a:lvl6pPr marL="457200" algn="l" defTabSz="896938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BMWType V2 Regular" pitchFamily="2" charset="0"/>
        </a:defRPr>
      </a:lvl6pPr>
      <a:lvl7pPr marL="914400" algn="l" defTabSz="896938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BMWType V2 Regular" pitchFamily="2" charset="0"/>
        </a:defRPr>
      </a:lvl7pPr>
      <a:lvl8pPr marL="1371600" algn="l" defTabSz="896938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BMWType V2 Regular" pitchFamily="2" charset="0"/>
        </a:defRPr>
      </a:lvl8pPr>
      <a:lvl9pPr marL="1828800" algn="l" defTabSz="896938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BMWType V2 Regular" pitchFamily="2" charset="0"/>
        </a:defRPr>
      </a:lvl9pPr>
    </p:titleStyle>
    <p:bodyStyle>
      <a:lvl1pPr marL="342900" indent="-342900" algn="l" defTabSz="917575" rtl="0" eaLnBrk="0" fontAlgn="base" hangingPunct="0">
        <a:lnSpc>
          <a:spcPct val="95000"/>
        </a:lnSpc>
        <a:spcBef>
          <a:spcPct val="0"/>
        </a:spcBef>
        <a:spcAft>
          <a:spcPct val="0"/>
        </a:spcAft>
        <a:buFont typeface="Arial" charset="0"/>
        <a:buChar char="•"/>
        <a:defRPr sz="2200">
          <a:solidFill>
            <a:schemeClr val="tx1"/>
          </a:solidFill>
          <a:latin typeface="華康中黑體(P)" pitchFamily="34" charset="-120"/>
          <a:ea typeface="華康中黑體(P)" pitchFamily="34" charset="-120"/>
          <a:cs typeface="華康中黑體(P)"/>
        </a:defRPr>
      </a:lvl1pPr>
      <a:lvl2pPr marL="161925" indent="295275" algn="l" defTabSz="917575" rtl="0" eaLnBrk="0" fontAlgn="base" hangingPunct="0">
        <a:lnSpc>
          <a:spcPct val="95000"/>
        </a:lnSpc>
        <a:spcBef>
          <a:spcPct val="0"/>
        </a:spcBef>
        <a:spcAft>
          <a:spcPct val="0"/>
        </a:spcAft>
        <a:buFont typeface="華康中黑體(P)" pitchFamily="1" charset="-120"/>
        <a:buChar char="–"/>
        <a:defRPr sz="2200">
          <a:solidFill>
            <a:schemeClr val="tx1"/>
          </a:solidFill>
          <a:latin typeface="華康中黑體(P)" pitchFamily="34" charset="-120"/>
          <a:ea typeface="華康中黑體(P)" pitchFamily="34" charset="-120"/>
          <a:cs typeface="華康中黑體(P)"/>
        </a:defRPr>
      </a:lvl2pPr>
      <a:lvl3pPr marL="323850" indent="590550" algn="l" defTabSz="91757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華康中黑體(P)" pitchFamily="34" charset="-120"/>
          <a:ea typeface="華康中黑體(P)" pitchFamily="34" charset="-120"/>
          <a:cs typeface="華康中黑體(P)"/>
        </a:defRPr>
      </a:lvl3pPr>
      <a:lvl4pPr marL="485775" indent="885825" algn="l" defTabSz="91757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華康中黑體(P)" pitchFamily="34" charset="-120"/>
          <a:ea typeface="華康中黑體(P)" pitchFamily="34" charset="-120"/>
          <a:cs typeface="華康中黑體(P)"/>
        </a:defRPr>
      </a:lvl4pPr>
      <a:lvl5pPr marL="647700" indent="1181100" algn="l" defTabSz="91757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華康中黑體(P)" pitchFamily="34" charset="-120"/>
          <a:ea typeface="華康中黑體(P)" pitchFamily="34" charset="-120"/>
          <a:cs typeface="華康中黑體(P)"/>
        </a:defRPr>
      </a:lvl5pPr>
      <a:lvl6pPr marL="1104900" algn="l" defTabSz="91757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6pPr>
      <a:lvl7pPr marL="1562100" algn="l" defTabSz="91757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7pPr>
      <a:lvl8pPr marL="2019300" algn="l" defTabSz="91757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8pPr>
      <a:lvl9pPr marL="2476500" algn="l" defTabSz="91757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335088" y="107950"/>
            <a:ext cx="7716837" cy="115411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b="1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BMW</a:t>
            </a:r>
            <a:r>
              <a:rPr lang="zh-TW" altLang="en-US" b="1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台北鎔德</a:t>
            </a: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功能說明</a:t>
            </a:r>
            <a:r>
              <a:rPr lang="zh-TW" altLang="en-US" b="1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 </a:t>
            </a:r>
            <a:endParaRPr kumimoji="0" lang="en-US" altLang="en-US" b="1" dirty="0">
              <a:solidFill>
                <a:schemeClr val="bg2"/>
              </a:solidFill>
              <a:latin typeface="BMWType V2 Regular" pitchFamily="2" charset="0"/>
              <a:cs typeface="BMWType V2 Regular" pitchFamily="2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423025" y="4902200"/>
            <a:ext cx="2733675" cy="1344613"/>
            <a:chOff x="1980" y="1844"/>
            <a:chExt cx="2064" cy="1015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980" y="1844"/>
              <a:ext cx="1015" cy="101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 altLang="zh-TW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029" y="1844"/>
              <a:ext cx="1015" cy="101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 altLang="zh-TW"/>
            </a:p>
          </p:txBody>
        </p:sp>
        <p:pic>
          <p:nvPicPr>
            <p:cNvPr id="8" name="Picture 9" descr="bmwsymb_x3sce100p0cxjpg_x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" y="1972"/>
              <a:ext cx="533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489700" y="4951413"/>
            <a:ext cx="12430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endParaRPr lang="en-US" altLang="zh-TW" sz="900" dirty="0" smtClean="0">
              <a:latin typeface="華康中黑體(P)" pitchFamily="34" charset="-120"/>
              <a:ea typeface="華康中黑體(P)" pitchFamily="34" charset="-120"/>
              <a:cs typeface="BMWType V2 Regular" pitchFamily="2" charset="0"/>
            </a:endParaRPr>
          </a:p>
          <a:p>
            <a:pPr eaLnBrk="0" hangingPunct="0"/>
            <a:r>
              <a:rPr lang="zh-TW" altLang="en-US" sz="900" dirty="0" smtClean="0">
                <a:latin typeface="華康中黑體(P)" pitchFamily="34" charset="-120"/>
                <a:ea typeface="華康中黑體(P)" pitchFamily="34" charset="-120"/>
                <a:cs typeface="BMWType V2 Regular" pitchFamily="2" charset="0"/>
              </a:rPr>
              <a:t>台北</a:t>
            </a:r>
            <a:r>
              <a:rPr lang="zh-TW" altLang="en-US" sz="900" dirty="0">
                <a:latin typeface="華康中黑體(P)" pitchFamily="34" charset="-120"/>
                <a:ea typeface="華康中黑體(P)" pitchFamily="34" charset="-120"/>
                <a:cs typeface="BMWType V2 Regular" pitchFamily="2" charset="0"/>
              </a:rPr>
              <a:t>鎔德</a:t>
            </a:r>
            <a:endParaRPr lang="en-US" altLang="zh-TW" sz="900" dirty="0">
              <a:latin typeface="華康中黑體(P)" pitchFamily="34" charset="-120"/>
              <a:ea typeface="華康中黑體(P)" pitchFamily="34" charset="-120"/>
              <a:cs typeface="BMWType V2 Regular" pitchFamily="2" charset="0"/>
            </a:endParaRPr>
          </a:p>
          <a:p>
            <a:pPr eaLnBrk="0" hangingPunct="0"/>
            <a:r>
              <a:rPr lang="en-US" altLang="zh-TW" sz="900" b="1" dirty="0" smtClean="0">
                <a:solidFill>
                  <a:srgbClr val="999999"/>
                </a:solidFill>
                <a:latin typeface="華康中黑體(P)" pitchFamily="34" charset="-120"/>
                <a:ea typeface="華康中黑體(P)" pitchFamily="34" charset="-120"/>
                <a:cs typeface="BMWType V2 Regular" pitchFamily="2" charset="0"/>
              </a:rPr>
              <a:t>APP</a:t>
            </a:r>
            <a:r>
              <a:rPr lang="zh-TW" altLang="en-US" sz="900" b="1" dirty="0" smtClean="0">
                <a:solidFill>
                  <a:srgbClr val="999999"/>
                </a:solidFill>
                <a:latin typeface="華康中黑體(P)" pitchFamily="34" charset="-120"/>
                <a:ea typeface="華康中黑體(P)" pitchFamily="34" charset="-120"/>
                <a:cs typeface="BMWType V2 Regular" pitchFamily="2" charset="0"/>
              </a:rPr>
              <a:t>功能說明</a:t>
            </a:r>
            <a:endParaRPr lang="en-US" altLang="zh-TW" sz="900" b="1" dirty="0">
              <a:solidFill>
                <a:srgbClr val="999999"/>
              </a:solidFill>
              <a:latin typeface="華康中黑體(P)" pitchFamily="34" charset="-120"/>
              <a:ea typeface="華康中黑體(P)" pitchFamily="34" charset="-120"/>
              <a:cs typeface="BMWType V2 Regular" pitchFamily="2" charset="0"/>
            </a:endParaRPr>
          </a:p>
          <a:p>
            <a:pPr eaLnBrk="0" hangingPunct="0"/>
            <a:endParaRPr lang="de-CH" altLang="zh-TW" sz="900" b="1" dirty="0">
              <a:solidFill>
                <a:srgbClr val="999999"/>
              </a:solidFill>
              <a:latin typeface="華康中黑體(P)" pitchFamily="34" charset="-120"/>
              <a:ea typeface="華康中黑體(P)" pitchFamily="34" charset="-120"/>
              <a:cs typeface="BMWType V2 Regular" pitchFamily="2" charset="0"/>
            </a:endParaRPr>
          </a:p>
          <a:p>
            <a:pPr eaLnBrk="0" hangingPunct="0"/>
            <a:endParaRPr lang="en-US" altLang="zh-TW" sz="900" b="1" dirty="0">
              <a:solidFill>
                <a:srgbClr val="999999"/>
              </a:solidFill>
              <a:latin typeface="華康中黑體(P)" pitchFamily="34" charset="-120"/>
              <a:ea typeface="華康中黑體(P)" pitchFamily="34" charset="-120"/>
              <a:cs typeface="BMWType V2 Regular" pitchFamily="2" charset="0"/>
            </a:endParaRPr>
          </a:p>
          <a:p>
            <a:pPr eaLnBrk="0" hangingPunct="0"/>
            <a:endParaRPr lang="en-US" altLang="zh-TW" sz="900" b="1" dirty="0">
              <a:solidFill>
                <a:srgbClr val="999999"/>
              </a:solidFill>
              <a:latin typeface="華康中黑體(P)" pitchFamily="34" charset="-120"/>
              <a:ea typeface="華康中黑體(P)" pitchFamily="34" charset="-120"/>
              <a:cs typeface="BMWType V2 Regular" pitchFamily="2" charset="0"/>
            </a:endParaRPr>
          </a:p>
          <a:p>
            <a:pPr eaLnBrk="0" hangingPunct="0"/>
            <a:endParaRPr lang="en-US" altLang="zh-TW" sz="900" b="1" dirty="0">
              <a:solidFill>
                <a:srgbClr val="999999"/>
              </a:solidFill>
              <a:latin typeface="華康中黑體(P)" pitchFamily="34" charset="-120"/>
              <a:ea typeface="華康中黑體(P)" pitchFamily="34" charset="-120"/>
              <a:cs typeface="BMWType V2 Regular" pitchFamily="2" charset="0"/>
            </a:endParaRPr>
          </a:p>
          <a:p>
            <a:pPr eaLnBrk="0" hangingPunct="0"/>
            <a:r>
              <a:rPr lang="en-US" altLang="zh-TW" sz="900" b="1" dirty="0" smtClean="0">
                <a:solidFill>
                  <a:srgbClr val="999999"/>
                </a:solidFill>
                <a:latin typeface="華康中黑體(P)" pitchFamily="34" charset="-120"/>
                <a:ea typeface="華康中黑體(P)" pitchFamily="34" charset="-120"/>
                <a:cs typeface="BMWType V2 Regular" pitchFamily="2" charset="0"/>
              </a:rPr>
              <a:t>DEC</a:t>
            </a:r>
            <a:r>
              <a:rPr lang="zh-TW" altLang="en-US" sz="900" b="1" dirty="0" smtClean="0">
                <a:solidFill>
                  <a:srgbClr val="999999"/>
                </a:solidFill>
                <a:latin typeface="華康中黑體(P)" pitchFamily="34" charset="-120"/>
                <a:ea typeface="華康中黑體(P)" pitchFamily="34" charset="-120"/>
                <a:cs typeface="BMWType V2 Regular" pitchFamily="2" charset="0"/>
              </a:rPr>
              <a:t> </a:t>
            </a:r>
            <a:r>
              <a:rPr lang="en-US" altLang="zh-TW" sz="900" b="1" dirty="0" smtClean="0">
                <a:solidFill>
                  <a:srgbClr val="999999"/>
                </a:solidFill>
                <a:latin typeface="華康中黑體(P)" pitchFamily="34" charset="-120"/>
                <a:ea typeface="華康中黑體(P)" pitchFamily="34" charset="-120"/>
                <a:cs typeface="BMWType V2 Regular" pitchFamily="2" charset="0"/>
              </a:rPr>
              <a:t>2016</a:t>
            </a:r>
            <a:endParaRPr lang="de-CH" altLang="zh-TW" sz="900" b="1" dirty="0">
              <a:solidFill>
                <a:srgbClr val="999999"/>
              </a:solidFill>
              <a:latin typeface="華康中黑體(P)" pitchFamily="34" charset="-120"/>
              <a:ea typeface="華康中黑體(P)" pitchFamily="34" charset="-120"/>
              <a:cs typeface="BMWType V2 Regular" pitchFamily="2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839075" y="5037138"/>
            <a:ext cx="12890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endParaRPr lang="en-US" altLang="zh-TW" sz="900" b="1">
              <a:latin typeface="BMWTypeLight" pitchFamily="34" charset="0"/>
            </a:endParaRPr>
          </a:p>
          <a:p>
            <a:pPr algn="ctr" eaLnBrk="0" hangingPunct="0"/>
            <a:endParaRPr lang="en-US" altLang="zh-TW" sz="900" b="1">
              <a:latin typeface="BMWTypeLight" pitchFamily="34" charset="0"/>
            </a:endParaRPr>
          </a:p>
          <a:p>
            <a:pPr algn="ctr" eaLnBrk="0" hangingPunct="0"/>
            <a:endParaRPr lang="en-US" altLang="zh-TW" sz="900" b="1">
              <a:latin typeface="BMWTypeLight" pitchFamily="34" charset="0"/>
            </a:endParaRPr>
          </a:p>
          <a:p>
            <a:pPr algn="ctr" eaLnBrk="0" hangingPunct="0"/>
            <a:endParaRPr lang="en-US" altLang="zh-TW" sz="900" b="1">
              <a:latin typeface="BMWTypeLight" pitchFamily="34" charset="0"/>
            </a:endParaRPr>
          </a:p>
          <a:p>
            <a:pPr algn="ctr" eaLnBrk="0" hangingPunct="0"/>
            <a:endParaRPr lang="en-US" altLang="zh-TW" sz="900" b="1">
              <a:latin typeface="BMWTypeLight" pitchFamily="34" charset="0"/>
            </a:endParaRPr>
          </a:p>
          <a:p>
            <a:pPr algn="ctr" eaLnBrk="0" hangingPunct="0"/>
            <a:endParaRPr lang="en-US" altLang="zh-TW" sz="900" b="1">
              <a:latin typeface="BMWTypeLight" pitchFamily="34" charset="0"/>
            </a:endParaRPr>
          </a:p>
          <a:p>
            <a:pPr algn="ctr" eaLnBrk="0" hangingPunct="0"/>
            <a:r>
              <a:rPr lang="de-CH" altLang="zh-TW" sz="1000" b="1">
                <a:latin typeface="BMWTypeRegular" pitchFamily="34" charset="0"/>
              </a:rPr>
              <a:t>Sheer </a:t>
            </a:r>
          </a:p>
          <a:p>
            <a:pPr algn="ctr" eaLnBrk="0" hangingPunct="0"/>
            <a:r>
              <a:rPr lang="de-CH" altLang="zh-TW" sz="1000" b="1">
                <a:latin typeface="BMWTypeRegular" pitchFamily="34" charset="0"/>
              </a:rPr>
              <a:t>Driving Pleasure</a:t>
            </a:r>
          </a:p>
        </p:txBody>
      </p:sp>
    </p:spTree>
    <p:extLst>
      <p:ext uri="{BB962C8B-B14F-4D97-AF65-F5344CB8AC3E}">
        <p14:creationId xmlns:p14="http://schemas.microsoft.com/office/powerpoint/2010/main" val="163727875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004277"/>
            <a:ext cx="5513388" cy="1651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>
              <a:spcBef>
                <a:spcPct val="50000"/>
              </a:spcBef>
            </a:pPr>
            <a:endParaRPr kumimoji="0"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0" y="1567714"/>
            <a:ext cx="5100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0"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預約保養</a:t>
            </a:r>
            <a:endParaRPr kumimoji="0" lang="ko-KR" altLang="ko-KR" sz="2400" dirty="0">
              <a:latin typeface="華康中黑體(P)" pitchFamily="34" charset="-120"/>
              <a:ea typeface="HY헤드라인M" pitchFamily="18" charset="-127"/>
            </a:endParaRPr>
          </a:p>
        </p:txBody>
      </p:sp>
      <p:sp>
        <p:nvSpPr>
          <p:cNvPr id="10" name="標題 3"/>
          <p:cNvSpPr>
            <a:spLocks noGrp="1"/>
          </p:cNvSpPr>
          <p:nvPr>
            <p:ph type="ctrTitle"/>
          </p:nvPr>
        </p:nvSpPr>
        <p:spPr>
          <a:xfrm>
            <a:off x="1335088" y="107950"/>
            <a:ext cx="7716837" cy="1154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BMW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台北鎔德</a:t>
            </a: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功能說明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/>
            </a:r>
            <a:b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</a:b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USER LEVEL 2-3</a:t>
            </a:r>
            <a:endParaRPr kumimoji="0" lang="en-US" altLang="en-US" b="1" dirty="0">
              <a:solidFill>
                <a:schemeClr val="bg2"/>
              </a:solidFill>
              <a:latin typeface="華康中黑體" pitchFamily="49" charset="-120"/>
              <a:ea typeface="華康中黑體" pitchFamily="49" charset="-120"/>
              <a:cs typeface="BMWType V2 Regular" pitchFamily="2" charset="0"/>
            </a:endParaRPr>
          </a:p>
        </p:txBody>
      </p:sp>
      <p:pic>
        <p:nvPicPr>
          <p:cNvPr id="3076" name="Picture 4" descr="D:\DataFolders\桌面\APP\S__63553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2066" y="2491740"/>
            <a:ext cx="2150622" cy="3825240"/>
          </a:xfrm>
          <a:prstGeom prst="rect">
            <a:avLst/>
          </a:prstGeom>
          <a:noFill/>
        </p:spPr>
      </p:pic>
      <p:pic>
        <p:nvPicPr>
          <p:cNvPr id="3077" name="Picture 5" descr="D:\DataFolders\桌面\APP\S__63553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414" y="2479972"/>
            <a:ext cx="2157238" cy="3837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01248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004277"/>
            <a:ext cx="5513388" cy="1651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>
              <a:spcBef>
                <a:spcPct val="50000"/>
              </a:spcBef>
            </a:pPr>
            <a:endParaRPr kumimoji="0"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0" y="1567714"/>
            <a:ext cx="5100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0"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預約保養</a:t>
            </a:r>
            <a:endParaRPr kumimoji="0" lang="ko-KR" altLang="ko-KR" sz="2400" dirty="0">
              <a:latin typeface="華康中黑體(P)" pitchFamily="34" charset="-120"/>
              <a:ea typeface="HY헤드라인M" pitchFamily="18" charset="-127"/>
            </a:endParaRPr>
          </a:p>
        </p:txBody>
      </p:sp>
      <p:sp>
        <p:nvSpPr>
          <p:cNvPr id="10" name="標題 3"/>
          <p:cNvSpPr>
            <a:spLocks noGrp="1"/>
          </p:cNvSpPr>
          <p:nvPr>
            <p:ph type="ctrTitle"/>
          </p:nvPr>
        </p:nvSpPr>
        <p:spPr>
          <a:xfrm>
            <a:off x="1335088" y="107950"/>
            <a:ext cx="7716837" cy="1154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BMW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台北鎔德</a:t>
            </a: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功能說明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/>
            </a:r>
            <a:b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</a:b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USER LEVEL 2-3</a:t>
            </a:r>
            <a:endParaRPr kumimoji="0" lang="en-US" altLang="en-US" b="1" dirty="0">
              <a:solidFill>
                <a:schemeClr val="bg2"/>
              </a:solidFill>
              <a:latin typeface="華康中黑體" pitchFamily="49" charset="-120"/>
              <a:ea typeface="華康中黑體" pitchFamily="49" charset="-120"/>
              <a:cs typeface="BMWType V2 Regular" pitchFamily="2" charset="0"/>
            </a:endParaRPr>
          </a:p>
        </p:txBody>
      </p:sp>
      <p:pic>
        <p:nvPicPr>
          <p:cNvPr id="3079" name="Picture 7" descr="D:\DataFolders\桌面\APP\S__63553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563" y="2510207"/>
            <a:ext cx="2174512" cy="3867733"/>
          </a:xfrm>
          <a:prstGeom prst="rect">
            <a:avLst/>
          </a:prstGeom>
          <a:noFill/>
        </p:spPr>
      </p:pic>
      <p:pic>
        <p:nvPicPr>
          <p:cNvPr id="8" name="圖片 7" descr="S__63553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11" y="2537460"/>
            <a:ext cx="2173763" cy="38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1248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004277"/>
            <a:ext cx="5513388" cy="1651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>
              <a:spcBef>
                <a:spcPct val="50000"/>
              </a:spcBef>
            </a:pPr>
            <a:endParaRPr kumimoji="0"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0" y="1567714"/>
            <a:ext cx="5100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0"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預約保養</a:t>
            </a:r>
            <a:endParaRPr kumimoji="0" lang="ko-KR" altLang="ko-KR" sz="2400" dirty="0">
              <a:latin typeface="華康中黑體(P)" pitchFamily="34" charset="-120"/>
              <a:ea typeface="HY헤드라인M" pitchFamily="18" charset="-127"/>
            </a:endParaRPr>
          </a:p>
        </p:txBody>
      </p:sp>
      <p:sp>
        <p:nvSpPr>
          <p:cNvPr id="10" name="標題 3"/>
          <p:cNvSpPr>
            <a:spLocks noGrp="1"/>
          </p:cNvSpPr>
          <p:nvPr>
            <p:ph type="ctrTitle"/>
          </p:nvPr>
        </p:nvSpPr>
        <p:spPr>
          <a:xfrm>
            <a:off x="1335088" y="107950"/>
            <a:ext cx="7716837" cy="1154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BMW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台北鎔德</a:t>
            </a: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功能說明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/>
            </a:r>
            <a:b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</a:b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USER LEVEL 2-3</a:t>
            </a:r>
            <a:endParaRPr kumimoji="0" lang="en-US" altLang="en-US" b="1" dirty="0">
              <a:solidFill>
                <a:schemeClr val="bg2"/>
              </a:solidFill>
              <a:latin typeface="華康中黑體" pitchFamily="49" charset="-120"/>
              <a:ea typeface="華康中黑體" pitchFamily="49" charset="-120"/>
              <a:cs typeface="BMWType V2 Regular" pitchFamily="2" charset="0"/>
            </a:endParaRPr>
          </a:p>
        </p:txBody>
      </p:sp>
      <p:pic>
        <p:nvPicPr>
          <p:cNvPr id="3080" name="Picture 8" descr="D:\DataFolders\桌面\APP\S__63553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655" y="2488556"/>
            <a:ext cx="2456584" cy="4369444"/>
          </a:xfrm>
          <a:prstGeom prst="rect">
            <a:avLst/>
          </a:prstGeom>
          <a:noFill/>
        </p:spPr>
      </p:pic>
      <p:pic>
        <p:nvPicPr>
          <p:cNvPr id="3081" name="Picture 9" descr="D:\DataFolders\桌面\APP\S__63553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847" y="2488557"/>
            <a:ext cx="2456583" cy="4369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01248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004277"/>
            <a:ext cx="5513388" cy="1651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>
              <a:spcBef>
                <a:spcPct val="50000"/>
              </a:spcBef>
            </a:pPr>
            <a:endParaRPr kumimoji="0"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0" y="1567714"/>
            <a:ext cx="5100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0"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後台功能</a:t>
            </a:r>
            <a:endParaRPr kumimoji="0" lang="ko-KR" altLang="ko-KR" sz="2400" dirty="0">
              <a:latin typeface="華康中黑體(P)" pitchFamily="34" charset="-120"/>
              <a:ea typeface="HY헤드라인M" pitchFamily="18" charset="-127"/>
            </a:endParaRPr>
          </a:p>
        </p:txBody>
      </p:sp>
      <p:sp>
        <p:nvSpPr>
          <p:cNvPr id="10" name="標題 3"/>
          <p:cNvSpPr>
            <a:spLocks noGrp="1"/>
          </p:cNvSpPr>
          <p:nvPr>
            <p:ph type="ctrTitle"/>
          </p:nvPr>
        </p:nvSpPr>
        <p:spPr>
          <a:xfrm>
            <a:off x="1335088" y="107950"/>
            <a:ext cx="7716837" cy="1154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BMW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台北鎔德</a:t>
            </a: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功能說明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/>
            </a:r>
            <a:b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</a:b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USER LEVEL 2-3</a:t>
            </a:r>
            <a:endParaRPr kumimoji="0" lang="en-US" altLang="en-US" b="1" dirty="0">
              <a:solidFill>
                <a:schemeClr val="bg2"/>
              </a:solidFill>
              <a:latin typeface="華康中黑體" pitchFamily="49" charset="-120"/>
              <a:ea typeface="華康中黑體" pitchFamily="49" charset="-120"/>
              <a:cs typeface="BMWType V2 Regular" pitchFamily="2" charset="0"/>
            </a:endParaRPr>
          </a:p>
        </p:txBody>
      </p:sp>
      <p:pic>
        <p:nvPicPr>
          <p:cNvPr id="6146" name="Picture 2" descr="D:\DataFolders\桌面\APP\APP.jpg"/>
          <p:cNvPicPr>
            <a:picLocks noChangeAspect="1" noChangeArrowheads="1"/>
          </p:cNvPicPr>
          <p:nvPr/>
        </p:nvPicPr>
        <p:blipFill>
          <a:blip r:embed="rId3"/>
          <a:srcRect l="13390" t="69055" r="41686"/>
          <a:stretch>
            <a:fillRect/>
          </a:stretch>
        </p:blipFill>
        <p:spPr bwMode="auto">
          <a:xfrm>
            <a:off x="0" y="2094865"/>
            <a:ext cx="8912506" cy="4763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01248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ataFolders\桌面\APP\APP.jpg"/>
          <p:cNvPicPr>
            <a:picLocks noChangeAspect="1" noChangeArrowheads="1"/>
          </p:cNvPicPr>
          <p:nvPr/>
        </p:nvPicPr>
        <p:blipFill>
          <a:blip r:embed="rId3"/>
          <a:srcRect l="58198" t="69055" b="3029"/>
          <a:stretch>
            <a:fillRect/>
          </a:stretch>
        </p:blipFill>
        <p:spPr bwMode="auto">
          <a:xfrm>
            <a:off x="-1" y="2164467"/>
            <a:ext cx="9058645" cy="4693533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004277"/>
            <a:ext cx="5513388" cy="1651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>
              <a:spcBef>
                <a:spcPct val="50000"/>
              </a:spcBef>
            </a:pPr>
            <a:endParaRPr kumimoji="0"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0" y="1567714"/>
            <a:ext cx="5100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0"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後台功能</a:t>
            </a:r>
            <a:endParaRPr kumimoji="0" lang="ko-KR" altLang="ko-KR" sz="2400" dirty="0">
              <a:latin typeface="華康中黑體(P)" pitchFamily="34" charset="-120"/>
              <a:ea typeface="HY헤드라인M" pitchFamily="18" charset="-127"/>
            </a:endParaRPr>
          </a:p>
        </p:txBody>
      </p:sp>
      <p:sp>
        <p:nvSpPr>
          <p:cNvPr id="10" name="標題 3"/>
          <p:cNvSpPr>
            <a:spLocks noGrp="1"/>
          </p:cNvSpPr>
          <p:nvPr>
            <p:ph type="ctrTitle"/>
          </p:nvPr>
        </p:nvSpPr>
        <p:spPr>
          <a:xfrm>
            <a:off x="1335088" y="107950"/>
            <a:ext cx="7716837" cy="1154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BMW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台北鎔德</a:t>
            </a: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功能說明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/>
            </a:r>
            <a:b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</a:b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USER LEVEL 2-3</a:t>
            </a:r>
            <a:endParaRPr kumimoji="0" lang="en-US" altLang="en-US" b="1" dirty="0">
              <a:solidFill>
                <a:schemeClr val="bg2"/>
              </a:solidFill>
              <a:latin typeface="華康中黑體" pitchFamily="49" charset="-120"/>
              <a:ea typeface="華康中黑體" pitchFamily="49" charset="-120"/>
              <a:cs typeface="BMWType V2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1248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004277"/>
            <a:ext cx="5513388" cy="1651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>
              <a:spcBef>
                <a:spcPct val="50000"/>
              </a:spcBef>
            </a:pPr>
            <a:endParaRPr kumimoji="0"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0" y="1567714"/>
            <a:ext cx="5100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0"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後台功能</a:t>
            </a:r>
            <a:endParaRPr kumimoji="0" lang="ko-KR" altLang="ko-KR" sz="2400" dirty="0">
              <a:latin typeface="華康中黑體(P)" pitchFamily="34" charset="-120"/>
              <a:ea typeface="HY헤드라인M" pitchFamily="18" charset="-127"/>
            </a:endParaRPr>
          </a:p>
        </p:txBody>
      </p:sp>
      <p:sp>
        <p:nvSpPr>
          <p:cNvPr id="10" name="標題 3"/>
          <p:cNvSpPr>
            <a:spLocks noGrp="1"/>
          </p:cNvSpPr>
          <p:nvPr>
            <p:ph type="ctrTitle"/>
          </p:nvPr>
        </p:nvSpPr>
        <p:spPr>
          <a:xfrm>
            <a:off x="1335088" y="107950"/>
            <a:ext cx="7716837" cy="1154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BMW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台北鎔德</a:t>
            </a: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功能說明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/>
            </a:r>
            <a:b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</a:b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USER LEVEL 2-3</a:t>
            </a:r>
            <a:endParaRPr kumimoji="0" lang="en-US" altLang="en-US" b="1" dirty="0">
              <a:solidFill>
                <a:schemeClr val="bg2"/>
              </a:solidFill>
              <a:latin typeface="華康中黑體" pitchFamily="49" charset="-120"/>
              <a:ea typeface="華康中黑體" pitchFamily="49" charset="-120"/>
              <a:cs typeface="BMWType V2 Regular" pitchFamily="2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71600" y="2495550"/>
            <a:ext cx="6181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1.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後台功能需具備資整能力，設定條件後，諸如：時間區間、日期、車身碼、車號等等，可輸出</a:t>
            </a:r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EXCEL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檔案。</a:t>
            </a:r>
            <a:endParaRPr lang="en-US" altLang="zh-TW" dirty="0" smtClean="0">
              <a:latin typeface="華康中黑體(P)" pitchFamily="34" charset="-120"/>
              <a:ea typeface="華康中黑體(P)" pitchFamily="34" charset="-120"/>
            </a:endParaRPr>
          </a:p>
          <a:p>
            <a:endParaRPr lang="en-US" altLang="zh-TW" dirty="0" smtClean="0">
              <a:latin typeface="華康中黑體(P)" pitchFamily="34" charset="-120"/>
              <a:ea typeface="華康中黑體(P)" pitchFamily="34" charset="-120"/>
            </a:endParaRPr>
          </a:p>
          <a:p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2.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後台之</a:t>
            </a:r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”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上傳</a:t>
            </a:r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”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功能，需可自行辨識後進行資整。如</a:t>
            </a:r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12/01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日</a:t>
            </a:r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A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客戶已經填寫車身號碼、</a:t>
            </a:r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12/3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日上傳</a:t>
            </a:r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A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客戶其他資料，可整合於</a:t>
            </a:r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A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客戶之資料庫中。</a:t>
            </a:r>
            <a:endParaRPr lang="en-US" altLang="zh-TW" dirty="0" smtClean="0">
              <a:latin typeface="華康中黑體(P)" pitchFamily="34" charset="-120"/>
              <a:ea typeface="華康中黑體(P)" pitchFamily="34" charset="-120"/>
            </a:endParaRPr>
          </a:p>
          <a:p>
            <a:endParaRPr lang="en-US" altLang="zh-TW" dirty="0" smtClean="0">
              <a:latin typeface="華康中黑體(P)" pitchFamily="34" charset="-120"/>
              <a:ea typeface="華康中黑體(P)" pitchFamily="34" charset="-120"/>
            </a:endParaRPr>
          </a:p>
          <a:p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3.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同上，後台具備設定條件後、選擇條件區間，如登入、購車日期、生日以及車型等等可進行區間推播。</a:t>
            </a:r>
            <a:endParaRPr lang="en-US" altLang="zh-TW" dirty="0" smtClean="0">
              <a:latin typeface="華康中黑體(P)" pitchFamily="34" charset="-120"/>
              <a:ea typeface="華康中黑體(P)" pitchFamily="34" charset="-120"/>
            </a:endParaRPr>
          </a:p>
          <a:p>
            <a:endParaRPr lang="en-US" altLang="zh-TW" dirty="0" smtClean="0">
              <a:latin typeface="華康中黑體(P)" pitchFamily="34" charset="-120"/>
              <a:ea typeface="華康中黑體(P)" pitchFamily="34" charset="-120"/>
            </a:endParaRPr>
          </a:p>
          <a:p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4.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最新活動或其他活動相關功能，除可線上報名</a:t>
            </a:r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-&gt;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後台檢視參與人數外，並可統計</a:t>
            </a:r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“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登入</a:t>
            </a:r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”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人次以及</a:t>
            </a:r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”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檢閱</a:t>
            </a:r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”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哪些客戶。</a:t>
            </a:r>
            <a:endParaRPr lang="en-US" altLang="zh-TW" dirty="0" smtClean="0">
              <a:latin typeface="華康中黑體(P)" pitchFamily="34" charset="-120"/>
              <a:ea typeface="華康中黑體(P)" pitchFamily="34" charset="-120"/>
            </a:endParaRPr>
          </a:p>
          <a:p>
            <a:endParaRPr lang="en-US" altLang="zh-TW" dirty="0" smtClean="0">
              <a:latin typeface="華康中黑體(P)" pitchFamily="34" charset="-120"/>
              <a:ea typeface="華康中黑體(P)" pitchFamily="34" charset="-120"/>
            </a:endParaRPr>
          </a:p>
          <a:p>
            <a:endParaRPr lang="zh-TW" altLang="en-US" dirty="0">
              <a:latin typeface="華康中黑體(P)" pitchFamily="34" charset="-120"/>
              <a:ea typeface="華康中黑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701248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3"/>
          <p:cNvSpPr>
            <a:spLocks noGrp="1"/>
          </p:cNvSpPr>
          <p:nvPr>
            <p:ph type="ctrTitle"/>
          </p:nvPr>
        </p:nvSpPr>
        <p:spPr>
          <a:xfrm>
            <a:off x="1335088" y="107950"/>
            <a:ext cx="7716837" cy="1154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BMW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台北鎔德</a:t>
            </a: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功能說明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/>
            </a:r>
            <a:b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</a:b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USER LEVEL O</a:t>
            </a:r>
            <a:endParaRPr kumimoji="0" lang="en-US" altLang="en-US" b="1" dirty="0">
              <a:solidFill>
                <a:schemeClr val="bg2"/>
              </a:solidFill>
              <a:latin typeface="華康中黑體" pitchFamily="49" charset="-120"/>
              <a:ea typeface="華康中黑體" pitchFamily="49" charset="-120"/>
              <a:cs typeface="BMWType V2 Regular" pitchFamily="2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51276"/>
              </p:ext>
            </p:extLst>
          </p:nvPr>
        </p:nvGraphicFramePr>
        <p:xfrm>
          <a:off x="2498462" y="1242996"/>
          <a:ext cx="4739730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913"/>
                <a:gridCol w="244481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設定條件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altLang="zh-TW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領牌時間</a:t>
                      </a:r>
                      <a:endParaRPr lang="zh-TW" altLang="en-US" sz="1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企業客戶 是</a:t>
                      </a:r>
                      <a:r>
                        <a:rPr lang="en-US" altLang="zh-TW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/</a:t>
                      </a:r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否</a:t>
                      </a:r>
                      <a:endParaRPr lang="zh-TW" altLang="en-US" sz="1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交車日期</a:t>
                      </a:r>
                      <a:endParaRPr lang="zh-TW" altLang="en-US" sz="1400" dirty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中古車 是</a:t>
                      </a:r>
                      <a:r>
                        <a:rPr lang="en-US" altLang="zh-TW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/</a:t>
                      </a:r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否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車型</a:t>
                      </a:r>
                      <a:r>
                        <a:rPr lang="en-US" altLang="zh-TW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後台可新增車型</a:t>
                      </a:r>
                      <a:r>
                        <a:rPr lang="en-US" altLang="zh-TW" sz="140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)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曾參與活動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生日</a:t>
                      </a:r>
                      <a:r>
                        <a:rPr lang="en-US" altLang="zh-TW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可獨立設定</a:t>
                      </a:r>
                      <a:r>
                        <a:rPr lang="en-US" altLang="zh-TW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”</a:t>
                      </a:r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月份</a:t>
                      </a:r>
                      <a:r>
                        <a:rPr lang="en-US" altLang="zh-TW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保險起訖日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車身碼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銷售顧問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姓名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服務顧問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電話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車色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內裝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聯絡地址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性別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車牌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車主身分</a:t>
                      </a:r>
                      <a:r>
                        <a:rPr lang="en-US" altLang="zh-TW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&gt;</a:t>
                      </a:r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自售</a:t>
                      </a:r>
                      <a:r>
                        <a:rPr lang="en-US" altLang="zh-TW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/</a:t>
                      </a:r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非自售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最近一次入場維修保養時間</a:t>
                      </a:r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400" dirty="0" smtClean="0">
                        <a:latin typeface="華康中黑體" panose="020B0509000000000000" pitchFamily="49" charset="-120"/>
                        <a:ea typeface="華康中黑體" panose="020B0509000000000000" pitchFamily="49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73718" y="1567714"/>
            <a:ext cx="15070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0" lang="zh-TW" altLang="en-US" sz="2400" dirty="0" smtClean="0">
                <a:latin typeface="華康中黑體(P)" pitchFamily="34" charset="-120"/>
                <a:ea typeface="華康中黑體(P)" panose="020B0500000000000000" pitchFamily="34" charset="-120"/>
              </a:rPr>
              <a:t>後</a:t>
            </a:r>
            <a:r>
              <a:rPr kumimoji="0" lang="zh-TW" altLang="en-US" sz="2400" dirty="0">
                <a:latin typeface="華康中黑體(P)" pitchFamily="34" charset="-120"/>
                <a:ea typeface="華康中黑體(P)" panose="020B0500000000000000" pitchFamily="34" charset="-120"/>
              </a:rPr>
              <a:t>台建議</a:t>
            </a:r>
            <a:endParaRPr kumimoji="0" lang="ko-KR" altLang="ko-KR" sz="2400" dirty="0">
              <a:latin typeface="華康中黑體(P)" pitchFamily="34" charset="-120"/>
              <a:ea typeface="HY헤드라인M" pitchFamily="18" charset="-127"/>
            </a:endParaRPr>
          </a:p>
          <a:p>
            <a:pPr latinLnBrk="1">
              <a:spcBef>
                <a:spcPct val="50000"/>
              </a:spcBef>
              <a:defRPr/>
            </a:pPr>
            <a:r>
              <a:rPr kumimoji="0" lang="zh-TW" altLang="en-US" sz="2400" dirty="0" smtClean="0">
                <a:latin typeface="華康中黑體(P)" pitchFamily="34" charset="-120"/>
                <a:ea typeface="華康中黑體(P)" panose="020B0500000000000000" pitchFamily="34" charset="-120"/>
              </a:rPr>
              <a:t>條件設定</a:t>
            </a:r>
            <a:endParaRPr kumimoji="0" lang="ko-KR" altLang="ko-KR" sz="2400" dirty="0">
              <a:latin typeface="華康中黑體(P)" pitchFamily="34" charset="-120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686646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0" y="1567714"/>
            <a:ext cx="1507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0" lang="zh-TW" altLang="en-US" sz="2400" dirty="0" smtClean="0">
                <a:latin typeface="華康中黑體(P)" pitchFamily="34" charset="-120"/>
                <a:ea typeface="華康中黑體(P)" panose="020B0500000000000000" pitchFamily="34" charset="-120"/>
              </a:rPr>
              <a:t>說明</a:t>
            </a:r>
            <a:endParaRPr kumimoji="0" lang="ko-KR" altLang="ko-KR" sz="2400" dirty="0">
              <a:latin typeface="華康中黑體(P)" pitchFamily="34" charset="-120"/>
              <a:ea typeface="HY헤드라인M" pitchFamily="18" charset="-127"/>
            </a:endParaRPr>
          </a:p>
        </p:txBody>
      </p:sp>
      <p:sp>
        <p:nvSpPr>
          <p:cNvPr id="10" name="標題 3"/>
          <p:cNvSpPr>
            <a:spLocks noGrp="1"/>
          </p:cNvSpPr>
          <p:nvPr>
            <p:ph type="ctrTitle"/>
          </p:nvPr>
        </p:nvSpPr>
        <p:spPr>
          <a:xfrm>
            <a:off x="1335088" y="107950"/>
            <a:ext cx="7716837" cy="1154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BMW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台北鎔德</a:t>
            </a: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功能說明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/>
            </a:r>
            <a:b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</a:b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架構說明</a:t>
            </a:r>
            <a:endParaRPr kumimoji="0" lang="en-US" altLang="en-US" b="1" dirty="0">
              <a:solidFill>
                <a:schemeClr val="bg2"/>
              </a:solidFill>
              <a:latin typeface="華康中黑體" pitchFamily="49" charset="-120"/>
              <a:ea typeface="華康中黑體" pitchFamily="49" charset="-120"/>
              <a:cs typeface="BMWType V2 Regular" pitchFamily="2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302307" y="1216451"/>
            <a:ext cx="2052137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bg1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預約保養</a:t>
            </a:r>
            <a:endParaRPr lang="zh-TW" altLang="en-US" sz="1600" dirty="0">
              <a:solidFill>
                <a:schemeClr val="bg1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3243782" y="1648499"/>
            <a:ext cx="0" cy="2160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243782" y="2296571"/>
            <a:ext cx="0" cy="2160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圓角矩形 17"/>
          <p:cNvSpPr/>
          <p:nvPr/>
        </p:nvSpPr>
        <p:spPr>
          <a:xfrm>
            <a:off x="516468" y="3374137"/>
            <a:ext cx="1440160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 </a:t>
            </a:r>
            <a:r>
              <a:rPr lang="en-US" altLang="zh-TW" sz="16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USER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2318967" y="3758201"/>
            <a:ext cx="2052137" cy="12052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 smtClean="0">
                <a:solidFill>
                  <a:schemeClr val="bg1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1.</a:t>
            </a:r>
            <a:r>
              <a:rPr lang="zh-TW" altLang="en-US" sz="1600" dirty="0" smtClean="0">
                <a:solidFill>
                  <a:schemeClr val="bg1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優惠</a:t>
            </a:r>
            <a:r>
              <a:rPr lang="zh-TW" altLang="en-US" sz="1600" dirty="0">
                <a:solidFill>
                  <a:schemeClr val="bg1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訊息促銷</a:t>
            </a:r>
          </a:p>
          <a:p>
            <a:r>
              <a:rPr lang="en-US" altLang="zh-TW" sz="16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2.</a:t>
            </a:r>
            <a:r>
              <a:rPr lang="zh-TW" altLang="en-US" sz="16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生日禮告知推播</a:t>
            </a:r>
            <a:endParaRPr lang="en-US" altLang="zh-TW" sz="1600" dirty="0" smtClean="0"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r>
              <a:rPr lang="en-US" altLang="zh-TW" sz="16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3.</a:t>
            </a:r>
            <a:r>
              <a:rPr lang="zh-TW" altLang="en-US" sz="16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周年禮告知推播</a:t>
            </a:r>
            <a:r>
              <a:rPr lang="en-US" altLang="zh-TW" sz="16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/QRCODE</a:t>
            </a:r>
            <a:r>
              <a:rPr lang="zh-TW" altLang="en-US" sz="16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兌換等等</a:t>
            </a:r>
            <a:endParaRPr lang="en-US" altLang="zh-TW" sz="1600" dirty="0" smtClean="0"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2319210" y="3150123"/>
            <a:ext cx="2052137" cy="5000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chemeClr val="bg1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最新資訊</a:t>
            </a:r>
            <a:endParaRPr lang="en-US" altLang="zh-TW" sz="1600" dirty="0">
              <a:solidFill>
                <a:schemeClr val="bg1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2302307" y="1864523"/>
            <a:ext cx="2052137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bg1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維修歷史查詢</a:t>
            </a:r>
            <a:endParaRPr lang="en-US" altLang="zh-TW" sz="1600" dirty="0" smtClean="0">
              <a:solidFill>
                <a:schemeClr val="bg1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3243782" y="3650189"/>
            <a:ext cx="0" cy="2160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圓角矩形 23"/>
          <p:cNvSpPr/>
          <p:nvPr/>
        </p:nvSpPr>
        <p:spPr>
          <a:xfrm>
            <a:off x="2319210" y="2507181"/>
            <a:ext cx="2052137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bg1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活動報名</a:t>
            </a:r>
            <a:endParaRPr lang="zh-TW" altLang="en-US" sz="1600" dirty="0">
              <a:solidFill>
                <a:schemeClr val="bg1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3243782" y="2935809"/>
            <a:ext cx="0" cy="2160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圓角矩形 27"/>
          <p:cNvSpPr/>
          <p:nvPr/>
        </p:nvSpPr>
        <p:spPr>
          <a:xfrm>
            <a:off x="4753504" y="3389023"/>
            <a:ext cx="1440160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公司</a:t>
            </a:r>
            <a:endParaRPr lang="en-US" altLang="zh-TW" sz="1600" dirty="0" smtClean="0"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2318968" y="5089280"/>
            <a:ext cx="2052137" cy="11619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bg1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串接外部功能</a:t>
            </a:r>
            <a:endParaRPr lang="en-US" altLang="zh-TW" sz="1600" dirty="0" smtClean="0">
              <a:solidFill>
                <a:schemeClr val="bg1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r>
              <a:rPr lang="zh-TW" altLang="en-US" sz="1600" dirty="0">
                <a:solidFill>
                  <a:schemeClr val="bg1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車況</a:t>
            </a:r>
            <a:r>
              <a:rPr lang="zh-TW" altLang="en-US" sz="1600" dirty="0" smtClean="0">
                <a:solidFill>
                  <a:schemeClr val="bg1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、加油站、停車場、油價公告、交通時刻表</a:t>
            </a:r>
            <a:endParaRPr lang="zh-TW" altLang="en-US" sz="1600" dirty="0">
              <a:solidFill>
                <a:schemeClr val="bg1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6462225" y="3156094"/>
            <a:ext cx="2537396" cy="70223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1.</a:t>
            </a:r>
            <a:r>
              <a:rPr lang="zh-TW" altLang="en-US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線上</a:t>
            </a:r>
            <a:r>
              <a:rPr lang="en-US" altLang="zh-TW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/>
            </a:r>
            <a:br>
              <a:rPr lang="en-US" altLang="zh-TW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</a:br>
            <a:r>
              <a:rPr lang="en-US" altLang="zh-TW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2.</a:t>
            </a:r>
            <a:r>
              <a:rPr lang="zh-TW" altLang="en-US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電話預約功能</a:t>
            </a:r>
            <a:endParaRPr lang="zh-TW" altLang="en-US" sz="1600" dirty="0">
              <a:solidFill>
                <a:schemeClr val="tx2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6462224" y="3948359"/>
            <a:ext cx="2537397" cy="120638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推播功能</a:t>
            </a:r>
            <a:endParaRPr lang="en-US" altLang="zh-TW" sz="1400" dirty="0" smtClean="0">
              <a:solidFill>
                <a:schemeClr val="tx2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r>
              <a:rPr lang="en-US" altLang="zh-TW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1.</a:t>
            </a:r>
            <a:r>
              <a:rPr lang="zh-TW" altLang="en-US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活動報名</a:t>
            </a:r>
            <a:r>
              <a:rPr lang="en-US" altLang="zh-TW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/</a:t>
            </a:r>
            <a:r>
              <a:rPr lang="zh-TW" altLang="en-US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可見閱覽人數</a:t>
            </a:r>
            <a:r>
              <a:rPr lang="en-US" altLang="zh-TW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/</a:t>
            </a:r>
            <a:r>
              <a:rPr lang="zh-TW" altLang="en-US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以及人名</a:t>
            </a:r>
            <a:endParaRPr lang="en-US" altLang="zh-TW" sz="1400" dirty="0">
              <a:solidFill>
                <a:schemeClr val="tx2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r>
              <a:rPr lang="en-US" altLang="zh-TW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2.</a:t>
            </a:r>
            <a:r>
              <a:rPr lang="zh-TW" altLang="en-US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生日禮</a:t>
            </a:r>
            <a:r>
              <a:rPr lang="en-US" altLang="zh-TW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/</a:t>
            </a:r>
            <a:r>
              <a:rPr lang="zh-TW" altLang="en-US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周年禮</a:t>
            </a:r>
            <a:r>
              <a:rPr lang="en-US" altLang="zh-TW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/</a:t>
            </a:r>
            <a:r>
              <a:rPr lang="zh-TW" altLang="en-US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四年八萬</a:t>
            </a:r>
            <a:endParaRPr lang="en-US" altLang="zh-TW" sz="1400" dirty="0" smtClean="0">
              <a:solidFill>
                <a:schemeClr val="tx2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r>
              <a:rPr lang="en-US" altLang="zh-TW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3.</a:t>
            </a:r>
            <a:r>
              <a:rPr lang="zh-TW" altLang="en-US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續保</a:t>
            </a:r>
            <a:r>
              <a:rPr lang="en-US" altLang="zh-TW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/</a:t>
            </a:r>
            <a:r>
              <a:rPr lang="zh-TW" altLang="en-US" sz="1400" dirty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租賃</a:t>
            </a:r>
            <a:r>
              <a:rPr lang="zh-TW" altLang="en-US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到期</a:t>
            </a:r>
            <a:endParaRPr lang="en-US" altLang="zh-TW" sz="1400" dirty="0" smtClean="0">
              <a:solidFill>
                <a:schemeClr val="tx2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42861" y="1109310"/>
            <a:ext cx="2603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後台</a:t>
            </a:r>
            <a:r>
              <a:rPr lang="zh-TW" altLang="en-US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統計所有功能皆可</a:t>
            </a:r>
            <a:endParaRPr lang="en-US" altLang="zh-TW" dirty="0" smtClean="0">
              <a:solidFill>
                <a:schemeClr val="tx2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r>
              <a:rPr lang="zh-TW" altLang="en-US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生成</a:t>
            </a:r>
            <a:r>
              <a:rPr lang="en-US" altLang="zh-TW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EXCEL/</a:t>
            </a:r>
            <a:r>
              <a:rPr lang="zh-TW" altLang="en-US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資整與統計</a:t>
            </a:r>
            <a:endParaRPr lang="en-US" altLang="zh-TW" dirty="0">
              <a:solidFill>
                <a:schemeClr val="tx2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6462231" y="1773645"/>
            <a:ext cx="2537390" cy="1272726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後台權限管理</a:t>
            </a:r>
            <a:endParaRPr lang="en-US" altLang="zh-TW" sz="1600" dirty="0" smtClean="0">
              <a:solidFill>
                <a:schemeClr val="tx2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r>
              <a:rPr lang="en-US" altLang="zh-TW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1.</a:t>
            </a:r>
            <a:r>
              <a:rPr lang="zh-TW" altLang="en-US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資料刪除</a:t>
            </a:r>
            <a:r>
              <a:rPr lang="en-US" altLang="zh-TW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/</a:t>
            </a:r>
            <a:r>
              <a:rPr lang="zh-TW" altLang="en-US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新增權限</a:t>
            </a:r>
            <a:endParaRPr lang="en-US" altLang="zh-TW" sz="1600" dirty="0" smtClean="0">
              <a:solidFill>
                <a:schemeClr val="tx2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r>
              <a:rPr lang="en-US" altLang="zh-TW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2.</a:t>
            </a:r>
            <a:r>
              <a:rPr lang="zh-TW" altLang="en-US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條件搜尋</a:t>
            </a:r>
            <a:endParaRPr lang="en-US" altLang="zh-TW" sz="1600" dirty="0" smtClean="0">
              <a:solidFill>
                <a:schemeClr val="tx2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6462231" y="5331894"/>
            <a:ext cx="2537390" cy="120638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上傳功能</a:t>
            </a:r>
            <a:endParaRPr lang="en-US" altLang="zh-TW" sz="1400" dirty="0" smtClean="0">
              <a:solidFill>
                <a:schemeClr val="tx2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r>
              <a:rPr lang="en-US" altLang="zh-TW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1.</a:t>
            </a:r>
            <a:r>
              <a:rPr lang="zh-TW" altLang="en-US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上傳</a:t>
            </a:r>
            <a:r>
              <a:rPr lang="en-US" altLang="zh-TW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EXCEL</a:t>
            </a:r>
            <a:r>
              <a:rPr lang="zh-TW" altLang="en-US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表單</a:t>
            </a:r>
            <a:endParaRPr lang="en-US" altLang="zh-TW" sz="1400" dirty="0" smtClean="0">
              <a:solidFill>
                <a:schemeClr val="tx2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r>
              <a:rPr lang="en-US" altLang="zh-TW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2.</a:t>
            </a:r>
            <a:r>
              <a:rPr lang="zh-TW" altLang="en-US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自動搜尋、比對資整</a:t>
            </a:r>
            <a:endParaRPr lang="en-US" altLang="zh-TW" sz="1400" dirty="0" smtClean="0">
              <a:solidFill>
                <a:schemeClr val="tx2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r>
              <a:rPr lang="en-US" altLang="zh-TW" sz="14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3.</a:t>
            </a:r>
            <a:r>
              <a:rPr lang="zh-TW" altLang="en-US" sz="1400" dirty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後台比對能力</a:t>
            </a:r>
            <a:r>
              <a:rPr lang="en-US" altLang="zh-TW" sz="1400" dirty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/</a:t>
            </a:r>
            <a:r>
              <a:rPr lang="zh-TW" altLang="en-US" sz="1400" dirty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資整能力</a:t>
            </a:r>
            <a:endParaRPr lang="en-US" altLang="zh-TW" sz="1400" dirty="0">
              <a:solidFill>
                <a:schemeClr val="tx2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endParaRPr lang="en-US" altLang="zh-TW" sz="1400" dirty="0" smtClean="0">
              <a:solidFill>
                <a:schemeClr val="tx2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210479" y="4348929"/>
            <a:ext cx="2052137" cy="1205203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客戶可自行修改個人資料區域</a:t>
            </a:r>
            <a:r>
              <a:rPr lang="en-US" altLang="zh-TW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資料部分開放</a:t>
            </a:r>
            <a:r>
              <a:rPr lang="en-US" altLang="zh-TW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</a:p>
        </p:txBody>
      </p:sp>
      <p:sp>
        <p:nvSpPr>
          <p:cNvPr id="39" name="圓角矩形 38"/>
          <p:cNvSpPr/>
          <p:nvPr/>
        </p:nvSpPr>
        <p:spPr>
          <a:xfrm>
            <a:off x="4447515" y="4304541"/>
            <a:ext cx="2052137" cy="1205203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客戶自行修改個人資料自動推播後台告知</a:t>
            </a:r>
            <a:r>
              <a:rPr lang="en-US" altLang="zh-TW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(</a:t>
            </a:r>
            <a:r>
              <a:rPr lang="zh-TW" altLang="en-US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哪些項目修改</a:t>
            </a:r>
            <a:r>
              <a:rPr lang="en-US" altLang="zh-TW" sz="1600" dirty="0" smtClean="0">
                <a:solidFill>
                  <a:schemeClr val="tx2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)</a:t>
            </a:r>
          </a:p>
        </p:txBody>
      </p:sp>
      <p:sp>
        <p:nvSpPr>
          <p:cNvPr id="40" name="圓角矩形 39"/>
          <p:cNvSpPr/>
          <p:nvPr/>
        </p:nvSpPr>
        <p:spPr>
          <a:xfrm>
            <a:off x="2319210" y="6420629"/>
            <a:ext cx="2052137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bg1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聯絡我們</a:t>
            </a:r>
            <a:r>
              <a:rPr lang="en-US" altLang="zh-TW" sz="1600" dirty="0" smtClean="0">
                <a:solidFill>
                  <a:schemeClr val="bg1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/</a:t>
            </a:r>
            <a:r>
              <a:rPr lang="zh-TW" altLang="en-US" sz="1600" dirty="0" smtClean="0">
                <a:solidFill>
                  <a:schemeClr val="bg1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意見回饋</a:t>
            </a:r>
            <a:endParaRPr lang="zh-TW" altLang="en-US" sz="1600" dirty="0">
              <a:solidFill>
                <a:schemeClr val="bg1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cxnSp>
        <p:nvCxnSpPr>
          <p:cNvPr id="26" name="直線接點 25"/>
          <p:cNvCxnSpPr/>
          <p:nvPr/>
        </p:nvCxnSpPr>
        <p:spPr>
          <a:xfrm>
            <a:off x="3243782" y="4907142"/>
            <a:ext cx="0" cy="2160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3243782" y="6251230"/>
            <a:ext cx="0" cy="2160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42551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004277"/>
            <a:ext cx="5513388" cy="1651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>
              <a:spcBef>
                <a:spcPct val="50000"/>
              </a:spcBef>
            </a:pPr>
            <a:endParaRPr kumimoji="0"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0" y="1567714"/>
            <a:ext cx="5100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0" lang="zh-TW" altLang="en-US" sz="2400" dirty="0" smtClean="0">
                <a:latin typeface="BMW Type Global Pro Bold" pitchFamily="2" charset="0"/>
                <a:ea typeface="BMW Type Global Pro Bold" pitchFamily="2" charset="0"/>
                <a:cs typeface="BMW Type Global Pro Bold" pitchFamily="2" charset="0"/>
              </a:rPr>
              <a:t>參考圖</a:t>
            </a:r>
            <a:endParaRPr kumimoji="0" lang="en-US" altLang="zh-TW" sz="2400" dirty="0" smtClean="0">
              <a:latin typeface="BMW Type Global Pro Bold" pitchFamily="2" charset="0"/>
              <a:ea typeface="BMW Type Global Pro Bold" pitchFamily="2" charset="0"/>
              <a:cs typeface="BMW Type Global Pro Bold" pitchFamily="2" charset="0"/>
            </a:endParaRPr>
          </a:p>
        </p:txBody>
      </p:sp>
      <p:sp>
        <p:nvSpPr>
          <p:cNvPr id="10" name="標題 3"/>
          <p:cNvSpPr>
            <a:spLocks noGrp="1"/>
          </p:cNvSpPr>
          <p:nvPr>
            <p:ph type="ctrTitle"/>
          </p:nvPr>
        </p:nvSpPr>
        <p:spPr>
          <a:xfrm>
            <a:off x="1335088" y="107950"/>
            <a:ext cx="7716837" cy="1154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BMW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台北鎔德</a:t>
            </a: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功能說明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/>
            </a:r>
            <a:b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</a:b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主畫面</a:t>
            </a:r>
            <a:endParaRPr kumimoji="0" lang="en-US" altLang="en-US" b="1" dirty="0">
              <a:solidFill>
                <a:schemeClr val="bg2"/>
              </a:solidFill>
              <a:latin typeface="華康中黑體" pitchFamily="49" charset="-120"/>
              <a:ea typeface="華康中黑體" pitchFamily="49" charset="-120"/>
              <a:cs typeface="BMWType V2 Regular" pitchFamily="2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72003" y="5446183"/>
            <a:ext cx="2752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*鎔德會另行提供版型。</a:t>
            </a:r>
            <a:endParaRPr lang="en-US" altLang="zh-TW" dirty="0" smtClean="0">
              <a:latin typeface="華康中黑體(P)" pitchFamily="34" charset="-120"/>
              <a:ea typeface="華康中黑體(P)" pitchFamily="34" charset="-120"/>
            </a:endParaRPr>
          </a:p>
          <a:p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目前以</a:t>
            </a:r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WINDOWS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 </a:t>
            </a:r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PHONE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設計方向。</a:t>
            </a:r>
            <a:endParaRPr lang="zh-TW" altLang="en-US" dirty="0">
              <a:latin typeface="華康中黑體(P)" pitchFamily="34" charset="-120"/>
              <a:ea typeface="華康中黑體(P)" pitchFamily="34" charset="-120"/>
            </a:endParaRPr>
          </a:p>
        </p:txBody>
      </p:sp>
      <p:pic>
        <p:nvPicPr>
          <p:cNvPr id="7" name="Picture 2" descr="D:\DataFolders\桌面\APP\S__63553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43" y="2487064"/>
            <a:ext cx="2152996" cy="3829464"/>
          </a:xfrm>
          <a:prstGeom prst="rect">
            <a:avLst/>
          </a:prstGeom>
          <a:noFill/>
        </p:spPr>
      </p:pic>
      <p:sp>
        <p:nvSpPr>
          <p:cNvPr id="9" name="圓角矩形 8"/>
          <p:cNvSpPr/>
          <p:nvPr/>
        </p:nvSpPr>
        <p:spPr>
          <a:xfrm>
            <a:off x="5572003" y="2684747"/>
            <a:ext cx="2450873" cy="13877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 smtClean="0">
                <a:solidFill>
                  <a:schemeClr val="bg1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串接外部功能</a:t>
            </a:r>
            <a:endParaRPr lang="en-US" altLang="zh-TW" sz="1600" dirty="0" smtClean="0">
              <a:solidFill>
                <a:schemeClr val="bg1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  <a:p>
            <a:r>
              <a:rPr lang="zh-TW" altLang="en-US" sz="1600" dirty="0">
                <a:solidFill>
                  <a:schemeClr val="bg1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車況</a:t>
            </a:r>
            <a:r>
              <a:rPr lang="zh-TW" altLang="en-US" sz="1600" dirty="0" smtClean="0">
                <a:solidFill>
                  <a:schemeClr val="bg1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、加油站、停車場、油價公告、交通時刻表</a:t>
            </a:r>
            <a:endParaRPr lang="zh-TW" altLang="en-US" sz="1600" dirty="0">
              <a:solidFill>
                <a:schemeClr val="bg1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pic>
        <p:nvPicPr>
          <p:cNvPr id="1026" name="Picture 2" descr="C:\Users\MARK\Desktop\100l2f.png"/>
          <p:cNvPicPr>
            <a:picLocks noChangeAspect="1" noChangeArrowheads="1"/>
          </p:cNvPicPr>
          <p:nvPr/>
        </p:nvPicPr>
        <p:blipFill>
          <a:blip r:embed="rId4"/>
          <a:srcRect l="24182" t="8212" r="24000" b="8742"/>
          <a:stretch>
            <a:fillRect/>
          </a:stretch>
        </p:blipFill>
        <p:spPr bwMode="auto">
          <a:xfrm>
            <a:off x="2899348" y="2518755"/>
            <a:ext cx="2194859" cy="3858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651987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004277"/>
            <a:ext cx="5513388" cy="1651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>
              <a:spcBef>
                <a:spcPct val="50000"/>
              </a:spcBef>
            </a:pPr>
            <a:endParaRPr kumimoji="0"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0" y="1567714"/>
            <a:ext cx="5100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0"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登入</a:t>
            </a:r>
            <a:endParaRPr kumimoji="0" lang="ko-KR" altLang="ko-KR" sz="2400" dirty="0">
              <a:latin typeface="華康中黑體(P)" pitchFamily="34" charset="-120"/>
              <a:ea typeface="HY헤드라인M" pitchFamily="18" charset="-127"/>
            </a:endParaRPr>
          </a:p>
        </p:txBody>
      </p:sp>
      <p:sp>
        <p:nvSpPr>
          <p:cNvPr id="10" name="標題 3"/>
          <p:cNvSpPr>
            <a:spLocks noGrp="1"/>
          </p:cNvSpPr>
          <p:nvPr>
            <p:ph type="ctrTitle"/>
          </p:nvPr>
        </p:nvSpPr>
        <p:spPr>
          <a:xfrm>
            <a:off x="1335088" y="107950"/>
            <a:ext cx="7716837" cy="1154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BMW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台北鎔德</a:t>
            </a: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功能說明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/>
            </a:r>
            <a:b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</a:b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USER LEVEL O</a:t>
            </a:r>
            <a:endParaRPr kumimoji="0" lang="en-US" altLang="en-US" b="1" dirty="0">
              <a:solidFill>
                <a:schemeClr val="bg2"/>
              </a:solidFill>
              <a:latin typeface="華康中黑體" pitchFamily="49" charset="-120"/>
              <a:ea typeface="華康中黑體" pitchFamily="49" charset="-120"/>
              <a:cs typeface="BMWType V2 Regular" pitchFamily="2" charset="0"/>
            </a:endParaRPr>
          </a:p>
        </p:txBody>
      </p:sp>
      <p:pic>
        <p:nvPicPr>
          <p:cNvPr id="2050" name="Picture 2" descr="D:\DataFolders\桌面\APP\APP.jpg"/>
          <p:cNvPicPr>
            <a:picLocks noChangeAspect="1" noChangeArrowheads="1"/>
          </p:cNvPicPr>
          <p:nvPr/>
        </p:nvPicPr>
        <p:blipFill rotWithShape="1">
          <a:blip r:embed="rId3" cstate="print"/>
          <a:srcRect l="1" r="35996" b="75840"/>
          <a:stretch/>
        </p:blipFill>
        <p:spPr bwMode="auto">
          <a:xfrm>
            <a:off x="711200" y="2463369"/>
            <a:ext cx="7558087" cy="2213618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6181725" y="5734050"/>
            <a:ext cx="275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車身號碼輸入後，可自行比對車主是否有下載。</a:t>
            </a:r>
            <a:endParaRPr lang="zh-TW" altLang="en-US" dirty="0">
              <a:latin typeface="華康中黑體(P)" pitchFamily="34" charset="-120"/>
              <a:ea typeface="華康中黑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701248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004277"/>
            <a:ext cx="5513388" cy="1651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>
              <a:spcBef>
                <a:spcPct val="50000"/>
              </a:spcBef>
            </a:pPr>
            <a:endParaRPr kumimoji="0"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0" y="1567714"/>
            <a:ext cx="5100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0"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登入</a:t>
            </a:r>
            <a:endParaRPr kumimoji="0" lang="ko-KR" altLang="ko-KR" sz="2400" dirty="0">
              <a:latin typeface="華康中黑體(P)" pitchFamily="34" charset="-120"/>
              <a:ea typeface="HY헤드라인M" pitchFamily="18" charset="-127"/>
            </a:endParaRPr>
          </a:p>
        </p:txBody>
      </p:sp>
      <p:sp>
        <p:nvSpPr>
          <p:cNvPr id="10" name="標題 3"/>
          <p:cNvSpPr>
            <a:spLocks noGrp="1"/>
          </p:cNvSpPr>
          <p:nvPr>
            <p:ph type="ctrTitle"/>
          </p:nvPr>
        </p:nvSpPr>
        <p:spPr>
          <a:xfrm>
            <a:off x="1335088" y="107950"/>
            <a:ext cx="7716837" cy="1154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BMW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台北鎔德</a:t>
            </a: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功能說明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/>
            </a:r>
            <a:b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</a:b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USER LEVEL O</a:t>
            </a:r>
            <a:endParaRPr kumimoji="0" lang="en-US" altLang="en-US" b="1" dirty="0">
              <a:solidFill>
                <a:schemeClr val="bg2"/>
              </a:solidFill>
              <a:latin typeface="華康中黑體" pitchFamily="49" charset="-120"/>
              <a:ea typeface="華康中黑體" pitchFamily="49" charset="-120"/>
              <a:cs typeface="BMWType V2 Regular" pitchFamily="2" charset="0"/>
            </a:endParaRPr>
          </a:p>
        </p:txBody>
      </p:sp>
      <p:pic>
        <p:nvPicPr>
          <p:cNvPr id="1027" name="Picture 3" descr="D:\DataFolders\桌面\APP\S__63553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7991" y="1389586"/>
            <a:ext cx="3068019" cy="5456983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7295631" y="3406486"/>
            <a:ext cx="1848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進入</a:t>
            </a:r>
            <a:r>
              <a:rPr lang="en-US" altLang="zh-TW" dirty="0" smtClean="0">
                <a:latin typeface="華康中黑體(P)" pitchFamily="34" charset="-120"/>
                <a:ea typeface="華康中黑體(P)" pitchFamily="34" charset="-120"/>
              </a:rPr>
              <a:t>/</a:t>
            </a:r>
            <a:r>
              <a:rPr lang="zh-TW" altLang="en-US" dirty="0" smtClean="0">
                <a:latin typeface="華康中黑體(P)" pitchFamily="34" charset="-120"/>
                <a:ea typeface="華康中黑體(P)" pitchFamily="34" charset="-120"/>
              </a:rPr>
              <a:t>登入畫面需有權利聲明及個資法勾選同意之頁面。</a:t>
            </a:r>
            <a:endParaRPr lang="zh-TW" altLang="en-US" dirty="0">
              <a:latin typeface="華康中黑體(P)" pitchFamily="34" charset="-120"/>
              <a:ea typeface="華康中黑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701248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004277"/>
            <a:ext cx="5513388" cy="1651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>
              <a:spcBef>
                <a:spcPct val="50000"/>
              </a:spcBef>
            </a:pPr>
            <a:endParaRPr kumimoji="0"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0" y="1567714"/>
            <a:ext cx="5100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0"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驗證畫面</a:t>
            </a:r>
            <a:r>
              <a:rPr kumimoji="0" lang="en-US" altLang="zh-TW" sz="2400" dirty="0" smtClean="0">
                <a:latin typeface="華康中黑體(P)" pitchFamily="34" charset="-120"/>
                <a:ea typeface="華康中黑體(P)" pitchFamily="34" charset="-120"/>
              </a:rPr>
              <a:t>/</a:t>
            </a:r>
            <a:r>
              <a:rPr kumimoji="0"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新增車款</a:t>
            </a:r>
            <a:r>
              <a:rPr kumimoji="0" lang="en-US" altLang="zh-TW" sz="2400" dirty="0" smtClean="0">
                <a:latin typeface="華康中黑體(P)" pitchFamily="34" charset="-120"/>
                <a:ea typeface="華康中黑體(P)" pitchFamily="34" charset="-120"/>
              </a:rPr>
              <a:t>(</a:t>
            </a:r>
            <a:r>
              <a:rPr kumimoji="0"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掃描行照功能</a:t>
            </a:r>
            <a:r>
              <a:rPr kumimoji="0" lang="en-US" altLang="zh-TW" sz="2400" dirty="0" smtClean="0">
                <a:latin typeface="華康中黑體(P)" pitchFamily="34" charset="-120"/>
                <a:ea typeface="華康中黑體(P)" pitchFamily="34" charset="-120"/>
              </a:rPr>
              <a:t>)</a:t>
            </a:r>
            <a:endParaRPr kumimoji="0" lang="ko-KR" altLang="ko-KR" sz="2400" dirty="0">
              <a:latin typeface="華康中黑體(P)" pitchFamily="34" charset="-120"/>
              <a:ea typeface="HY헤드라인M" pitchFamily="18" charset="-127"/>
            </a:endParaRPr>
          </a:p>
        </p:txBody>
      </p:sp>
      <p:sp>
        <p:nvSpPr>
          <p:cNvPr id="10" name="標題 3"/>
          <p:cNvSpPr>
            <a:spLocks noGrp="1"/>
          </p:cNvSpPr>
          <p:nvPr>
            <p:ph type="ctrTitle"/>
          </p:nvPr>
        </p:nvSpPr>
        <p:spPr>
          <a:xfrm>
            <a:off x="1335088" y="107950"/>
            <a:ext cx="7716837" cy="1154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BMW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台北鎔德</a:t>
            </a: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功能說明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/>
            </a:r>
            <a:b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</a:b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USER LEVEL 1</a:t>
            </a:r>
            <a:endParaRPr kumimoji="0" lang="en-US" altLang="en-US" b="1" dirty="0">
              <a:solidFill>
                <a:schemeClr val="bg2"/>
              </a:solidFill>
              <a:latin typeface="華康中黑體" pitchFamily="49" charset="-120"/>
              <a:ea typeface="華康中黑體" pitchFamily="49" charset="-120"/>
              <a:cs typeface="BMWType V2 Regular" pitchFamily="2" charset="0"/>
            </a:endParaRPr>
          </a:p>
        </p:txBody>
      </p:sp>
      <p:pic>
        <p:nvPicPr>
          <p:cNvPr id="6" name="Picture 4" descr="D:\DataFolders\桌面\APP\S__63553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76" y="2321832"/>
            <a:ext cx="2550319" cy="4536168"/>
          </a:xfrm>
          <a:prstGeom prst="rect">
            <a:avLst/>
          </a:prstGeom>
          <a:noFill/>
        </p:spPr>
      </p:pic>
      <p:pic>
        <p:nvPicPr>
          <p:cNvPr id="7" name="Picture 2" descr="D:\DataFolders\桌面\APP\APP.jpg"/>
          <p:cNvPicPr>
            <a:picLocks noChangeAspect="1" noChangeArrowheads="1"/>
          </p:cNvPicPr>
          <p:nvPr/>
        </p:nvPicPr>
        <p:blipFill>
          <a:blip r:embed="rId4"/>
          <a:srcRect l="40313" t="23861" r="30403" b="56089"/>
          <a:stretch>
            <a:fillRect/>
          </a:stretch>
        </p:blipFill>
        <p:spPr bwMode="auto">
          <a:xfrm>
            <a:off x="2903995" y="3543300"/>
            <a:ext cx="6240005" cy="331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01248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004277"/>
            <a:ext cx="5513388" cy="1651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>
              <a:spcBef>
                <a:spcPct val="50000"/>
              </a:spcBef>
            </a:pPr>
            <a:endParaRPr kumimoji="0"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0" y="1567714"/>
            <a:ext cx="5100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0"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各項功能執行</a:t>
            </a:r>
            <a:endParaRPr kumimoji="0" lang="ko-KR" altLang="ko-KR" sz="2400" dirty="0">
              <a:latin typeface="華康中黑體(P)" pitchFamily="34" charset="-120"/>
              <a:ea typeface="HY헤드라인M" pitchFamily="18" charset="-127"/>
            </a:endParaRPr>
          </a:p>
        </p:txBody>
      </p:sp>
      <p:sp>
        <p:nvSpPr>
          <p:cNvPr id="10" name="標題 3"/>
          <p:cNvSpPr>
            <a:spLocks noGrp="1"/>
          </p:cNvSpPr>
          <p:nvPr>
            <p:ph type="ctrTitle"/>
          </p:nvPr>
        </p:nvSpPr>
        <p:spPr>
          <a:xfrm>
            <a:off x="1335088" y="107950"/>
            <a:ext cx="7716837" cy="1154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BMW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台北鎔德</a:t>
            </a: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功能說明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/>
            </a:r>
            <a:b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</a:b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USER LEVEL 2-3</a:t>
            </a:r>
            <a:endParaRPr kumimoji="0" lang="en-US" altLang="en-US" b="1" dirty="0">
              <a:solidFill>
                <a:schemeClr val="bg2"/>
              </a:solidFill>
              <a:latin typeface="華康中黑體" pitchFamily="49" charset="-120"/>
              <a:ea typeface="華康中黑體" pitchFamily="49" charset="-120"/>
              <a:cs typeface="BMWType V2 Regular" pitchFamily="2" charset="0"/>
            </a:endParaRPr>
          </a:p>
        </p:txBody>
      </p:sp>
      <p:pic>
        <p:nvPicPr>
          <p:cNvPr id="3075" name="Picture 3" descr="D:\DataFolders\桌面\APP\APP.jpg"/>
          <p:cNvPicPr>
            <a:picLocks noChangeAspect="1" noChangeArrowheads="1"/>
          </p:cNvPicPr>
          <p:nvPr/>
        </p:nvPicPr>
        <p:blipFill rotWithShape="1">
          <a:blip r:embed="rId3" cstate="print"/>
          <a:srcRect t="44526" r="22746" b="20425"/>
          <a:stretch/>
        </p:blipFill>
        <p:spPr bwMode="auto">
          <a:xfrm>
            <a:off x="1" y="2834640"/>
            <a:ext cx="8117840" cy="2857500"/>
          </a:xfrm>
          <a:prstGeom prst="rect">
            <a:avLst/>
          </a:prstGeom>
          <a:noFill/>
        </p:spPr>
      </p:pic>
      <p:sp>
        <p:nvSpPr>
          <p:cNvPr id="2" name="圓角矩形 1"/>
          <p:cNvSpPr/>
          <p:nvPr/>
        </p:nvSpPr>
        <p:spPr bwMode="auto">
          <a:xfrm>
            <a:off x="1600200" y="4225290"/>
            <a:ext cx="457200" cy="56701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dirty="0" smtClean="0">
                <a:solidFill>
                  <a:schemeClr val="bg1"/>
                </a:solidFill>
              </a:rPr>
              <a:t>急</a:t>
            </a:r>
            <a:r>
              <a:rPr kumimoji="0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MWType V2 Regular" pitchFamily="2" charset="0"/>
              </a:rPr>
              <a:t>修專線</a:t>
            </a: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MWType V2 Regular" pitchFamily="2" charset="0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MWType V2 Regular" pitchFamily="2" charset="0"/>
            </a:endParaRPr>
          </a:p>
        </p:txBody>
      </p:sp>
      <p:cxnSp>
        <p:nvCxnSpPr>
          <p:cNvPr id="4" name="直線單箭頭接點 3"/>
          <p:cNvCxnSpPr/>
          <p:nvPr/>
        </p:nvCxnSpPr>
        <p:spPr bwMode="auto">
          <a:xfrm>
            <a:off x="3382433" y="3314700"/>
            <a:ext cx="0" cy="9105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 bwMode="auto">
          <a:xfrm>
            <a:off x="2371513" y="3314700"/>
            <a:ext cx="0" cy="9105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圓角矩形 10"/>
          <p:cNvSpPr/>
          <p:nvPr/>
        </p:nvSpPr>
        <p:spPr bwMode="auto">
          <a:xfrm>
            <a:off x="2142913" y="4197648"/>
            <a:ext cx="457200" cy="56701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MWType V2 Regular" pitchFamily="2" charset="0"/>
              </a:rPr>
              <a:t>疑慮排除</a:t>
            </a: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MWType V2 Regular" pitchFamily="2" charset="0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MWType V2 Regular" pitchFamily="2" charset="0"/>
            </a:endParaRPr>
          </a:p>
        </p:txBody>
      </p:sp>
      <p:cxnSp>
        <p:nvCxnSpPr>
          <p:cNvPr id="12" name="直線單箭頭接點 11"/>
          <p:cNvCxnSpPr/>
          <p:nvPr/>
        </p:nvCxnSpPr>
        <p:spPr bwMode="auto">
          <a:xfrm>
            <a:off x="2365586" y="4764665"/>
            <a:ext cx="0" cy="15785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 bwMode="auto">
          <a:xfrm>
            <a:off x="2093119" y="4969808"/>
            <a:ext cx="457200" cy="480998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MWType V2 Regular" pitchFamily="2" charset="0"/>
              </a:rPr>
              <a:t>可後台修改的頁面</a:t>
            </a: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5251026" y="4585838"/>
            <a:ext cx="0" cy="38397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圓角矩形 14"/>
          <p:cNvSpPr/>
          <p:nvPr/>
        </p:nvSpPr>
        <p:spPr bwMode="auto">
          <a:xfrm>
            <a:off x="5100638" y="4197647"/>
            <a:ext cx="457200" cy="38819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MWType V2 Regular" pitchFamily="2" charset="0"/>
              </a:rPr>
              <a:t>聯絡我們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5056188" y="4969808"/>
            <a:ext cx="273050" cy="607397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MWType V2 Regular" pitchFamily="2" charset="0"/>
              </a:rPr>
              <a:t>意見</a:t>
            </a:r>
            <a:endParaRPr kumimoji="0" lang="en-US" altLang="zh-TW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MWType V2 Regular" pitchFamily="2" charset="0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MWType V2 Regular" pitchFamily="2" charset="0"/>
              </a:rPr>
              <a:t>回饋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5345113" y="4969808"/>
            <a:ext cx="273050" cy="607397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MWType V2 Regular" pitchFamily="2" charset="0"/>
              </a:rPr>
              <a:t>服務</a:t>
            </a:r>
            <a:endParaRPr kumimoji="0" lang="en-US" altLang="zh-TW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MWType V2 Regular" pitchFamily="2" charset="0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MWType V2 Regular" pitchFamily="2" charset="0"/>
              </a:rPr>
              <a:t>專線</a:t>
            </a:r>
          </a:p>
        </p:txBody>
      </p:sp>
      <p:cxnSp>
        <p:nvCxnSpPr>
          <p:cNvPr id="19" name="直線單箭頭接點 18"/>
          <p:cNvCxnSpPr/>
          <p:nvPr/>
        </p:nvCxnSpPr>
        <p:spPr bwMode="auto">
          <a:xfrm>
            <a:off x="5464704" y="4585838"/>
            <a:ext cx="0" cy="38397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 bwMode="auto">
          <a:xfrm>
            <a:off x="8568583" y="4600322"/>
            <a:ext cx="0" cy="38397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圓角矩形 20"/>
          <p:cNvSpPr/>
          <p:nvPr/>
        </p:nvSpPr>
        <p:spPr bwMode="auto">
          <a:xfrm>
            <a:off x="8321675" y="4225290"/>
            <a:ext cx="457200" cy="56701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MWType V2 Regular" pitchFamily="2" charset="0"/>
              </a:rPr>
              <a:t>個人資料修改</a:t>
            </a:r>
          </a:p>
        </p:txBody>
      </p:sp>
      <p:sp>
        <p:nvSpPr>
          <p:cNvPr id="22" name="圓角矩形 21"/>
          <p:cNvSpPr/>
          <p:nvPr/>
        </p:nvSpPr>
        <p:spPr bwMode="auto">
          <a:xfrm>
            <a:off x="8432058" y="4984292"/>
            <a:ext cx="273050" cy="161746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000" dirty="0">
                <a:solidFill>
                  <a:schemeClr val="bg1"/>
                </a:solidFill>
              </a:rPr>
              <a:t>進入</a:t>
            </a:r>
            <a:endParaRPr kumimoji="0" lang="en-US" altLang="zh-TW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MWType V2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1248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004277"/>
            <a:ext cx="5513388" cy="1651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>
              <a:spcBef>
                <a:spcPct val="50000"/>
              </a:spcBef>
            </a:pPr>
            <a:endParaRPr kumimoji="0"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0" y="1567714"/>
            <a:ext cx="5100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0"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功能選單</a:t>
            </a:r>
            <a:endParaRPr kumimoji="0" lang="ko-KR" altLang="ko-KR" sz="2400" dirty="0">
              <a:latin typeface="華康中黑體(P)" pitchFamily="34" charset="-120"/>
              <a:ea typeface="HY헤드라인M" pitchFamily="18" charset="-127"/>
            </a:endParaRPr>
          </a:p>
        </p:txBody>
      </p:sp>
      <p:sp>
        <p:nvSpPr>
          <p:cNvPr id="10" name="標題 3"/>
          <p:cNvSpPr>
            <a:spLocks noGrp="1"/>
          </p:cNvSpPr>
          <p:nvPr>
            <p:ph type="ctrTitle"/>
          </p:nvPr>
        </p:nvSpPr>
        <p:spPr>
          <a:xfrm>
            <a:off x="1335088" y="107950"/>
            <a:ext cx="7716837" cy="1154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BMW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台北鎔德</a:t>
            </a: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功能說明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/>
            </a:r>
            <a:b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</a:b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USER LEVEL 2-3</a:t>
            </a:r>
            <a:endParaRPr kumimoji="0" lang="en-US" altLang="en-US" b="1" dirty="0">
              <a:solidFill>
                <a:schemeClr val="bg2"/>
              </a:solidFill>
              <a:latin typeface="華康中黑體" pitchFamily="49" charset="-120"/>
              <a:ea typeface="華康中黑體" pitchFamily="49" charset="-120"/>
              <a:cs typeface="BMWType V2 Regular" pitchFamily="2" charset="0"/>
            </a:endParaRPr>
          </a:p>
        </p:txBody>
      </p:sp>
      <p:pic>
        <p:nvPicPr>
          <p:cNvPr id="4098" name="Picture 2" descr="D:\DataFolders\桌面\APP\S__63553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671" y="2465408"/>
            <a:ext cx="2469598" cy="4392592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5255844" y="3479800"/>
            <a:ext cx="2482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華康中黑體(P)" pitchFamily="34" charset="-120"/>
                <a:ea typeface="華康中黑體(P)" pitchFamily="34" charset="-120"/>
              </a:rPr>
              <a:t>其他功能</a:t>
            </a:r>
            <a:endParaRPr lang="en-US" altLang="zh-TW" sz="1400" dirty="0" smtClean="0">
              <a:latin typeface="華康中黑體(P)" pitchFamily="34" charset="-120"/>
              <a:ea typeface="華康中黑體(P)" pitchFamily="34" charset="-120"/>
            </a:endParaRPr>
          </a:p>
          <a:p>
            <a:r>
              <a:rPr lang="en-US" altLang="zh-TW" sz="1400" dirty="0" smtClean="0">
                <a:latin typeface="華康中黑體(P)" pitchFamily="34" charset="-120"/>
                <a:ea typeface="華康中黑體(P)" pitchFamily="34" charset="-120"/>
              </a:rPr>
              <a:t>1.</a:t>
            </a:r>
            <a:r>
              <a:rPr lang="zh-TW" altLang="en-US" sz="1400" dirty="0" smtClean="0">
                <a:latin typeface="華康中黑體(P)" pitchFamily="34" charset="-120"/>
                <a:ea typeface="華康中黑體(P)" pitchFamily="34" charset="-120"/>
              </a:rPr>
              <a:t>簡易車況狀況排除</a:t>
            </a:r>
            <a:endParaRPr lang="en-US" altLang="zh-TW" sz="1400" dirty="0" smtClean="0">
              <a:latin typeface="華康中黑體(P)" pitchFamily="34" charset="-120"/>
              <a:ea typeface="華康中黑體(P)" pitchFamily="34" charset="-120"/>
            </a:endParaRPr>
          </a:p>
          <a:p>
            <a:r>
              <a:rPr lang="en-US" altLang="zh-TW" sz="1400" dirty="0" smtClean="0">
                <a:latin typeface="華康中黑體(P)" pitchFamily="34" charset="-120"/>
                <a:ea typeface="華康中黑體(P)" pitchFamily="34" charset="-120"/>
              </a:rPr>
              <a:t>2.</a:t>
            </a:r>
            <a:r>
              <a:rPr lang="zh-TW" altLang="en-US" sz="1400" dirty="0" smtClean="0">
                <a:latin typeface="華康中黑體(P)" pitchFamily="34" charset="-120"/>
                <a:ea typeface="華康中黑體(P)" pitchFamily="34" charset="-120"/>
              </a:rPr>
              <a:t>路況告知</a:t>
            </a:r>
            <a:endParaRPr lang="en-US" altLang="zh-TW" sz="1400" dirty="0" smtClean="0">
              <a:latin typeface="華康中黑體(P)" pitchFamily="34" charset="-120"/>
              <a:ea typeface="華康中黑體(P)" pitchFamily="34" charset="-120"/>
            </a:endParaRPr>
          </a:p>
          <a:p>
            <a:r>
              <a:rPr lang="en-US" altLang="zh-TW" sz="1400" dirty="0" smtClean="0">
                <a:latin typeface="華康中黑體(P)" pitchFamily="34" charset="-120"/>
                <a:ea typeface="華康中黑體(P)" pitchFamily="34" charset="-120"/>
              </a:rPr>
              <a:t>3.</a:t>
            </a:r>
            <a:r>
              <a:rPr lang="zh-TW" altLang="en-US" sz="1400" dirty="0" smtClean="0">
                <a:latin typeface="華康中黑體(P)" pitchFamily="34" charset="-120"/>
                <a:ea typeface="華康中黑體(P)" pitchFamily="34" charset="-120"/>
              </a:rPr>
              <a:t>附近加油站或停車場</a:t>
            </a:r>
            <a:endParaRPr lang="zh-TW" altLang="en-US" sz="1400" dirty="0">
              <a:latin typeface="華康中黑體(P)" pitchFamily="34" charset="-120"/>
              <a:ea typeface="華康中黑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701248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004277"/>
            <a:ext cx="5513388" cy="1651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>
              <a:spcBef>
                <a:spcPct val="50000"/>
              </a:spcBef>
            </a:pPr>
            <a:endParaRPr kumimoji="0" lang="ko-KR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0" y="1567714"/>
            <a:ext cx="5100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0"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紀錄查詢</a:t>
            </a:r>
            <a:endParaRPr kumimoji="0" lang="ko-KR" altLang="ko-KR" sz="2400" dirty="0">
              <a:latin typeface="華康中黑體(P)" pitchFamily="34" charset="-120"/>
              <a:ea typeface="HY헤드라인M" pitchFamily="18" charset="-127"/>
            </a:endParaRPr>
          </a:p>
        </p:txBody>
      </p:sp>
      <p:sp>
        <p:nvSpPr>
          <p:cNvPr id="10" name="標題 3"/>
          <p:cNvSpPr>
            <a:spLocks noGrp="1"/>
          </p:cNvSpPr>
          <p:nvPr>
            <p:ph type="ctrTitle"/>
          </p:nvPr>
        </p:nvSpPr>
        <p:spPr>
          <a:xfrm>
            <a:off x="1335088" y="107950"/>
            <a:ext cx="7716837" cy="1154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BMW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台北鎔德</a:t>
            </a:r>
            <a:r>
              <a:rPr lang="en-US" altLang="zh-TW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APP</a:t>
            </a:r>
            <a:r>
              <a:rPr lang="zh-TW" altLang="en-US" dirty="0" smtClean="0"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功能說明</a:t>
            </a:r>
            <a:r>
              <a:rPr lang="zh-TW" altLang="en-US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/>
            </a:r>
            <a:b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</a:br>
            <a:r>
              <a:rPr lang="en-US" altLang="zh-TW" dirty="0" smtClean="0">
                <a:solidFill>
                  <a:schemeClr val="bg2"/>
                </a:solidFill>
                <a:latin typeface="BMWType V2 Regular" pitchFamily="2" charset="0"/>
                <a:ea typeface="華康中黑體" pitchFamily="49" charset="-120"/>
                <a:cs typeface="BMWType V2 Regular" pitchFamily="2" charset="0"/>
              </a:rPr>
              <a:t>USER LEVEL 2-3</a:t>
            </a:r>
            <a:endParaRPr kumimoji="0" lang="en-US" altLang="en-US" b="1" dirty="0">
              <a:solidFill>
                <a:schemeClr val="bg2"/>
              </a:solidFill>
              <a:latin typeface="華康中黑體" pitchFamily="49" charset="-120"/>
              <a:ea typeface="華康中黑體" pitchFamily="49" charset="-120"/>
              <a:cs typeface="BMWType V2 Regular" pitchFamily="2" charset="0"/>
            </a:endParaRPr>
          </a:p>
        </p:txBody>
      </p:sp>
      <p:pic>
        <p:nvPicPr>
          <p:cNvPr id="5122" name="Picture 2" descr="D:\DataFolders\桌面\APP\S__63553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495" y="2367178"/>
            <a:ext cx="2524825" cy="4490822"/>
          </a:xfrm>
          <a:prstGeom prst="rect">
            <a:avLst/>
          </a:prstGeom>
          <a:noFill/>
        </p:spPr>
      </p:pic>
      <p:pic>
        <p:nvPicPr>
          <p:cNvPr id="5123" name="Picture 3" descr="D:\DataFolders\桌面\APP\S__63553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580" y="2346960"/>
            <a:ext cx="2536192" cy="4511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01248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W_E">
  <a:themeElements>
    <a:clrScheme name="BMW_E 2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003399"/>
      </a:accent1>
      <a:accent2>
        <a:srgbClr val="666666"/>
      </a:accent2>
      <a:accent3>
        <a:srgbClr val="FFFFFF"/>
      </a:accent3>
      <a:accent4>
        <a:srgbClr val="000000"/>
      </a:accent4>
      <a:accent5>
        <a:srgbClr val="AAADCA"/>
      </a:accent5>
      <a:accent6>
        <a:srgbClr val="5C5C5C"/>
      </a:accent6>
      <a:hlink>
        <a:srgbClr val="999999"/>
      </a:hlink>
      <a:folHlink>
        <a:srgbClr val="C0C0C0"/>
      </a:folHlink>
    </a:clrScheme>
    <a:fontScheme name="BMW_E">
      <a:majorFont>
        <a:latin typeface="BMWType V2 Regular"/>
        <a:ea typeface=""/>
        <a:cs typeface=""/>
      </a:majorFont>
      <a:minorFont>
        <a:latin typeface="BMWType V2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MWType V2 Regula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MWType V2 Regular" pitchFamily="2" charset="0"/>
          </a:defRPr>
        </a:defPPr>
      </a:lstStyle>
    </a:lnDef>
  </a:objectDefaults>
  <a:extraClrSchemeLst>
    <a:extraClrScheme>
      <a:clrScheme name="BMW_E 1">
        <a:dk1>
          <a:srgbClr val="000000"/>
        </a:dk1>
        <a:lt1>
          <a:srgbClr val="FFFFFF"/>
        </a:lt1>
        <a:dk2>
          <a:srgbClr val="000000"/>
        </a:dk2>
        <a:lt2>
          <a:srgbClr val="7F7F7F"/>
        </a:lt2>
        <a:accent1>
          <a:srgbClr val="333333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ADADAD"/>
        </a:accent5>
        <a:accent6>
          <a:srgbClr val="5C5C5C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W_E 2">
        <a:dk1>
          <a:srgbClr val="000000"/>
        </a:dk1>
        <a:lt1>
          <a:srgbClr val="FFFFFF"/>
        </a:lt1>
        <a:dk2>
          <a:srgbClr val="000000"/>
        </a:dk2>
        <a:lt2>
          <a:srgbClr val="999999"/>
        </a:lt2>
        <a:accent1>
          <a:srgbClr val="003399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5C5C5C"/>
        </a:accent6>
        <a:hlink>
          <a:srgbClr val="99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BMW_E</Template>
  <TotalTime>12142</TotalTime>
  <Words>672</Words>
  <Application>Microsoft Office PowerPoint</Application>
  <PresentationFormat>如螢幕大小 (4:3)</PresentationFormat>
  <Paragraphs>125</Paragraphs>
  <Slides>16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BMW_E</vt:lpstr>
      <vt:lpstr>BMW台北鎔德APP功能說明 </vt:lpstr>
      <vt:lpstr>BMW台北鎔德APP功能說明  APP架構說明</vt:lpstr>
      <vt:lpstr>BMW台北鎔德APP功能說明  APP主畫面</vt:lpstr>
      <vt:lpstr>BMW台北鎔德APP功能說明  USER LEVEL O</vt:lpstr>
      <vt:lpstr>BMW台北鎔德APP功能說明  USER LEVEL O</vt:lpstr>
      <vt:lpstr>BMW台北鎔德APP功能說明  USER LEVEL 1</vt:lpstr>
      <vt:lpstr>BMW台北鎔德APP功能說明  USER LEVEL 2-3</vt:lpstr>
      <vt:lpstr>BMW台北鎔德APP功能說明  USER LEVEL 2-3</vt:lpstr>
      <vt:lpstr>BMW台北鎔德APP功能說明  USER LEVEL 2-3</vt:lpstr>
      <vt:lpstr>BMW台北鎔德APP功能說明  USER LEVEL 2-3</vt:lpstr>
      <vt:lpstr>BMW台北鎔德APP功能說明  USER LEVEL 2-3</vt:lpstr>
      <vt:lpstr>BMW台北鎔德APP功能說明  USER LEVEL 2-3</vt:lpstr>
      <vt:lpstr>BMW台北鎔德APP功能說明  USER LEVEL 2-3</vt:lpstr>
      <vt:lpstr>BMW台北鎔德APP功能說明  USER LEVEL 2-3</vt:lpstr>
      <vt:lpstr>BMW台北鎔德APP功能說明  USER LEVEL 2-3</vt:lpstr>
      <vt:lpstr>BMW台北鎔德APP功能說明  USER LEVEL 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BMW 年度行銷專案建議</dc:title>
  <dc:creator>Austin</dc:creator>
  <cp:lastModifiedBy>user</cp:lastModifiedBy>
  <cp:revision>710</cp:revision>
  <dcterms:created xsi:type="dcterms:W3CDTF">2008-09-30T14:03:47Z</dcterms:created>
  <dcterms:modified xsi:type="dcterms:W3CDTF">2016-12-16T10:18:48Z</dcterms:modified>
</cp:coreProperties>
</file>