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444" y="-24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22577" y="132460"/>
            <a:ext cx="6498844" cy="75374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SimSun"/>
                <a:cs typeface="SimSun"/>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SimSun"/>
                <a:cs typeface="SimSu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SimSun"/>
                <a:cs typeface="SimSu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SimSun"/>
                <a:cs typeface="SimSu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01877" y="105028"/>
            <a:ext cx="6540245" cy="784225"/>
          </a:xfrm>
          <a:prstGeom prst="rect">
            <a:avLst/>
          </a:prstGeom>
        </p:spPr>
        <p:txBody>
          <a:bodyPr wrap="square" lIns="0" tIns="0" rIns="0" bIns="0">
            <a:spAutoFit/>
          </a:bodyPr>
          <a:lstStyle>
            <a:lvl1pPr>
              <a:defRPr sz="2600" b="0" i="0">
                <a:solidFill>
                  <a:schemeClr val="tx1"/>
                </a:solidFill>
                <a:latin typeface="SimSun"/>
                <a:cs typeface="SimSun"/>
              </a:defRPr>
            </a:lvl1pPr>
          </a:lstStyle>
          <a:p>
            <a:endParaRPr/>
          </a:p>
        </p:txBody>
      </p:sp>
      <p:sp>
        <p:nvSpPr>
          <p:cNvPr id="3" name="Holder 3"/>
          <p:cNvSpPr>
            <a:spLocks noGrp="1"/>
          </p:cNvSpPr>
          <p:nvPr>
            <p:ph type="body" idx="1"/>
          </p:nvPr>
        </p:nvSpPr>
        <p:spPr>
          <a:xfrm>
            <a:off x="481838" y="2197227"/>
            <a:ext cx="8180323" cy="1730375"/>
          </a:xfrm>
          <a:prstGeom prst="rect">
            <a:avLst/>
          </a:prstGeom>
        </p:spPr>
        <p:txBody>
          <a:bodyPr wrap="square" lIns="0" tIns="0" rIns="0" bIns="0">
            <a:spAutoFit/>
          </a:bodyPr>
          <a:lstStyle>
            <a:lvl1pPr>
              <a:defRPr sz="1100" b="0" i="0">
                <a:solidFill>
                  <a:schemeClr val="tx1"/>
                </a:solidFill>
                <a:latin typeface="SimSun"/>
                <a:cs typeface="SimSu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sz="900" spc="-20" dirty="0" err="1" smtClean="0">
                <a:latin typeface="BMWType V2 Regular" pitchFamily="2" charset="0"/>
                <a:ea typeface="華康中黑體" panose="020B0509000000000000" pitchFamily="49" charset="-120"/>
                <a:cs typeface="BMWType V2 Regular" pitchFamily="2" charset="0"/>
              </a:rPr>
              <a:t>Warranty</a:t>
            </a:r>
            <a:r>
              <a:rPr sz="900" spc="-10" dirty="0" err="1" smtClean="0">
                <a:latin typeface="BMWType V2 Regular" pitchFamily="2" charset="0"/>
                <a:ea typeface="華康中黑體" panose="020B0509000000000000" pitchFamily="49" charset="-120"/>
                <a:cs typeface="BMWType V2 Regular" pitchFamily="2" charset="0"/>
              </a:rPr>
              <a:t>Training</a:t>
            </a:r>
            <a:r>
              <a:rPr sz="900" spc="-20" dirty="0" err="1" smtClean="0">
                <a:latin typeface="BMWType V2 Regular" pitchFamily="2" charset="0"/>
                <a:ea typeface="華康中黑體" panose="020B0509000000000000" pitchFamily="49" charset="-120"/>
                <a:cs typeface="BMWType V2 Regular" pitchFamily="2" charset="0"/>
              </a:rPr>
              <a:t>PGM</a:t>
            </a:r>
            <a:endParaRPr sz="900" dirty="0">
              <a:latin typeface="BMWType V2 Regular" pitchFamily="2" charset="0"/>
              <a:ea typeface="華康中黑體" panose="020B0509000000000000" pitchFamily="49" charset="-120"/>
              <a:cs typeface="BMWType V2 Regular" pitchFamily="2" charset="0"/>
            </a:endParaRPr>
          </a:p>
          <a:p>
            <a:pPr marL="12700">
              <a:lnSpc>
                <a:spcPts val="969"/>
              </a:lnSpc>
            </a:pPr>
            <a:r>
              <a:rPr sz="900" spc="-15" dirty="0">
                <a:latin typeface="BMWType V2 Regular" pitchFamily="2" charset="0"/>
                <a:ea typeface="華康中黑體" panose="020B0509000000000000" pitchFamily="49" charset="-120"/>
                <a:cs typeface="BMWType V2 Regular" pitchFamily="2" charset="0"/>
              </a:rPr>
              <a:t>Service</a:t>
            </a:r>
            <a:endParaRPr sz="900" dirty="0">
              <a:latin typeface="BMWType V2 Regular" pitchFamily="2" charset="0"/>
              <a:ea typeface="華康中黑體" panose="020B0509000000000000" pitchFamily="49" charset="-120"/>
              <a:cs typeface="BMWType V2 Regular" pitchFamily="2" charset="0"/>
            </a:endParaRPr>
          </a:p>
          <a:p>
            <a:pPr marL="12700">
              <a:lnSpc>
                <a:spcPts val="1025"/>
              </a:lnSpc>
            </a:pPr>
            <a:r>
              <a:rPr lang="en-US" sz="900" dirty="0" smtClean="0">
                <a:latin typeface="BMWType V2 Regular" pitchFamily="2" charset="0"/>
                <a:ea typeface="華康中黑體" panose="020B0509000000000000" pitchFamily="49" charset="-120"/>
                <a:cs typeface="BMWType V2 Regular" pitchFamily="2" charset="0"/>
              </a:rPr>
              <a:t>Aug</a:t>
            </a:r>
            <a:r>
              <a:rPr sz="900" dirty="0" smtClean="0">
                <a:latin typeface="BMWType V2 Regular" pitchFamily="2" charset="0"/>
                <a:ea typeface="華康中黑體" panose="020B0509000000000000" pitchFamily="49" charset="-120"/>
                <a:cs typeface="BMWType V2 Regular" pitchFamily="2" charset="0"/>
              </a:rPr>
              <a:t>.-</a:t>
            </a:r>
            <a:r>
              <a:rPr lang="en-US" sz="900" dirty="0" smtClean="0">
                <a:latin typeface="BMWType V2 Regular" pitchFamily="2" charset="0"/>
                <a:ea typeface="華康中黑體" panose="020B0509000000000000" pitchFamily="49" charset="-120"/>
                <a:cs typeface="BMWType V2 Regular" pitchFamily="2" charset="0"/>
              </a:rPr>
              <a:t>01</a:t>
            </a:r>
            <a:r>
              <a:rPr lang="en-US" altLang="zh-TW" sz="900" dirty="0" smtClean="0">
                <a:latin typeface="BMWType V2 Regular" pitchFamily="2" charset="0"/>
                <a:ea typeface="華康中黑體" panose="020B0509000000000000" pitchFamily="49" charset="-120"/>
                <a:cs typeface="BMWType V2 Regular" pitchFamily="2" charset="0"/>
              </a:rPr>
              <a:t>,</a:t>
            </a:r>
            <a:r>
              <a:rPr lang="en-US" sz="900" spc="20" dirty="0" smtClean="0">
                <a:latin typeface="BMWType V2 Regular" pitchFamily="2" charset="0"/>
                <a:ea typeface="華康中黑體" panose="020B0509000000000000" pitchFamily="49" charset="-120"/>
                <a:cs typeface="BMWType V2 Regular" pitchFamily="2" charset="0"/>
              </a:rPr>
              <a:t>2016</a:t>
            </a:r>
            <a:endParaRPr sz="900" dirty="0">
              <a:latin typeface="BMWType V2 Regular" pitchFamily="2" charset="0"/>
              <a:ea typeface="華康中黑體" panose="020B0509000000000000" pitchFamily="49" charset="-120"/>
              <a:cs typeface="BMWType V2 Regular" pitchFamily="2" charset="0"/>
            </a:endParaRPr>
          </a:p>
          <a:p>
            <a:pPr marL="12700">
              <a:lnSpc>
                <a:spcPts val="1050"/>
              </a:lnSpc>
            </a:pPr>
            <a:r>
              <a:rPr sz="900" spc="-30" dirty="0" smtClean="0">
                <a:latin typeface="BMWType V2 Regular" pitchFamily="2" charset="0"/>
                <a:ea typeface="華康中黑體" panose="020B0509000000000000" pitchFamily="49" charset="-120"/>
                <a:cs typeface="BMWType V2 Regular" pitchFamily="2" charset="0"/>
              </a:rPr>
              <a:t>Page</a:t>
            </a:r>
            <a:r>
              <a:rPr sz="900" spc="20" dirty="0" smtClean="0">
                <a:latin typeface="BMWType V2 Regular" pitchFamily="2" charset="0"/>
                <a:ea typeface="華康中黑體" panose="020B0509000000000000" pitchFamily="49" charset="-120"/>
                <a:cs typeface="BMWType V2 Regular" pitchFamily="2" charset="0"/>
              </a:rPr>
              <a:t>1</a:t>
            </a:r>
            <a:endParaRPr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641032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779970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8118856" y="5008270"/>
            <a:ext cx="705929" cy="70210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7983472" y="5796381"/>
            <a:ext cx="1084327" cy="512961"/>
          </a:xfrm>
          <a:prstGeom prst="rect">
            <a:avLst/>
          </a:prstGeom>
        </p:spPr>
        <p:txBody>
          <a:bodyPr vert="horz" wrap="square" lIns="0" tIns="0" rIns="0" bIns="0" rtlCol="0">
            <a:spAutoFit/>
          </a:bodyPr>
          <a:lstStyle/>
          <a:p>
            <a:pPr marL="12700" marR="5080" indent="295275">
              <a:lnSpc>
                <a:spcPts val="1019"/>
              </a:lnSpc>
            </a:pPr>
            <a:r>
              <a:rPr lang="en-US" altLang="zh-TW" sz="900" b="1" spc="25" dirty="0" smtClean="0">
                <a:latin typeface="BMWType V2 Regular" pitchFamily="2" charset="0"/>
                <a:ea typeface="華康中黑體" panose="020B0509000000000000" pitchFamily="49" charset="-120"/>
                <a:cs typeface="BMWType V2 Regular" pitchFamily="2" charset="0"/>
              </a:rPr>
              <a:t>Sheer </a:t>
            </a:r>
            <a:r>
              <a:rPr lang="en-US" altLang="zh-TW" sz="900" b="1" spc="25" dirty="0" err="1" smtClean="0">
                <a:latin typeface="BMWType V2 Regular" pitchFamily="2" charset="0"/>
                <a:ea typeface="華康中黑體" panose="020B0509000000000000" pitchFamily="49" charset="-120"/>
                <a:cs typeface="BMWType V2 Regular" pitchFamily="2" charset="0"/>
              </a:rPr>
              <a:t>DrivingPleasure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marR="5080" indent="295275">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pPr marL="12700" marR="5080" indent="295275" algn="ctr">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p:txBody>
      </p:sp>
      <p:sp>
        <p:nvSpPr>
          <p:cNvPr id="7" name="object 7"/>
          <p:cNvSpPr txBox="1">
            <a:spLocks noGrp="1"/>
          </p:cNvSpPr>
          <p:nvPr>
            <p:ph type="title"/>
          </p:nvPr>
        </p:nvSpPr>
        <p:spPr>
          <a:xfrm>
            <a:off x="1322577" y="65532"/>
            <a:ext cx="1854200" cy="561340"/>
          </a:xfrm>
          <a:prstGeom prst="rect">
            <a:avLst/>
          </a:prstGeom>
        </p:spPr>
        <p:txBody>
          <a:bodyPr vert="horz" wrap="square" lIns="0" tIns="0" rIns="0" bIns="0" rtlCol="0">
            <a:spAutoFit/>
          </a:bodyPr>
          <a:lstStyle/>
          <a:p>
            <a:pPr marL="12700">
              <a:lnSpc>
                <a:spcPct val="100000"/>
              </a:lnSpc>
            </a:pPr>
            <a:r>
              <a:rPr sz="3600" spc="-5" dirty="0">
                <a:latin typeface="BMWType V2 Regular" pitchFamily="2" charset="0"/>
                <a:ea typeface="華康中黑體" panose="020B0509000000000000" pitchFamily="49" charset="-120"/>
                <a:cs typeface="BMWType V2 Regular" pitchFamily="2" charset="0"/>
              </a:rPr>
              <a:t>服務流程</a:t>
            </a:r>
            <a:endParaRPr sz="3600">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6567043" y="4944745"/>
            <a:ext cx="939800" cy="256480"/>
          </a:xfrm>
          <a:prstGeom prst="rect">
            <a:avLst/>
          </a:prstGeom>
        </p:spPr>
        <p:txBody>
          <a:bodyPr vert="horz" wrap="square" lIns="0" tIns="0" rIns="0" bIns="0" rtlCol="0">
            <a:spAutoFit/>
          </a:bodyPr>
          <a:lstStyle/>
          <a:p>
            <a:pPr marL="12700" marR="5080">
              <a:lnSpc>
                <a:spcPts val="1019"/>
              </a:lnSpc>
            </a:pPr>
            <a:r>
              <a:rPr lang="zh-TW" altLang="en-US" sz="900" b="1" dirty="0" smtClean="0">
                <a:latin typeface="BMWType V2 Regular" pitchFamily="2" charset="0"/>
                <a:ea typeface="華康中黑體" panose="020B0509000000000000" pitchFamily="49" charset="-120"/>
                <a:cs typeface="BMWType V2 Regular" pitchFamily="2" charset="0"/>
              </a:rPr>
              <a:t>鎔德</a:t>
            </a:r>
            <a:r>
              <a:rPr sz="900" b="1" dirty="0" err="1" smtClean="0">
                <a:latin typeface="BMWType V2 Regular" pitchFamily="2" charset="0"/>
                <a:ea typeface="華康中黑體" panose="020B0509000000000000" pitchFamily="49" charset="-120"/>
                <a:cs typeface="BMWType V2 Regular" pitchFamily="2" charset="0"/>
              </a:rPr>
              <a:t>股份有限公司服務部</a:t>
            </a:r>
            <a:endParaRPr sz="900" dirty="0">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6567043" y="5715914"/>
            <a:ext cx="939800" cy="282129"/>
          </a:xfrm>
          <a:prstGeom prst="rect">
            <a:avLst/>
          </a:prstGeom>
        </p:spPr>
        <p:txBody>
          <a:bodyPr vert="horz" wrap="square" lIns="0" tIns="0" rIns="0" bIns="0" rtlCol="0">
            <a:spAutoFit/>
          </a:bodyPr>
          <a:lstStyle/>
          <a:p>
            <a:pPr marL="12700">
              <a:lnSpc>
                <a:spcPts val="1055"/>
              </a:lnSpc>
            </a:pPr>
            <a:r>
              <a:rPr lang="zh-TW" altLang="en-US" sz="900" b="1" dirty="0" smtClean="0">
                <a:solidFill>
                  <a:srgbClr val="999999"/>
                </a:solidFill>
                <a:latin typeface="BMWType V2 Regular" pitchFamily="2" charset="0"/>
                <a:ea typeface="華康中黑體" panose="020B0509000000000000" pitchFamily="49" charset="-120"/>
                <a:cs typeface="BMWType V2 Regular" pitchFamily="2" charset="0"/>
              </a:rPr>
              <a:t>台北內湖</a:t>
            </a:r>
          </a:p>
          <a:p>
            <a:pPr marL="12700">
              <a:lnSpc>
                <a:spcPts val="1055"/>
              </a:lnSpc>
            </a:pPr>
            <a:r>
              <a:rPr lang="en-US" altLang="zh-TW" sz="900" b="1" spc="65" dirty="0" smtClean="0">
                <a:solidFill>
                  <a:srgbClr val="999999"/>
                </a:solidFill>
                <a:latin typeface="BMWType V2 Regular" pitchFamily="2" charset="0"/>
                <a:ea typeface="華康中黑體" panose="020B0509000000000000" pitchFamily="49" charset="-120"/>
                <a:cs typeface="BMWType V2 Regular" pitchFamily="2" charset="0"/>
              </a:rPr>
              <a:t>August 2016</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1335150" y="1524000"/>
            <a:ext cx="4294124" cy="33147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預約</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1576450" y="1474850"/>
            <a:ext cx="3270250" cy="25114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517525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322577" y="5347589"/>
            <a:ext cx="3225800" cy="410369"/>
          </a:xfrm>
          <a:prstGeom prst="rect">
            <a:avLst/>
          </a:prstGeom>
        </p:spPr>
        <p:txBody>
          <a:bodyPr vert="horz" wrap="square" lIns="0" tIns="0" rIns="0" bIns="0" rtlCol="0">
            <a:spAutoFit/>
          </a:bodyPr>
          <a:lstStyle/>
          <a:p>
            <a:pPr marL="12700">
              <a:lnSpc>
                <a:spcPts val="1645"/>
              </a:lnSpc>
            </a:pPr>
            <a:r>
              <a:rPr sz="1400" spc="-5" dirty="0" err="1" smtClean="0">
                <a:latin typeface="BMWType V2 Regular" pitchFamily="2" charset="0"/>
                <a:ea typeface="華康中黑體" panose="020B0509000000000000" pitchFamily="49" charset="-120"/>
                <a:cs typeface="BMWType V2 Regular" pitchFamily="2" charset="0"/>
              </a:rPr>
              <a:t>在這個程序</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內部流程的規劃亦將確定能</a:t>
            </a:r>
            <a:endParaRPr sz="1400" dirty="0">
              <a:latin typeface="BMWType V2 Regular" pitchFamily="2" charset="0"/>
              <a:ea typeface="華康中黑體" panose="020B0509000000000000" pitchFamily="49" charset="-120"/>
              <a:cs typeface="BMWType V2 Regular" pitchFamily="2" charset="0"/>
            </a:endParaRPr>
          </a:p>
          <a:p>
            <a:pPr marL="12700">
              <a:lnSpc>
                <a:spcPts val="1645"/>
              </a:lnSpc>
            </a:pPr>
            <a:r>
              <a:rPr sz="1400" dirty="0">
                <a:latin typeface="BMWType V2 Regular" pitchFamily="2" charset="0"/>
                <a:ea typeface="華康中黑體" panose="020B0509000000000000" pitchFamily="49" charset="-120"/>
                <a:cs typeface="BMWType V2 Regular" pitchFamily="2" charset="0"/>
              </a:rPr>
              <a:t>獲得具體改善。</a:t>
            </a:r>
          </a:p>
        </p:txBody>
      </p:sp>
      <p:sp>
        <p:nvSpPr>
          <p:cNvPr id="7" name="object 7"/>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1322450" y="4275454"/>
            <a:ext cx="3224530" cy="894715"/>
          </a:xfrm>
          <a:prstGeom prst="rect">
            <a:avLst/>
          </a:prstGeom>
        </p:spPr>
        <p:txBody>
          <a:bodyPr vert="horz" wrap="square" lIns="0" tIns="0" rIns="0" bIns="0" rtlCol="0">
            <a:spAutoFit/>
          </a:bodyPr>
          <a:lstStyle/>
          <a:p>
            <a:pPr marL="315595">
              <a:lnSpc>
                <a:spcPct val="100000"/>
              </a:lnSpc>
            </a:pPr>
            <a:r>
              <a:rPr sz="1800" dirty="0">
                <a:latin typeface="BMWType V2 Regular" pitchFamily="2" charset="0"/>
                <a:ea typeface="華康中黑體" panose="020B0509000000000000" pitchFamily="49" charset="-120"/>
                <a:cs typeface="BMWType V2 Regular" pitchFamily="2" charset="0"/>
              </a:rPr>
              <a:t>目的︰</a:t>
            </a:r>
          </a:p>
          <a:p>
            <a:pPr marL="12700">
              <a:lnSpc>
                <a:spcPts val="1645"/>
              </a:lnSpc>
              <a:spcBef>
                <a:spcPts val="1495"/>
              </a:spcBef>
            </a:pPr>
            <a:r>
              <a:rPr sz="1400" u="sng" spc="-5" dirty="0" err="1" smtClean="0">
                <a:latin typeface="BMWType V2 Regular" pitchFamily="2" charset="0"/>
                <a:ea typeface="華康中黑體" panose="020B0509000000000000" pitchFamily="49" charset="-120"/>
                <a:cs typeface="BMWType V2 Regular" pitchFamily="2" charset="0"/>
              </a:rPr>
              <a:t>預約扮演所有必要工作將來順利發展的關</a:t>
            </a:r>
            <a:endParaRPr sz="1400" dirty="0">
              <a:latin typeface="BMWType V2 Regular" pitchFamily="2" charset="0"/>
              <a:ea typeface="華康中黑體" panose="020B0509000000000000" pitchFamily="49" charset="-120"/>
              <a:cs typeface="BMWType V2 Regular" pitchFamily="2" charset="0"/>
            </a:endParaRPr>
          </a:p>
          <a:p>
            <a:pPr marL="12700">
              <a:lnSpc>
                <a:spcPts val="1645"/>
              </a:lnSpc>
            </a:pPr>
            <a:r>
              <a:rPr sz="1400" u="sng" dirty="0" err="1" smtClean="0">
                <a:latin typeface="BMWType V2 Regular" pitchFamily="2" charset="0"/>
                <a:ea typeface="華康中黑體" panose="020B0509000000000000" pitchFamily="49" charset="-120"/>
                <a:cs typeface="BMWType V2 Regular" pitchFamily="2" charset="0"/>
              </a:rPr>
              <a:t>鍵角色</a:t>
            </a:r>
            <a:r>
              <a:rPr sz="1400" dirty="0">
                <a:solidFill>
                  <a:srgbClr val="003399"/>
                </a:solidFill>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5235575" y="4143375"/>
            <a:ext cx="1397000" cy="570230"/>
          </a:xfrm>
          <a:custGeom>
            <a:avLst/>
            <a:gdLst/>
            <a:ahLst/>
            <a:cxnLst/>
            <a:rect l="l" t="t" r="r" b="b"/>
            <a:pathLst>
              <a:path w="1397000" h="570229">
                <a:moveTo>
                  <a:pt x="1206373" y="0"/>
                </a:moveTo>
                <a:lnTo>
                  <a:pt x="0" y="0"/>
                </a:lnTo>
                <a:lnTo>
                  <a:pt x="190626" y="284988"/>
                </a:lnTo>
                <a:lnTo>
                  <a:pt x="0" y="569849"/>
                </a:lnTo>
                <a:lnTo>
                  <a:pt x="1206373" y="569849"/>
                </a:lnTo>
                <a:lnTo>
                  <a:pt x="1397000" y="284988"/>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5498338" y="4302505"/>
            <a:ext cx="711835"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型式</a:t>
            </a:r>
            <a:r>
              <a:rPr sz="1800" dirty="0">
                <a:latin typeface="BMWType V2 Regular" pitchFamily="2" charset="0"/>
                <a:ea typeface="華康中黑體" panose="020B0509000000000000" pitchFamily="49" charset="-120"/>
                <a:cs typeface="BMWType V2 Regular" pitchFamily="2" charset="0"/>
              </a:rPr>
              <a:t>︰</a:t>
            </a:r>
            <a:endParaRPr sz="1800">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5603366" y="2316733"/>
            <a:ext cx="1243965" cy="0"/>
          </a:xfrm>
          <a:custGeom>
            <a:avLst/>
            <a:gdLst/>
            <a:ahLst/>
            <a:cxnLst/>
            <a:rect l="l" t="t" r="r" b="b"/>
            <a:pathLst>
              <a:path w="1243965">
                <a:moveTo>
                  <a:pt x="0" y="0"/>
                </a:moveTo>
                <a:lnTo>
                  <a:pt x="1243584" y="0"/>
                </a:lnTo>
              </a:path>
            </a:pathLst>
          </a:custGeom>
          <a:ln w="9144">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5246751" y="2720720"/>
            <a:ext cx="3556000" cy="0"/>
          </a:xfrm>
          <a:custGeom>
            <a:avLst/>
            <a:gdLst/>
            <a:ahLst/>
            <a:cxnLst/>
            <a:rect l="l" t="t" r="r" b="b"/>
            <a:pathLst>
              <a:path w="3556000">
                <a:moveTo>
                  <a:pt x="0" y="0"/>
                </a:moveTo>
                <a:lnTo>
                  <a:pt x="3555491" y="0"/>
                </a:lnTo>
              </a:path>
            </a:pathLst>
          </a:custGeom>
          <a:ln w="9144">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5246751" y="2924936"/>
            <a:ext cx="356870" cy="0"/>
          </a:xfrm>
          <a:custGeom>
            <a:avLst/>
            <a:gdLst/>
            <a:ahLst/>
            <a:cxnLst/>
            <a:rect l="l" t="t" r="r" b="b"/>
            <a:pathLst>
              <a:path w="356870">
                <a:moveTo>
                  <a:pt x="0" y="0"/>
                </a:moveTo>
                <a:lnTo>
                  <a:pt x="356615" y="0"/>
                </a:lnTo>
              </a:path>
            </a:pathLst>
          </a:custGeom>
          <a:ln w="9144">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txBox="1"/>
          <p:nvPr/>
        </p:nvSpPr>
        <p:spPr>
          <a:xfrm>
            <a:off x="5234685" y="1620265"/>
            <a:ext cx="3582035" cy="1114151"/>
          </a:xfrm>
          <a:prstGeom prst="rect">
            <a:avLst/>
          </a:prstGeom>
        </p:spPr>
        <p:txBody>
          <a:bodyPr vert="horz" wrap="square" lIns="0" tIns="0" rIns="0" bIns="0" rtlCol="0">
            <a:spAutoFit/>
          </a:bodyPr>
          <a:lstStyle/>
          <a:p>
            <a:pPr marL="215900">
              <a:lnSpc>
                <a:spcPct val="100000"/>
              </a:lnSpc>
            </a:pPr>
            <a:r>
              <a:rPr sz="1800" dirty="0">
                <a:latin typeface="BMWType V2 Regular" pitchFamily="2" charset="0"/>
                <a:ea typeface="華康中黑體" panose="020B0509000000000000" pitchFamily="49" charset="-120"/>
                <a:cs typeface="BMWType V2 Regular" pitchFamily="2" charset="0"/>
              </a:rPr>
              <a:t>任務︰</a:t>
            </a:r>
          </a:p>
          <a:p>
            <a:pPr>
              <a:lnSpc>
                <a:spcPct val="100000"/>
              </a:lnSpc>
              <a:spcBef>
                <a:spcPts val="45"/>
              </a:spcBef>
            </a:pPr>
            <a:endParaRPr sz="1450" dirty="0">
              <a:latin typeface="BMWType V2 Regular" pitchFamily="2" charset="0"/>
              <a:ea typeface="華康中黑體" panose="020B0509000000000000" pitchFamily="49" charset="-120"/>
              <a:cs typeface="BMWType V2 Regular" pitchFamily="2" charset="0"/>
            </a:endParaRPr>
          </a:p>
          <a:p>
            <a:pPr marL="12700" marR="5080">
              <a:lnSpc>
                <a:spcPct val="95000"/>
              </a:lnSpc>
            </a:pPr>
            <a:r>
              <a:rPr sz="1400" spc="-5" dirty="0" err="1" smtClean="0">
                <a:latin typeface="BMWType V2 Regular" pitchFamily="2" charset="0"/>
                <a:ea typeface="華康中黑體" panose="020B0509000000000000" pitchFamily="49" charset="-120"/>
                <a:cs typeface="BMWType V2 Regular" pitchFamily="2" charset="0"/>
              </a:rPr>
              <a:t>附有服務項目與費用清楚說明的精確預約</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從客戶的觀點看來</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將在服務諮詢開始時</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提高施工資訊的透明度</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進而建立對服務廠的</a:t>
            </a:r>
            <a:r>
              <a:rPr sz="1400" dirty="0" err="1" smtClean="0">
                <a:latin typeface="BMWType V2 Regular" pitchFamily="2" charset="0"/>
                <a:ea typeface="華康中黑體" panose="020B0509000000000000" pitchFamily="49" charset="-120"/>
                <a:cs typeface="BMWType V2 Regular" pitchFamily="2" charset="0"/>
              </a:rPr>
              <a:t>信任</a:t>
            </a:r>
            <a:r>
              <a:rPr sz="1400" dirty="0">
                <a:latin typeface="BMWType V2 Regular" pitchFamily="2" charset="0"/>
                <a:ea typeface="華康中黑體" panose="020B0509000000000000" pitchFamily="49" charset="-120"/>
                <a:cs typeface="BMWType V2 Regular" pitchFamily="2" charset="0"/>
              </a:rPr>
              <a:t>。</a:t>
            </a:r>
          </a:p>
        </p:txBody>
      </p:sp>
      <p:sp>
        <p:nvSpPr>
          <p:cNvPr id="15" name="object 15"/>
          <p:cNvSpPr txBox="1"/>
          <p:nvPr/>
        </p:nvSpPr>
        <p:spPr>
          <a:xfrm>
            <a:off x="5217414" y="4776089"/>
            <a:ext cx="2029460" cy="881380"/>
          </a:xfrm>
          <a:prstGeom prst="rect">
            <a:avLst/>
          </a:prstGeom>
        </p:spPr>
        <p:txBody>
          <a:bodyPr vert="horz" wrap="square" lIns="0" tIns="0" rIns="0" bIns="0" rtlCol="0">
            <a:spAutoFit/>
          </a:bodyPr>
          <a:lstStyle/>
          <a:p>
            <a:pPr marL="12700">
              <a:lnSpc>
                <a:spcPct val="100000"/>
              </a:lnSpc>
            </a:pPr>
            <a:r>
              <a:rPr sz="1400"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一般（</a:t>
            </a:r>
            <a:r>
              <a:rPr sz="1400" spc="5" dirty="0" err="1">
                <a:latin typeface="BMWType V2 Regular" pitchFamily="2" charset="0"/>
                <a:ea typeface="華康中黑體" panose="020B0509000000000000" pitchFamily="49" charset="-120"/>
                <a:cs typeface="BMWType V2 Regular" pitchFamily="2" charset="0"/>
              </a:rPr>
              <a:t>透過經銷商</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a:p>
            <a:pPr marL="12700">
              <a:lnSpc>
                <a:spcPct val="100000"/>
              </a:lnSpc>
              <a:spcBef>
                <a:spcPts val="755"/>
              </a:spcBef>
            </a:pPr>
            <a:r>
              <a:rPr sz="1400" dirty="0"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透過客戶關懷小組</a:t>
            </a:r>
            <a:endParaRPr sz="1400" dirty="0">
              <a:latin typeface="BMWType V2 Regular" pitchFamily="2" charset="0"/>
              <a:ea typeface="華康中黑體" panose="020B0509000000000000" pitchFamily="49" charset="-120"/>
              <a:cs typeface="BMWType V2 Regular" pitchFamily="2" charset="0"/>
            </a:endParaRPr>
          </a:p>
          <a:p>
            <a:pPr marL="12700">
              <a:lnSpc>
                <a:spcPct val="100000"/>
              </a:lnSpc>
              <a:spcBef>
                <a:spcPts val="1045"/>
              </a:spcBef>
            </a:pPr>
            <a:r>
              <a:rPr sz="1400" dirty="0"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特殊的鈑金與噴塗工作</a:t>
            </a:r>
            <a:endParaRPr sz="1400" dirty="0">
              <a:latin typeface="BMWType V2 Regular" pitchFamily="2" charset="0"/>
              <a:ea typeface="華康中黑體" panose="020B0509000000000000" pitchFamily="49" charset="-120"/>
              <a:cs typeface="BMWType V2 Regular" pitchFamily="2" charset="0"/>
            </a:endParaRPr>
          </a:p>
        </p:txBody>
      </p:sp>
      <p:sp>
        <p:nvSpPr>
          <p:cNvPr id="16" name="object 16"/>
          <p:cNvSpPr txBox="1"/>
          <p:nvPr/>
        </p:nvSpPr>
        <p:spPr>
          <a:xfrm>
            <a:off x="5588000" y="3405187"/>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KR相關評估：樂於提供您各項估價</a:t>
            </a:r>
            <a:endParaRPr sz="1200">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5299455" y="3413505"/>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5341873" y="3417823"/>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1655826" y="6211887"/>
            <a:ext cx="3272154" cy="173355"/>
          </a:xfrm>
          <a:prstGeom prst="rect">
            <a:avLst/>
          </a:prstGeom>
          <a:solidFill>
            <a:srgbClr val="808080"/>
          </a:solidFill>
        </p:spPr>
        <p:txBody>
          <a:bodyPr vert="horz" wrap="square" lIns="0" tIns="0" rIns="0" bIns="0" rtlCol="0">
            <a:spAutoFit/>
          </a:bodyPr>
          <a:lstStyle/>
          <a:p>
            <a:pPr>
              <a:lnSpc>
                <a:spcPts val="1345"/>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KR相關評估：能夠準時完成維修的工作</a:t>
            </a:r>
            <a:endParaRPr sz="1200">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1367282" y="6220218"/>
            <a:ext cx="135890" cy="135890"/>
          </a:xfrm>
          <a:custGeom>
            <a:avLst/>
            <a:gdLst/>
            <a:ahLst/>
            <a:cxnLst/>
            <a:rect l="l" t="t" r="r" b="b"/>
            <a:pathLst>
              <a:path w="135890" h="135889">
                <a:moveTo>
                  <a:pt x="67818" y="0"/>
                </a:moveTo>
                <a:lnTo>
                  <a:pt x="41415" y="5334"/>
                </a:lnTo>
                <a:lnTo>
                  <a:pt x="19859" y="19880"/>
                </a:lnTo>
                <a:lnTo>
                  <a:pt x="5328" y="41453"/>
                </a:lnTo>
                <a:lnTo>
                  <a:pt x="0" y="67868"/>
                </a:lnTo>
                <a:lnTo>
                  <a:pt x="5328" y="94284"/>
                </a:lnTo>
                <a:lnTo>
                  <a:pt x="19859" y="115857"/>
                </a:lnTo>
                <a:lnTo>
                  <a:pt x="41415" y="130403"/>
                </a:lnTo>
                <a:lnTo>
                  <a:pt x="67818" y="135737"/>
                </a:lnTo>
                <a:lnTo>
                  <a:pt x="94220" y="130403"/>
                </a:lnTo>
                <a:lnTo>
                  <a:pt x="111459" y="118770"/>
                </a:lnTo>
                <a:lnTo>
                  <a:pt x="42418" y="118770"/>
                </a:lnTo>
                <a:lnTo>
                  <a:pt x="42418" y="110286"/>
                </a:lnTo>
                <a:lnTo>
                  <a:pt x="55118" y="110286"/>
                </a:lnTo>
                <a:lnTo>
                  <a:pt x="55118" y="50901"/>
                </a:lnTo>
                <a:lnTo>
                  <a:pt x="42418" y="50901"/>
                </a:lnTo>
                <a:lnTo>
                  <a:pt x="42418" y="42417"/>
                </a:lnTo>
                <a:lnTo>
                  <a:pt x="130502" y="42417"/>
                </a:lnTo>
                <a:lnTo>
                  <a:pt x="130307" y="41453"/>
                </a:lnTo>
                <a:lnTo>
                  <a:pt x="122385" y="29692"/>
                </a:lnTo>
                <a:lnTo>
                  <a:pt x="60833" y="29692"/>
                </a:lnTo>
                <a:lnTo>
                  <a:pt x="55118" y="24002"/>
                </a:lnTo>
                <a:lnTo>
                  <a:pt x="55118" y="9944"/>
                </a:lnTo>
                <a:lnTo>
                  <a:pt x="60833" y="4241"/>
                </a:lnTo>
                <a:lnTo>
                  <a:pt x="88813" y="4241"/>
                </a:lnTo>
                <a:lnTo>
                  <a:pt x="67818" y="0"/>
                </a:lnTo>
                <a:close/>
              </a:path>
              <a:path w="135890" h="135889">
                <a:moveTo>
                  <a:pt x="130502" y="42417"/>
                </a:moveTo>
                <a:lnTo>
                  <a:pt x="80518" y="42417"/>
                </a:lnTo>
                <a:lnTo>
                  <a:pt x="80518" y="110286"/>
                </a:lnTo>
                <a:lnTo>
                  <a:pt x="93218" y="110286"/>
                </a:lnTo>
                <a:lnTo>
                  <a:pt x="93218" y="118770"/>
                </a:lnTo>
                <a:lnTo>
                  <a:pt x="111459" y="118770"/>
                </a:lnTo>
                <a:lnTo>
                  <a:pt x="115776" y="115857"/>
                </a:lnTo>
                <a:lnTo>
                  <a:pt x="130307" y="94284"/>
                </a:lnTo>
                <a:lnTo>
                  <a:pt x="135636" y="67868"/>
                </a:lnTo>
                <a:lnTo>
                  <a:pt x="130502" y="42417"/>
                </a:lnTo>
                <a:close/>
              </a:path>
              <a:path w="135890" h="135889">
                <a:moveTo>
                  <a:pt x="88813" y="4241"/>
                </a:moveTo>
                <a:lnTo>
                  <a:pt x="74803" y="4241"/>
                </a:lnTo>
                <a:lnTo>
                  <a:pt x="80518" y="9944"/>
                </a:lnTo>
                <a:lnTo>
                  <a:pt x="80518" y="24002"/>
                </a:lnTo>
                <a:lnTo>
                  <a:pt x="74803" y="29692"/>
                </a:lnTo>
                <a:lnTo>
                  <a:pt x="122385" y="29692"/>
                </a:lnTo>
                <a:lnTo>
                  <a:pt x="115776" y="19880"/>
                </a:lnTo>
                <a:lnTo>
                  <a:pt x="94220" y="5334"/>
                </a:lnTo>
                <a:lnTo>
                  <a:pt x="88813" y="4241"/>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p:nvPr/>
        </p:nvSpPr>
        <p:spPr>
          <a:xfrm>
            <a:off x="1409700" y="6224460"/>
            <a:ext cx="50800" cy="114935"/>
          </a:xfrm>
          <a:custGeom>
            <a:avLst/>
            <a:gdLst/>
            <a:ahLst/>
            <a:cxnLst/>
            <a:rect l="l" t="t" r="r" b="b"/>
            <a:pathLst>
              <a:path w="50800" h="114935">
                <a:moveTo>
                  <a:pt x="32384" y="0"/>
                </a:moveTo>
                <a:lnTo>
                  <a:pt x="18415" y="0"/>
                </a:lnTo>
                <a:lnTo>
                  <a:pt x="12700" y="5702"/>
                </a:lnTo>
                <a:lnTo>
                  <a:pt x="12700" y="19761"/>
                </a:lnTo>
                <a:lnTo>
                  <a:pt x="18415" y="25450"/>
                </a:lnTo>
                <a:lnTo>
                  <a:pt x="32384" y="25450"/>
                </a:lnTo>
                <a:lnTo>
                  <a:pt x="38100" y="19761"/>
                </a:lnTo>
                <a:lnTo>
                  <a:pt x="38100" y="5702"/>
                </a:lnTo>
                <a:lnTo>
                  <a:pt x="32384" y="0"/>
                </a:lnTo>
                <a:close/>
              </a:path>
              <a:path w="50800" h="114935">
                <a:moveTo>
                  <a:pt x="50800" y="106044"/>
                </a:moveTo>
                <a:lnTo>
                  <a:pt x="0" y="106044"/>
                </a:lnTo>
                <a:lnTo>
                  <a:pt x="0" y="114528"/>
                </a:lnTo>
                <a:lnTo>
                  <a:pt x="50800" y="114528"/>
                </a:lnTo>
                <a:lnTo>
                  <a:pt x="50800" y="106044"/>
                </a:lnTo>
                <a:close/>
              </a:path>
              <a:path w="50800" h="114935">
                <a:moveTo>
                  <a:pt x="38100" y="38176"/>
                </a:moveTo>
                <a:lnTo>
                  <a:pt x="0" y="38176"/>
                </a:lnTo>
                <a:lnTo>
                  <a:pt x="0" y="46659"/>
                </a:lnTo>
                <a:lnTo>
                  <a:pt x="12700" y="46659"/>
                </a:lnTo>
                <a:lnTo>
                  <a:pt x="12700" y="106044"/>
                </a:lnTo>
                <a:lnTo>
                  <a:pt x="38100" y="106044"/>
                </a:lnTo>
                <a:lnTo>
                  <a:pt x="38100" y="38176"/>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5584825" y="3649662"/>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KR相關評估：預約時間的安排</a:t>
            </a:r>
            <a:endParaRPr sz="1200">
              <a:latin typeface="BMWType V2 Regular" pitchFamily="2" charset="0"/>
              <a:ea typeface="華康中黑體" panose="020B0509000000000000" pitchFamily="49" charset="-120"/>
              <a:cs typeface="BMWType V2 Regular" pitchFamily="2" charset="0"/>
            </a:endParaRPr>
          </a:p>
        </p:txBody>
      </p:sp>
      <p:sp>
        <p:nvSpPr>
          <p:cNvPr id="23" name="object 23"/>
          <p:cNvSpPr/>
          <p:nvPr/>
        </p:nvSpPr>
        <p:spPr>
          <a:xfrm>
            <a:off x="5305805" y="3667505"/>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5348223" y="3671823"/>
            <a:ext cx="51435" cy="114935"/>
          </a:xfrm>
          <a:custGeom>
            <a:avLst/>
            <a:gdLst/>
            <a:ahLst/>
            <a:cxnLst/>
            <a:rect l="l" t="t" r="r" b="b"/>
            <a:pathLst>
              <a:path w="51435" h="114935">
                <a:moveTo>
                  <a:pt x="32512" y="0"/>
                </a:moveTo>
                <a:lnTo>
                  <a:pt x="18414" y="0"/>
                </a:lnTo>
                <a:lnTo>
                  <a:pt x="12700" y="5587"/>
                </a:lnTo>
                <a:lnTo>
                  <a:pt x="12700" y="19684"/>
                </a:lnTo>
                <a:lnTo>
                  <a:pt x="18414" y="25400"/>
                </a:lnTo>
                <a:lnTo>
                  <a:pt x="32512" y="25400"/>
                </a:lnTo>
                <a:lnTo>
                  <a:pt x="38226" y="19684"/>
                </a:lnTo>
                <a:lnTo>
                  <a:pt x="38226" y="5587"/>
                </a:lnTo>
                <a:lnTo>
                  <a:pt x="32512" y="0"/>
                </a:lnTo>
                <a:close/>
              </a:path>
              <a:path w="51435" h="114935">
                <a:moveTo>
                  <a:pt x="50926" y="105918"/>
                </a:moveTo>
                <a:lnTo>
                  <a:pt x="0" y="105918"/>
                </a:lnTo>
                <a:lnTo>
                  <a:pt x="0" y="114426"/>
                </a:lnTo>
                <a:lnTo>
                  <a:pt x="50926" y="114426"/>
                </a:lnTo>
                <a:lnTo>
                  <a:pt x="50926" y="105918"/>
                </a:lnTo>
                <a:close/>
              </a:path>
              <a:path w="51435" h="114935">
                <a:moveTo>
                  <a:pt x="38226" y="38100"/>
                </a:moveTo>
                <a:lnTo>
                  <a:pt x="0" y="38100"/>
                </a:lnTo>
                <a:lnTo>
                  <a:pt x="0" y="46608"/>
                </a:lnTo>
                <a:lnTo>
                  <a:pt x="12700" y="46608"/>
                </a:lnTo>
                <a:lnTo>
                  <a:pt x="12700" y="105918"/>
                </a:lnTo>
                <a:lnTo>
                  <a:pt x="38226" y="105918"/>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預約</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1335150" y="1568450"/>
            <a:ext cx="3087624" cy="23717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4564126" y="1534414"/>
            <a:ext cx="939800" cy="287020"/>
          </a:xfrm>
          <a:prstGeom prst="rect">
            <a:avLst/>
          </a:prstGeom>
        </p:spPr>
        <p:txBody>
          <a:bodyPr vert="horz" wrap="square" lIns="0" tIns="0" rIns="0" bIns="0" rtlCol="0">
            <a:spAutoFit/>
          </a:bodyPr>
          <a:lstStyle/>
          <a:p>
            <a:pPr marL="12700">
              <a:lnSpc>
                <a:spcPct val="100000"/>
              </a:lnSpc>
            </a:pPr>
            <a:r>
              <a:rPr sz="1800" u="sng" dirty="0" err="1" smtClean="0">
                <a:latin typeface="BMWType V2 Regular" pitchFamily="2" charset="0"/>
                <a:ea typeface="華康中黑體" panose="020B0509000000000000" pitchFamily="49" charset="-120"/>
                <a:cs typeface="BMWType V2 Regular" pitchFamily="2" charset="0"/>
              </a:rPr>
              <a:t>預約步</a:t>
            </a:r>
            <a:r>
              <a:rPr sz="1800" u="sng" spc="-5" dirty="0" err="1" smtClean="0">
                <a:latin typeface="BMWType V2 Regular" pitchFamily="2" charset="0"/>
                <a:ea typeface="華康中黑體" panose="020B0509000000000000" pitchFamily="49" charset="-120"/>
                <a:cs typeface="BMWType V2 Regular" pitchFamily="2" charset="0"/>
              </a:rPr>
              <a:t>驟</a:t>
            </a:r>
            <a:endParaRPr sz="1800" dirty="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4554601" y="2012950"/>
            <a:ext cx="1960880" cy="660400"/>
          </a:xfrm>
          <a:custGeom>
            <a:avLst/>
            <a:gdLst/>
            <a:ahLst/>
            <a:cxnLst/>
            <a:rect l="l" t="t" r="r" b="b"/>
            <a:pathLst>
              <a:path w="1960879" h="660400">
                <a:moveTo>
                  <a:pt x="1960499" y="0"/>
                </a:moveTo>
                <a:lnTo>
                  <a:pt x="0" y="0"/>
                </a:lnTo>
                <a:lnTo>
                  <a:pt x="0" y="400050"/>
                </a:lnTo>
                <a:lnTo>
                  <a:pt x="980186" y="660400"/>
                </a:lnTo>
                <a:lnTo>
                  <a:pt x="1960499" y="400050"/>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54601" y="2012950"/>
            <a:ext cx="1960880" cy="660400"/>
          </a:xfrm>
          <a:custGeom>
            <a:avLst/>
            <a:gdLst/>
            <a:ahLst/>
            <a:cxnLst/>
            <a:rect l="l" t="t" r="r" b="b"/>
            <a:pathLst>
              <a:path w="1960879" h="660400">
                <a:moveTo>
                  <a:pt x="1960499" y="0"/>
                </a:moveTo>
                <a:lnTo>
                  <a:pt x="1960499" y="400050"/>
                </a:lnTo>
                <a:lnTo>
                  <a:pt x="980186" y="660400"/>
                </a:lnTo>
                <a:lnTo>
                  <a:pt x="0" y="400050"/>
                </a:lnTo>
                <a:lnTo>
                  <a:pt x="0" y="0"/>
                </a:lnTo>
                <a:lnTo>
                  <a:pt x="1960499"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48251" y="25019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4560951" y="3170173"/>
            <a:ext cx="1962150" cy="838200"/>
          </a:xfrm>
          <a:custGeom>
            <a:avLst/>
            <a:gdLst/>
            <a:ahLst/>
            <a:cxnLst/>
            <a:rect l="l" t="t" r="r" b="b"/>
            <a:pathLst>
              <a:path w="1962150" h="838200">
                <a:moveTo>
                  <a:pt x="0" y="0"/>
                </a:moveTo>
                <a:lnTo>
                  <a:pt x="0" y="574167"/>
                </a:lnTo>
                <a:lnTo>
                  <a:pt x="981075" y="838200"/>
                </a:lnTo>
                <a:lnTo>
                  <a:pt x="1962150" y="574167"/>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4543425" y="45370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4541901" y="5203825"/>
            <a:ext cx="1962150" cy="838200"/>
          </a:xfrm>
          <a:custGeom>
            <a:avLst/>
            <a:gdLst/>
            <a:ahLst/>
            <a:cxnLst/>
            <a:rect l="l" t="t" r="r" b="b"/>
            <a:pathLst>
              <a:path w="1962150" h="838200">
                <a:moveTo>
                  <a:pt x="0" y="0"/>
                </a:moveTo>
                <a:lnTo>
                  <a:pt x="0" y="574090"/>
                </a:lnTo>
                <a:lnTo>
                  <a:pt x="981075" y="838200"/>
                </a:lnTo>
                <a:lnTo>
                  <a:pt x="1962150" y="574090"/>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5065014" y="4928234"/>
            <a:ext cx="10058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確定需</a:t>
            </a:r>
            <a:r>
              <a:rPr sz="1100" spc="-15" dirty="0">
                <a:latin typeface="BMWType V2 Regular" pitchFamily="2" charset="0"/>
                <a:ea typeface="華康中黑體" panose="020B0509000000000000" pitchFamily="49" charset="-120"/>
                <a:cs typeface="BMWType V2 Regular" pitchFamily="2" charset="0"/>
              </a:rPr>
              <a:t>要</a:t>
            </a:r>
            <a:r>
              <a:rPr sz="1100" dirty="0">
                <a:latin typeface="BMWType V2 Regular" pitchFamily="2" charset="0"/>
                <a:ea typeface="華康中黑體" panose="020B0509000000000000" pitchFamily="49" charset="-120"/>
                <a:cs typeface="BMWType V2 Regular" pitchFamily="2" charset="0"/>
              </a:rPr>
              <a:t>的零件</a:t>
            </a:r>
            <a:endParaRPr sz="1100">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5110988" y="5503062"/>
            <a:ext cx="10058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確定需</a:t>
            </a:r>
            <a:r>
              <a:rPr sz="1100" spc="-15" dirty="0">
                <a:latin typeface="BMWType V2 Regular" pitchFamily="2" charset="0"/>
                <a:ea typeface="華康中黑體" panose="020B0509000000000000" pitchFamily="49" charset="-120"/>
                <a:cs typeface="BMWType V2 Regular" pitchFamily="2" charset="0"/>
              </a:rPr>
              <a:t>要</a:t>
            </a:r>
            <a:r>
              <a:rPr sz="1100" dirty="0">
                <a:latin typeface="BMWType V2 Regular" pitchFamily="2" charset="0"/>
                <a:ea typeface="華康中黑體" panose="020B0509000000000000" pitchFamily="49" charset="-120"/>
                <a:cs typeface="BMWType V2 Regular" pitchFamily="2" charset="0"/>
              </a:rPr>
              <a:t>的資源</a:t>
            </a:r>
            <a:endParaRPr sz="1100">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6796151" y="2020951"/>
            <a:ext cx="1962150" cy="838200"/>
          </a:xfrm>
          <a:custGeom>
            <a:avLst/>
            <a:gdLst/>
            <a:ahLst/>
            <a:cxnLst/>
            <a:rect l="l" t="t" r="r" b="b"/>
            <a:pathLst>
              <a:path w="1962150" h="838200">
                <a:moveTo>
                  <a:pt x="0" y="0"/>
                </a:moveTo>
                <a:lnTo>
                  <a:pt x="0" y="574039"/>
                </a:lnTo>
                <a:lnTo>
                  <a:pt x="981075" y="838073"/>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6808851" y="26892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6808851" y="2689225"/>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6791325" y="33559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6791325" y="3355975"/>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6789801" y="40227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txBox="1">
            <a:spLocks noGrp="1"/>
          </p:cNvSpPr>
          <p:nvPr>
            <p:ph type="body" idx="1"/>
          </p:nvPr>
        </p:nvSpPr>
        <p:spPr>
          <a:xfrm>
            <a:off x="481838" y="2197227"/>
            <a:ext cx="8180323" cy="1751762"/>
          </a:xfrm>
          <a:prstGeom prst="rect">
            <a:avLst/>
          </a:prstGeom>
        </p:spPr>
        <p:txBody>
          <a:bodyPr vert="horz" wrap="square" lIns="0" tIns="0" rIns="0" bIns="0" rtlCol="0">
            <a:spAutoFit/>
          </a:bodyPr>
          <a:lstStyle/>
          <a:p>
            <a:pPr marL="4265295" marR="2444115" algn="ctr">
              <a:lnSpc>
                <a:spcPct val="100000"/>
              </a:lnSpc>
            </a:pPr>
            <a:r>
              <a:rPr dirty="0">
                <a:latin typeface="BMWType V2 Regular" pitchFamily="2" charset="0"/>
                <a:ea typeface="華康中黑體" panose="020B0509000000000000" pitchFamily="49" charset="-120"/>
                <a:cs typeface="BMWType V2 Regular" pitchFamily="2" charset="0"/>
              </a:rPr>
              <a:t>建立預約</a:t>
            </a:r>
          </a:p>
          <a:p>
            <a:pPr marL="6629400">
              <a:lnSpc>
                <a:spcPct val="100000"/>
              </a:lnSpc>
              <a:spcBef>
                <a:spcPts val="275"/>
              </a:spcBef>
            </a:pPr>
            <a:r>
              <a:rPr dirty="0">
                <a:latin typeface="BMWType V2 Regular" pitchFamily="2" charset="0"/>
                <a:ea typeface="華康中黑體" panose="020B0509000000000000" pitchFamily="49" charset="-120"/>
                <a:cs typeface="BMWType V2 Regular" pitchFamily="2" charset="0"/>
              </a:rPr>
              <a:t>告知服</a:t>
            </a:r>
            <a:r>
              <a:rPr spc="-15" dirty="0">
                <a:latin typeface="BMWType V2 Regular" pitchFamily="2" charset="0"/>
                <a:ea typeface="華康中黑體" panose="020B0509000000000000" pitchFamily="49" charset="-120"/>
                <a:cs typeface="BMWType V2 Regular" pitchFamily="2" charset="0"/>
              </a:rPr>
              <a:t>務</a:t>
            </a:r>
            <a:r>
              <a:rPr dirty="0">
                <a:latin typeface="BMWType V2 Regular" pitchFamily="2" charset="0"/>
                <a:ea typeface="華康中黑體" panose="020B0509000000000000" pitchFamily="49" charset="-120"/>
                <a:cs typeface="BMWType V2 Regular" pitchFamily="2" charset="0"/>
              </a:rPr>
              <a:t>項目</a:t>
            </a:r>
            <a:r>
              <a:rPr spc="-15" dirty="0">
                <a:latin typeface="BMWType V2 Regular" pitchFamily="2" charset="0"/>
                <a:ea typeface="華康中黑體" panose="020B0509000000000000" pitchFamily="49" charset="-120"/>
                <a:cs typeface="BMWType V2 Regular" pitchFamily="2" charset="0"/>
              </a:rPr>
              <a:t>的</a:t>
            </a:r>
            <a:r>
              <a:rPr dirty="0">
                <a:latin typeface="BMWType V2 Regular" pitchFamily="2" charset="0"/>
                <a:ea typeface="華康中黑體" panose="020B0509000000000000" pitchFamily="49" charset="-120"/>
                <a:cs typeface="BMWType V2 Regular" pitchFamily="2" charset="0"/>
              </a:rPr>
              <a:t>所需</a:t>
            </a:r>
            <a:r>
              <a:rPr spc="-15" dirty="0">
                <a:latin typeface="BMWType V2 Regular" pitchFamily="2" charset="0"/>
                <a:ea typeface="華康中黑體" panose="020B0509000000000000" pitchFamily="49" charset="-120"/>
                <a:cs typeface="BMWType V2 Regular" pitchFamily="2" charset="0"/>
              </a:rPr>
              <a:t>費</a:t>
            </a:r>
            <a:r>
              <a:rPr dirty="0">
                <a:latin typeface="BMWType V2 Regular" pitchFamily="2" charset="0"/>
                <a:ea typeface="華康中黑體" panose="020B0509000000000000" pitchFamily="49" charset="-120"/>
                <a:cs typeface="BMWType V2 Regular" pitchFamily="2" charset="0"/>
              </a:rPr>
              <a:t>用</a:t>
            </a:r>
          </a:p>
          <a:p>
            <a:pPr marL="4265295">
              <a:lnSpc>
                <a:spcPct val="100000"/>
              </a:lnSpc>
            </a:pPr>
            <a:endParaRPr dirty="0">
              <a:latin typeface="BMWType V2 Regular" pitchFamily="2" charset="0"/>
              <a:ea typeface="華康中黑體" panose="020B0509000000000000" pitchFamily="49" charset="-120"/>
              <a:cs typeface="BMWType V2 Regular" pitchFamily="2" charset="0"/>
            </a:endParaRPr>
          </a:p>
          <a:p>
            <a:pPr marL="4265295">
              <a:lnSpc>
                <a:spcPct val="100000"/>
              </a:lnSpc>
              <a:spcBef>
                <a:spcPts val="15"/>
              </a:spcBef>
            </a:pPr>
            <a:endParaRPr sz="900">
              <a:latin typeface="BMWType V2 Regular" pitchFamily="2" charset="0"/>
              <a:ea typeface="華康中黑體" panose="020B0509000000000000" pitchFamily="49" charset="-120"/>
              <a:cs typeface="BMWType V2 Regular" pitchFamily="2" charset="0"/>
            </a:endParaRPr>
          </a:p>
          <a:p>
            <a:pPr marL="4265295" marR="2343785" algn="ctr">
              <a:lnSpc>
                <a:spcPts val="1165"/>
              </a:lnSpc>
              <a:spcBef>
                <a:spcPts val="5"/>
              </a:spcBef>
            </a:pPr>
            <a:r>
              <a:rPr spc="-5" dirty="0">
                <a:latin typeface="BMWType V2 Regular" pitchFamily="2" charset="0"/>
                <a:ea typeface="華康中黑體" panose="020B0509000000000000" pitchFamily="49" charset="-120"/>
                <a:cs typeface="BMWType V2 Regular" pitchFamily="2" charset="0"/>
              </a:rPr>
              <a:t>記錄</a:t>
            </a:r>
            <a:r>
              <a:rPr b="1" spc="-5" dirty="0">
                <a:latin typeface="BMWType V2 Regular" pitchFamily="2" charset="0"/>
                <a:ea typeface="華康中黑體" panose="020B0509000000000000" pitchFamily="49" charset="-120"/>
                <a:cs typeface="BMWType V2 Regular" pitchFamily="2" charset="0"/>
              </a:rPr>
              <a:t>／</a:t>
            </a:r>
            <a:r>
              <a:rPr spc="-5" dirty="0">
                <a:latin typeface="BMWType V2 Regular" pitchFamily="2" charset="0"/>
                <a:ea typeface="華康中黑體" panose="020B0509000000000000" pitchFamily="49" charset="-120"/>
                <a:cs typeface="BMWType V2 Regular" pitchFamily="2" charset="0"/>
              </a:rPr>
              <a:t>更新車輛客戶資料</a:t>
            </a:r>
          </a:p>
          <a:p>
            <a:pPr marL="6813550">
              <a:lnSpc>
                <a:spcPts val="1135"/>
              </a:lnSpc>
            </a:pPr>
            <a:r>
              <a:rPr dirty="0">
                <a:latin typeface="BMWType V2 Regular" pitchFamily="2" charset="0"/>
                <a:ea typeface="華康中黑體" panose="020B0509000000000000" pitchFamily="49" charset="-120"/>
                <a:cs typeface="BMWType V2 Regular" pitchFamily="2" charset="0"/>
              </a:rPr>
              <a:t>安排諮詢服務時間</a:t>
            </a:r>
          </a:p>
          <a:p>
            <a:pPr marL="6813550">
              <a:lnSpc>
                <a:spcPts val="1290"/>
              </a:lnSpc>
            </a:pPr>
            <a:r>
              <a:rPr dirty="0">
                <a:latin typeface="BMWType V2 Regular" pitchFamily="2" charset="0"/>
                <a:ea typeface="華康中黑體" panose="020B0509000000000000" pitchFamily="49" charset="-120"/>
                <a:cs typeface="BMWType V2 Regular" pitchFamily="2" charset="0"/>
              </a:rPr>
              <a:t>並確認客戶機動性</a:t>
            </a:r>
          </a:p>
          <a:p>
            <a:pPr marL="4265295">
              <a:lnSpc>
                <a:spcPct val="100000"/>
              </a:lnSpc>
              <a:spcBef>
                <a:spcPts val="25"/>
              </a:spcBef>
            </a:pPr>
            <a:endParaRPr sz="850">
              <a:latin typeface="BMWType V2 Regular" pitchFamily="2" charset="0"/>
              <a:ea typeface="華康中黑體" panose="020B0509000000000000" pitchFamily="49" charset="-120"/>
              <a:cs typeface="BMWType V2 Regular" pitchFamily="2" charset="0"/>
            </a:endParaRPr>
          </a:p>
          <a:p>
            <a:pPr marL="4265295" marR="2331085" algn="ctr">
              <a:lnSpc>
                <a:spcPts val="1285"/>
              </a:lnSpc>
            </a:pPr>
            <a:r>
              <a:rPr dirty="0">
                <a:latin typeface="BMWType V2 Regular" pitchFamily="2" charset="0"/>
                <a:ea typeface="華康中黑體" panose="020B0509000000000000" pitchFamily="49" charset="-120"/>
                <a:cs typeface="BMWType V2 Regular" pitchFamily="2" charset="0"/>
              </a:rPr>
              <a:t>記錄服務項目</a:t>
            </a:r>
          </a:p>
          <a:p>
            <a:pPr marL="4265295" marR="2332355" algn="ctr">
              <a:lnSpc>
                <a:spcPts val="1185"/>
              </a:lnSpc>
            </a:pPr>
            <a:r>
              <a:rPr spc="-10" dirty="0">
                <a:latin typeface="BMWType V2 Regular" pitchFamily="2" charset="0"/>
                <a:ea typeface="華康中黑體" panose="020B0509000000000000" pitchFamily="49" charset="-120"/>
                <a:cs typeface="BMWType V2 Regular" pitchFamily="2" charset="0"/>
              </a:rPr>
              <a:t>(大致初步的預約)</a:t>
            </a:r>
          </a:p>
          <a:p>
            <a:pPr marL="6705600">
              <a:lnSpc>
                <a:spcPts val="1220"/>
              </a:lnSpc>
            </a:pPr>
            <a:r>
              <a:rPr dirty="0">
                <a:latin typeface="BMWType V2 Regular" pitchFamily="2" charset="0"/>
                <a:ea typeface="華康中黑體" panose="020B0509000000000000" pitchFamily="49" charset="-120"/>
                <a:cs typeface="BMWType V2 Regular" pitchFamily="2" charset="0"/>
              </a:rPr>
              <a:t>安排預約提醒服務</a:t>
            </a:r>
          </a:p>
        </p:txBody>
      </p:sp>
      <p:sp>
        <p:nvSpPr>
          <p:cNvPr id="21" name="object 21"/>
          <p:cNvSpPr txBox="1"/>
          <p:nvPr/>
        </p:nvSpPr>
        <p:spPr>
          <a:xfrm>
            <a:off x="7386319" y="4393310"/>
            <a:ext cx="725805"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向</a:t>
            </a:r>
            <a:r>
              <a:rPr sz="1100" dirty="0">
                <a:latin typeface="BMWType V2 Regular" pitchFamily="2" charset="0"/>
                <a:ea typeface="華康中黑體" panose="020B0509000000000000" pitchFamily="49" charset="-120"/>
                <a:cs typeface="BMWType V2 Regular" pitchFamily="2" charset="0"/>
              </a:rPr>
              <a:t>客</a:t>
            </a:r>
            <a:r>
              <a:rPr sz="1100" spc="5" dirty="0">
                <a:latin typeface="BMWType V2 Regular" pitchFamily="2" charset="0"/>
                <a:ea typeface="華康中黑體" panose="020B0509000000000000" pitchFamily="49" charset="-120"/>
                <a:cs typeface="BMWType V2 Regular" pitchFamily="2" charset="0"/>
              </a:rPr>
              <a:t>戶</a:t>
            </a:r>
            <a:r>
              <a:rPr sz="1100" spc="-15" dirty="0">
                <a:latin typeface="BMWType V2 Regular" pitchFamily="2" charset="0"/>
                <a:ea typeface="華康中黑體" panose="020B0509000000000000" pitchFamily="49" charset="-120"/>
                <a:cs typeface="BMWType V2 Regular" pitchFamily="2" charset="0"/>
              </a:rPr>
              <a:t>道</a:t>
            </a:r>
            <a:r>
              <a:rPr sz="1100" spc="5" dirty="0">
                <a:latin typeface="BMWType V2 Regular" pitchFamily="2" charset="0"/>
                <a:ea typeface="華康中黑體" panose="020B0509000000000000" pitchFamily="49" charset="-120"/>
                <a:cs typeface="BMWType V2 Regular" pitchFamily="2" charset="0"/>
              </a:rPr>
              <a:t>別</a:t>
            </a:r>
            <a:endParaRPr sz="1100">
              <a:latin typeface="BMWType V2 Regular" pitchFamily="2" charset="0"/>
              <a:ea typeface="華康中黑體" panose="020B0509000000000000" pitchFamily="49" charset="-120"/>
              <a:cs typeface="BMWType V2 Regular" pitchFamily="2" charset="0"/>
            </a:endParaRPr>
          </a:p>
        </p:txBody>
      </p:sp>
      <p:sp>
        <p:nvSpPr>
          <p:cNvPr id="22" name="object 22"/>
          <p:cNvSpPr/>
          <p:nvPr/>
        </p:nvSpPr>
        <p:spPr>
          <a:xfrm>
            <a:off x="5540375" y="6521450"/>
            <a:ext cx="1101725" cy="0"/>
          </a:xfrm>
          <a:custGeom>
            <a:avLst/>
            <a:gdLst/>
            <a:ahLst/>
            <a:cxnLst/>
            <a:rect l="l" t="t" r="r" b="b"/>
            <a:pathLst>
              <a:path w="1101725">
                <a:moveTo>
                  <a:pt x="0" y="0"/>
                </a:moveTo>
                <a:lnTo>
                  <a:pt x="11017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3" name="object 23"/>
          <p:cNvSpPr/>
          <p:nvPr/>
        </p:nvSpPr>
        <p:spPr>
          <a:xfrm>
            <a:off x="6646926" y="1784350"/>
            <a:ext cx="14604" cy="4726305"/>
          </a:xfrm>
          <a:custGeom>
            <a:avLst/>
            <a:gdLst/>
            <a:ahLst/>
            <a:cxnLst/>
            <a:rect l="l" t="t" r="r" b="b"/>
            <a:pathLst>
              <a:path w="14604" h="4726305">
                <a:moveTo>
                  <a:pt x="0" y="0"/>
                </a:moveTo>
                <a:lnTo>
                  <a:pt x="14224" y="4725987"/>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7726298" y="1760473"/>
            <a:ext cx="76200" cy="532130"/>
          </a:xfrm>
          <a:custGeom>
            <a:avLst/>
            <a:gdLst/>
            <a:ahLst/>
            <a:cxnLst/>
            <a:rect l="l" t="t" r="r" b="b"/>
            <a:pathLst>
              <a:path w="76200" h="532130">
                <a:moveTo>
                  <a:pt x="31750" y="455675"/>
                </a:moveTo>
                <a:lnTo>
                  <a:pt x="0" y="455675"/>
                </a:lnTo>
                <a:lnTo>
                  <a:pt x="38100" y="531876"/>
                </a:lnTo>
                <a:lnTo>
                  <a:pt x="69850" y="468375"/>
                </a:lnTo>
                <a:lnTo>
                  <a:pt x="31750" y="468375"/>
                </a:lnTo>
                <a:lnTo>
                  <a:pt x="31750" y="455675"/>
                </a:lnTo>
                <a:close/>
              </a:path>
              <a:path w="76200" h="532130">
                <a:moveTo>
                  <a:pt x="44450" y="0"/>
                </a:moveTo>
                <a:lnTo>
                  <a:pt x="31750" y="0"/>
                </a:lnTo>
                <a:lnTo>
                  <a:pt x="31750" y="468375"/>
                </a:lnTo>
                <a:lnTo>
                  <a:pt x="44450" y="468375"/>
                </a:lnTo>
                <a:lnTo>
                  <a:pt x="44450" y="0"/>
                </a:lnTo>
                <a:close/>
              </a:path>
              <a:path w="76200" h="532130">
                <a:moveTo>
                  <a:pt x="76200" y="455675"/>
                </a:moveTo>
                <a:lnTo>
                  <a:pt x="44450" y="455675"/>
                </a:lnTo>
                <a:lnTo>
                  <a:pt x="44450" y="468375"/>
                </a:lnTo>
                <a:lnTo>
                  <a:pt x="69850" y="468375"/>
                </a:lnTo>
                <a:lnTo>
                  <a:pt x="76200" y="455675"/>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5" name="object 25"/>
          <p:cNvSpPr/>
          <p:nvPr/>
        </p:nvSpPr>
        <p:spPr>
          <a:xfrm>
            <a:off x="6637401" y="1766951"/>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6" name="object 26"/>
          <p:cNvSpPr/>
          <p:nvPr/>
        </p:nvSpPr>
        <p:spPr>
          <a:xfrm>
            <a:off x="4556125" y="3840226"/>
            <a:ext cx="1962150" cy="838200"/>
          </a:xfrm>
          <a:custGeom>
            <a:avLst/>
            <a:gdLst/>
            <a:ahLst/>
            <a:cxnLst/>
            <a:rect l="l" t="t" r="r" b="b"/>
            <a:pathLst>
              <a:path w="1962150" h="838200">
                <a:moveTo>
                  <a:pt x="0" y="0"/>
                </a:moveTo>
                <a:lnTo>
                  <a:pt x="0" y="574040"/>
                </a:lnTo>
                <a:lnTo>
                  <a:pt x="981075" y="838073"/>
                </a:lnTo>
                <a:lnTo>
                  <a:pt x="1962150" y="574040"/>
                </a:lnTo>
                <a:lnTo>
                  <a:pt x="1962150" y="264032"/>
                </a:lnTo>
                <a:lnTo>
                  <a:pt x="981075" y="264032"/>
                </a:lnTo>
                <a:lnTo>
                  <a:pt x="0" y="0"/>
                </a:lnTo>
                <a:close/>
              </a:path>
              <a:path w="1962150" h="838200">
                <a:moveTo>
                  <a:pt x="1962150" y="0"/>
                </a:moveTo>
                <a:lnTo>
                  <a:pt x="981075" y="264032"/>
                </a:lnTo>
                <a:lnTo>
                  <a:pt x="1962150" y="264032"/>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7" name="object 27"/>
          <p:cNvSpPr txBox="1"/>
          <p:nvPr/>
        </p:nvSpPr>
        <p:spPr>
          <a:xfrm>
            <a:off x="5077459" y="4231132"/>
            <a:ext cx="100711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活動訊</a:t>
            </a:r>
            <a:r>
              <a:rPr sz="1100" spc="-10" dirty="0">
                <a:latin typeface="BMWType V2 Regular" pitchFamily="2" charset="0"/>
                <a:ea typeface="華康中黑體" panose="020B0509000000000000" pitchFamily="49" charset="-120"/>
                <a:cs typeface="BMWType V2 Regular" pitchFamily="2" charset="0"/>
              </a:rPr>
              <a:t>息</a:t>
            </a:r>
            <a:r>
              <a:rPr sz="1100" dirty="0">
                <a:latin typeface="BMWType V2 Regular" pitchFamily="2" charset="0"/>
                <a:ea typeface="華康中黑體" panose="020B0509000000000000" pitchFamily="49" charset="-120"/>
                <a:cs typeface="BMWType V2 Regular" pitchFamily="2" charset="0"/>
              </a:rPr>
              <a:t>的傳播</a:t>
            </a:r>
            <a:endParaRPr sz="1100">
              <a:latin typeface="BMWType V2 Regular" pitchFamily="2" charset="0"/>
              <a:ea typeface="華康中黑體" panose="020B0509000000000000" pitchFamily="49" charset="-120"/>
              <a:cs typeface="BMWType V2 Regular" pitchFamily="2" charset="0"/>
            </a:endParaRPr>
          </a:p>
        </p:txBody>
      </p:sp>
      <p:sp>
        <p:nvSpPr>
          <p:cNvPr id="28" name="object 28"/>
          <p:cNvSpPr txBox="1"/>
          <p:nvPr/>
        </p:nvSpPr>
        <p:spPr>
          <a:xfrm>
            <a:off x="1322577" y="4155185"/>
            <a:ext cx="3047365" cy="416559"/>
          </a:xfrm>
          <a:prstGeom prst="rect">
            <a:avLst/>
          </a:prstGeom>
        </p:spPr>
        <p:txBody>
          <a:bodyPr vert="horz" wrap="square" lIns="0" tIns="0" rIns="0" bIns="0" rtlCol="0">
            <a:spAutoFit/>
          </a:bodyPr>
          <a:lstStyle/>
          <a:p>
            <a:pPr marL="12700" marR="5080">
              <a:lnSpc>
                <a:spcPts val="1610"/>
              </a:lnSpc>
            </a:pPr>
            <a:r>
              <a:rPr sz="1400" dirty="0" err="1" smtClean="0">
                <a:latin typeface="BMWType V2 Regular" pitchFamily="2" charset="0"/>
                <a:ea typeface="華康中黑體" panose="020B0509000000000000" pitchFamily="49" charset="-120"/>
                <a:cs typeface="BMWType V2 Regular" pitchFamily="2" charset="0"/>
              </a:rPr>
              <a:t>預約扮</a:t>
            </a:r>
            <a:r>
              <a:rPr sz="1400" spc="-15" dirty="0" err="1" smtClean="0">
                <a:latin typeface="BMWType V2 Regular" pitchFamily="2" charset="0"/>
                <a:ea typeface="華康中黑體" panose="020B0509000000000000" pitchFamily="49" charset="-120"/>
                <a:cs typeface="BMWType V2 Regular" pitchFamily="2" charset="0"/>
              </a:rPr>
              <a:t>演</a:t>
            </a:r>
            <a:r>
              <a:rPr sz="1400" dirty="0" err="1" smtClean="0">
                <a:latin typeface="BMWType V2 Regular" pitchFamily="2" charset="0"/>
                <a:ea typeface="華康中黑體" panose="020B0509000000000000" pitchFamily="49" charset="-120"/>
                <a:cs typeface="BMWType V2 Regular" pitchFamily="2" charset="0"/>
              </a:rPr>
              <a:t>所有</a:t>
            </a:r>
            <a:r>
              <a:rPr sz="1400" spc="-15" dirty="0" err="1" smtClean="0">
                <a:latin typeface="BMWType V2 Regular" pitchFamily="2" charset="0"/>
                <a:ea typeface="華康中黑體" panose="020B0509000000000000" pitchFamily="49" charset="-120"/>
                <a:cs typeface="BMWType V2 Regular" pitchFamily="2" charset="0"/>
              </a:rPr>
              <a:t>必要</a:t>
            </a:r>
            <a:r>
              <a:rPr sz="1400" dirty="0" err="1" smtClean="0">
                <a:latin typeface="BMWType V2 Regular" pitchFamily="2" charset="0"/>
                <a:ea typeface="華康中黑體" panose="020B0509000000000000" pitchFamily="49" charset="-120"/>
                <a:cs typeface="BMWType V2 Regular" pitchFamily="2" charset="0"/>
              </a:rPr>
              <a:t>工作將</a:t>
            </a:r>
            <a:r>
              <a:rPr sz="1400" spc="-15" dirty="0" err="1" smtClean="0">
                <a:latin typeface="BMWType V2 Regular" pitchFamily="2" charset="0"/>
                <a:ea typeface="華康中黑體" panose="020B0509000000000000" pitchFamily="49" charset="-120"/>
                <a:cs typeface="BMWType V2 Regular" pitchFamily="2" charset="0"/>
              </a:rPr>
              <a:t>來</a:t>
            </a:r>
            <a:r>
              <a:rPr sz="1400" dirty="0" err="1" smtClean="0">
                <a:latin typeface="BMWType V2 Regular" pitchFamily="2" charset="0"/>
                <a:ea typeface="華康中黑體" panose="020B0509000000000000" pitchFamily="49" charset="-120"/>
                <a:cs typeface="BMWType V2 Regular" pitchFamily="2" charset="0"/>
              </a:rPr>
              <a:t>順利</a:t>
            </a:r>
            <a:r>
              <a:rPr sz="1400" spc="-15" dirty="0" err="1" smtClean="0">
                <a:latin typeface="BMWType V2 Regular" pitchFamily="2" charset="0"/>
                <a:ea typeface="華康中黑體" panose="020B0509000000000000" pitchFamily="49" charset="-120"/>
                <a:cs typeface="BMWType V2 Regular" pitchFamily="2" charset="0"/>
              </a:rPr>
              <a:t>發展</a:t>
            </a:r>
            <a:r>
              <a:rPr sz="1400" dirty="0" err="1" smtClean="0">
                <a:latin typeface="BMWType V2 Regular" pitchFamily="2" charset="0"/>
                <a:ea typeface="華康中黑體" panose="020B0509000000000000" pitchFamily="49" charset="-120"/>
                <a:cs typeface="BMWType V2 Regular" pitchFamily="2" charset="0"/>
              </a:rPr>
              <a:t>的關鍵角色</a:t>
            </a:r>
            <a:r>
              <a:rPr sz="1400" dirty="0">
                <a:latin typeface="BMWType V2 Regular" pitchFamily="2" charset="0"/>
                <a:ea typeface="華康中黑體" panose="020B0509000000000000" pitchFamily="49" charset="-120"/>
                <a:cs typeface="BMWType V2 Regular" pitchFamily="2" charset="0"/>
              </a:rPr>
              <a:t>。</a:t>
            </a:r>
          </a:p>
        </p:txBody>
      </p:sp>
      <p:sp>
        <p:nvSpPr>
          <p:cNvPr id="29" name="object 29"/>
          <p:cNvSpPr/>
          <p:nvPr/>
        </p:nvSpPr>
        <p:spPr>
          <a:xfrm>
            <a:off x="5540375" y="6051550"/>
            <a:ext cx="0" cy="469900"/>
          </a:xfrm>
          <a:custGeom>
            <a:avLst/>
            <a:gdLst/>
            <a:ahLst/>
            <a:cxnLst/>
            <a:rect l="l" t="t" r="r" b="b"/>
            <a:pathLst>
              <a:path h="469900">
                <a:moveTo>
                  <a:pt x="0" y="0"/>
                </a:moveTo>
                <a:lnTo>
                  <a:pt x="0" y="46990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0" name="object 30"/>
          <p:cNvSpPr txBox="1"/>
          <p:nvPr/>
        </p:nvSpPr>
        <p:spPr>
          <a:xfrm>
            <a:off x="4740275" y="4216400"/>
            <a:ext cx="332105" cy="168275"/>
          </a:xfrm>
          <a:prstGeom prst="rect">
            <a:avLst/>
          </a:prstGeom>
          <a:solidFill>
            <a:srgbClr val="FFCC00"/>
          </a:solidFill>
        </p:spPr>
        <p:txBody>
          <a:bodyPr vert="horz" wrap="square" lIns="0" tIns="0" rIns="0" bIns="0" rtlCol="0">
            <a:spAutoFit/>
          </a:bodyPr>
          <a:lstStyle/>
          <a:p>
            <a:pPr marL="635">
              <a:lnSpc>
                <a:spcPts val="1300"/>
              </a:lnSpc>
            </a:pPr>
            <a:r>
              <a:rPr sz="1100" dirty="0">
                <a:latin typeface="BMWType V2 Regular" pitchFamily="2" charset="0"/>
                <a:ea typeface="華康中黑體" panose="020B0509000000000000" pitchFamily="49" charset="-120"/>
                <a:cs typeface="BMWType V2 Regular" pitchFamily="2" charset="0"/>
              </a:rPr>
              <a:t>新增</a:t>
            </a:r>
            <a:endParaRPr sz="110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預約</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20828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客戶關懷小組的預約</a:t>
            </a:r>
            <a:endParaRPr sz="18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597278" y="1682496"/>
            <a:ext cx="1169035"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預約分型︰</a:t>
            </a:r>
            <a:endParaRPr sz="1800">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5192014" y="3104891"/>
            <a:ext cx="3408679" cy="2010294"/>
          </a:xfrm>
          <a:prstGeom prst="rect">
            <a:avLst/>
          </a:prstGeom>
        </p:spPr>
        <p:txBody>
          <a:bodyPr vert="horz" wrap="square" lIns="0" tIns="0" rIns="0" bIns="0" rtlCol="0">
            <a:spAutoFit/>
          </a:bodyPr>
          <a:lstStyle/>
          <a:p>
            <a:pPr marL="12700" marR="7620" algn="just">
              <a:lnSpc>
                <a:spcPct val="85300"/>
              </a:lnSpc>
            </a:pPr>
            <a:r>
              <a:rPr sz="1400" spc="-5" dirty="0" err="1" smtClean="0">
                <a:latin typeface="BMWType V2 Regular" pitchFamily="2" charset="0"/>
                <a:ea typeface="華康中黑體" panose="020B0509000000000000" pitchFamily="49" charset="-120"/>
                <a:cs typeface="BMWType V2 Regular" pitchFamily="2" charset="0"/>
              </a:rPr>
              <a:t>如一般預約的情形</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客戶關懷小組的預約亦扮演確保交車以前的所有作業能順利進行；在這個程序</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內部流程的規劃亦將確定能獲</a:t>
            </a:r>
            <a:r>
              <a:rPr sz="1400" dirty="0" err="1" smtClean="0">
                <a:latin typeface="BMWType V2 Regular" pitchFamily="2" charset="0"/>
                <a:ea typeface="華康中黑體" panose="020B0509000000000000" pitchFamily="49" charset="-120"/>
                <a:cs typeface="BMWType V2 Regular" pitchFamily="2" charset="0"/>
              </a:rPr>
              <a:t>得具體改善</a:t>
            </a:r>
            <a:r>
              <a:rPr sz="1400" dirty="0">
                <a:latin typeface="BMWType V2 Regular" pitchFamily="2" charset="0"/>
                <a:ea typeface="華康中黑體" panose="020B0509000000000000" pitchFamily="49" charset="-120"/>
                <a:cs typeface="BMWType V2 Regular" pitchFamily="2" charset="0"/>
              </a:rPr>
              <a:t>。</a:t>
            </a:r>
          </a:p>
          <a:p>
            <a:pPr>
              <a:lnSpc>
                <a:spcPct val="100000"/>
              </a:lnSpc>
              <a:spcBef>
                <a:spcPts val="30"/>
              </a:spcBef>
            </a:pPr>
            <a:endParaRPr sz="1200" dirty="0">
              <a:latin typeface="BMWType V2 Regular" pitchFamily="2" charset="0"/>
              <a:ea typeface="華康中黑體" panose="020B0509000000000000" pitchFamily="49" charset="-120"/>
              <a:cs typeface="BMWType V2 Regular" pitchFamily="2" charset="0"/>
            </a:endParaRPr>
          </a:p>
          <a:p>
            <a:pPr marL="12700" marR="5080" algn="just">
              <a:lnSpc>
                <a:spcPts val="1440"/>
              </a:lnSpc>
            </a:pPr>
            <a:r>
              <a:rPr sz="1400" spc="-5" dirty="0" err="1" smtClean="0">
                <a:latin typeface="BMWType V2 Regular" pitchFamily="2" charset="0"/>
                <a:ea typeface="華康中黑體" panose="020B0509000000000000" pitchFamily="49" charset="-120"/>
                <a:cs typeface="BMWType V2 Regular" pitchFamily="2" charset="0"/>
              </a:rPr>
              <a:t>使用客戶關懷小組的預約是完整流程的第二</a:t>
            </a:r>
            <a:r>
              <a:rPr sz="1400" spc="10" dirty="0" err="1" smtClean="0">
                <a:latin typeface="BMWType V2 Regular" pitchFamily="2" charset="0"/>
                <a:ea typeface="華康中黑體" panose="020B0509000000000000" pitchFamily="49" charset="-120"/>
                <a:cs typeface="BMWType V2 Regular" pitchFamily="2" charset="0"/>
              </a:rPr>
              <a:t>項程</a:t>
            </a:r>
            <a:r>
              <a:rPr sz="1400" dirty="0" err="1" smtClean="0">
                <a:latin typeface="BMWType V2 Regular" pitchFamily="2" charset="0"/>
                <a:ea typeface="華康中黑體" panose="020B0509000000000000" pitchFamily="49" charset="-120"/>
                <a:cs typeface="BMWType V2 Regular" pitchFamily="2" charset="0"/>
              </a:rPr>
              <a:t>序或</a:t>
            </a:r>
            <a:r>
              <a:rPr sz="1400" spc="-15" dirty="0" err="1" smtClean="0">
                <a:latin typeface="BMWType V2 Regular" pitchFamily="2" charset="0"/>
                <a:ea typeface="華康中黑體" panose="020B0509000000000000" pitchFamily="49" charset="-120"/>
                <a:cs typeface="BMWType V2 Regular" pitchFamily="2" charset="0"/>
              </a:rPr>
              <a:t>是</a:t>
            </a:r>
            <a:r>
              <a:rPr sz="1400" dirty="0" err="1" smtClean="0">
                <a:latin typeface="BMWType V2 Regular" pitchFamily="2" charset="0"/>
                <a:ea typeface="華康中黑體" panose="020B0509000000000000" pitchFamily="49" charset="-120"/>
                <a:cs typeface="BMWType V2 Regular" pitchFamily="2" charset="0"/>
              </a:rPr>
              <a:t>透過</a:t>
            </a:r>
            <a:r>
              <a:rPr sz="1400" spc="-15" dirty="0" err="1" smtClean="0">
                <a:latin typeface="BMWType V2 Regular" pitchFamily="2" charset="0"/>
                <a:ea typeface="華康中黑體" panose="020B0509000000000000" pitchFamily="49" charset="-120"/>
                <a:cs typeface="BMWType V2 Regular" pitchFamily="2" charset="0"/>
              </a:rPr>
              <a:t>客</a:t>
            </a:r>
            <a:r>
              <a:rPr sz="1400" dirty="0" err="1" smtClean="0">
                <a:latin typeface="BMWType V2 Regular" pitchFamily="2" charset="0"/>
                <a:ea typeface="華康中黑體" panose="020B0509000000000000" pitchFamily="49" charset="-120"/>
                <a:cs typeface="BMWType V2 Regular" pitchFamily="2" charset="0"/>
              </a:rPr>
              <a:t>戶關</a:t>
            </a:r>
            <a:r>
              <a:rPr sz="1400" spc="-15" dirty="0" err="1" smtClean="0">
                <a:latin typeface="BMWType V2 Regular" pitchFamily="2" charset="0"/>
                <a:ea typeface="華康中黑體" panose="020B0509000000000000" pitchFamily="49" charset="-120"/>
                <a:cs typeface="BMWType V2 Regular" pitchFamily="2" charset="0"/>
              </a:rPr>
              <a:t>懷</a:t>
            </a:r>
            <a:r>
              <a:rPr sz="1400" dirty="0" err="1" smtClean="0">
                <a:latin typeface="BMWType V2 Regular" pitchFamily="2" charset="0"/>
                <a:ea typeface="華康中黑體" panose="020B0509000000000000" pitchFamily="49" charset="-120"/>
                <a:cs typeface="BMWType V2 Regular" pitchFamily="2" charset="0"/>
              </a:rPr>
              <a:t>小組</a:t>
            </a:r>
            <a:r>
              <a:rPr sz="1400" spc="-15" dirty="0" err="1" smtClean="0">
                <a:latin typeface="BMWType V2 Regular" pitchFamily="2" charset="0"/>
                <a:ea typeface="華康中黑體" panose="020B0509000000000000" pitchFamily="49" charset="-120"/>
                <a:cs typeface="BMWType V2 Regular" pitchFamily="2" charset="0"/>
              </a:rPr>
              <a:t>聯</a:t>
            </a:r>
            <a:r>
              <a:rPr sz="1400" dirty="0" err="1" smtClean="0">
                <a:latin typeface="BMWType V2 Regular" pitchFamily="2" charset="0"/>
                <a:ea typeface="華康中黑體" panose="020B0509000000000000" pitchFamily="49" charset="-120"/>
                <a:cs typeface="BMWType V2 Regular" pitchFamily="2" charset="0"/>
              </a:rPr>
              <a:t>繫的</a:t>
            </a:r>
            <a:r>
              <a:rPr sz="1400" spc="-15" dirty="0" err="1" smtClean="0">
                <a:latin typeface="BMWType V2 Regular" pitchFamily="2" charset="0"/>
                <a:ea typeface="華康中黑體" panose="020B0509000000000000" pitchFamily="49" charset="-120"/>
                <a:cs typeface="BMWType V2 Regular" pitchFamily="2" charset="0"/>
              </a:rPr>
              <a:t>延</a:t>
            </a:r>
            <a:r>
              <a:rPr sz="1400" dirty="0" err="1" smtClean="0">
                <a:latin typeface="BMWType V2 Regular" pitchFamily="2" charset="0"/>
                <a:ea typeface="華康中黑體" panose="020B0509000000000000" pitchFamily="49" charset="-120"/>
                <a:cs typeface="BMWType V2 Regular" pitchFamily="2" charset="0"/>
              </a:rPr>
              <a:t>續</a:t>
            </a:r>
            <a:r>
              <a:rPr sz="1400" dirty="0">
                <a:latin typeface="BMWType V2 Regular" pitchFamily="2" charset="0"/>
                <a:ea typeface="華康中黑體" panose="020B0509000000000000" pitchFamily="49" charset="-120"/>
                <a:cs typeface="BMWType V2 Regular" pitchFamily="2" charset="0"/>
              </a:rPr>
              <a:t>。</a:t>
            </a:r>
          </a:p>
          <a:p>
            <a:pPr>
              <a:lnSpc>
                <a:spcPct val="100000"/>
              </a:lnSpc>
              <a:spcBef>
                <a:spcPts val="20"/>
              </a:spcBef>
            </a:pPr>
            <a:endParaRPr sz="1200" dirty="0">
              <a:latin typeface="BMWType V2 Regular" pitchFamily="2" charset="0"/>
              <a:ea typeface="華康中黑體" panose="020B0509000000000000" pitchFamily="49" charset="-120"/>
              <a:cs typeface="BMWType V2 Regular" pitchFamily="2" charset="0"/>
            </a:endParaRPr>
          </a:p>
          <a:p>
            <a:pPr marL="12700" marR="8255" algn="just">
              <a:lnSpc>
                <a:spcPct val="85400"/>
              </a:lnSpc>
            </a:pPr>
            <a:r>
              <a:rPr sz="1400" spc="-5" dirty="0" err="1" smtClean="0">
                <a:latin typeface="BMWType V2 Regular" pitchFamily="2" charset="0"/>
                <a:ea typeface="華康中黑體" panose="020B0509000000000000" pitchFamily="49" charset="-120"/>
                <a:cs typeface="BMWType V2 Regular" pitchFamily="2" charset="0"/>
              </a:rPr>
              <a:t>客戶關懷小組可能位於經銷商據點之一</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當透過客戶關懷小組做預約時</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亦頇提供與經銷商直接連繫時相同的資訊與系統</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1335150" y="3138551"/>
            <a:ext cx="3751199" cy="2893949"/>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預約</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29972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特殊的鈑金與噴塗工作的預約</a:t>
            </a:r>
            <a:endParaRPr sz="18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597278" y="1682496"/>
            <a:ext cx="1169035"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預約分型︰</a:t>
            </a:r>
            <a:endParaRPr sz="180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6487033" y="5493258"/>
            <a:ext cx="2132330" cy="0"/>
          </a:xfrm>
          <a:custGeom>
            <a:avLst/>
            <a:gdLst/>
            <a:ahLst/>
            <a:cxnLst/>
            <a:rect l="l" t="t" r="r" b="b"/>
            <a:pathLst>
              <a:path w="2132329">
                <a:moveTo>
                  <a:pt x="0" y="0"/>
                </a:moveTo>
                <a:lnTo>
                  <a:pt x="2132076" y="0"/>
                </a:lnTo>
              </a:path>
            </a:pathLst>
          </a:custGeom>
          <a:ln w="9143">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5229225" y="3063748"/>
            <a:ext cx="3500120" cy="2659702"/>
          </a:xfrm>
          <a:prstGeom prst="rect">
            <a:avLst/>
          </a:prstGeom>
        </p:spPr>
        <p:txBody>
          <a:bodyPr vert="horz" wrap="square" lIns="0" tIns="0" rIns="0" bIns="0" rtlCol="0">
            <a:spAutoFit/>
          </a:bodyPr>
          <a:lstStyle/>
          <a:p>
            <a:pPr marL="13335" marR="100330">
              <a:lnSpc>
                <a:spcPts val="1600"/>
              </a:lnSpc>
            </a:pPr>
            <a:r>
              <a:rPr sz="1400" spc="-5" dirty="0" err="1" smtClean="0">
                <a:latin typeface="BMWType V2 Regular" pitchFamily="2" charset="0"/>
                <a:ea typeface="華康中黑體" panose="020B0509000000000000" pitchFamily="49" charset="-120"/>
                <a:cs typeface="BMWType V2 Regular" pitchFamily="2" charset="0"/>
              </a:rPr>
              <a:t>如一般預約的情形</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鈑金與噴塗工作的預約亦扮演確保交車以前的所有作業能順利進行</a:t>
            </a:r>
            <a:endParaRPr sz="1400" dirty="0">
              <a:latin typeface="BMWType V2 Regular" pitchFamily="2" charset="0"/>
              <a:ea typeface="華康中黑體" panose="020B0509000000000000" pitchFamily="49" charset="-120"/>
              <a:cs typeface="BMWType V2 Regular" pitchFamily="2" charset="0"/>
            </a:endParaRPr>
          </a:p>
          <a:p>
            <a:pPr marL="13335">
              <a:lnSpc>
                <a:spcPts val="1520"/>
              </a:lnSpc>
            </a:pPr>
            <a:r>
              <a:rPr sz="1400" dirty="0">
                <a:latin typeface="BMWType V2 Regular" pitchFamily="2" charset="0"/>
                <a:ea typeface="華康中黑體" panose="020B0509000000000000" pitchFamily="49" charset="-120"/>
                <a:cs typeface="BMWType V2 Regular" pitchFamily="2" charset="0"/>
              </a:rPr>
              <a:t>。</a:t>
            </a:r>
          </a:p>
          <a:p>
            <a:pPr marL="13335">
              <a:lnSpc>
                <a:spcPts val="1595"/>
              </a:lnSpc>
            </a:pPr>
            <a:r>
              <a:rPr sz="1400" spc="-5" dirty="0" err="1" smtClean="0">
                <a:latin typeface="BMWType V2 Regular" pitchFamily="2" charset="0"/>
                <a:ea typeface="華康中黑體" panose="020B0509000000000000" pitchFamily="49" charset="-120"/>
                <a:cs typeface="BMWType V2 Regular" pitchFamily="2" charset="0"/>
              </a:rPr>
              <a:t>在這個程序</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內部流程的規劃亦將確定能具</a:t>
            </a:r>
            <a:endParaRPr sz="1400" dirty="0">
              <a:latin typeface="BMWType V2 Regular" pitchFamily="2" charset="0"/>
              <a:ea typeface="華康中黑體" panose="020B0509000000000000" pitchFamily="49" charset="-120"/>
              <a:cs typeface="BMWType V2 Regular" pitchFamily="2" charset="0"/>
            </a:endParaRPr>
          </a:p>
          <a:p>
            <a:pPr marL="13335">
              <a:lnSpc>
                <a:spcPts val="1645"/>
              </a:lnSpc>
            </a:pPr>
            <a:r>
              <a:rPr sz="1400" dirty="0">
                <a:latin typeface="BMWType V2 Regular" pitchFamily="2" charset="0"/>
                <a:ea typeface="華康中黑體" panose="020B0509000000000000" pitchFamily="49" charset="-120"/>
                <a:cs typeface="BMWType V2 Regular" pitchFamily="2" charset="0"/>
              </a:rPr>
              <a:t>體改善。</a:t>
            </a:r>
          </a:p>
          <a:p>
            <a:pPr>
              <a:lnSpc>
                <a:spcPct val="100000"/>
              </a:lnSpc>
            </a:pPr>
            <a:endParaRPr sz="1400" dirty="0">
              <a:latin typeface="BMWType V2 Regular" pitchFamily="2" charset="0"/>
              <a:ea typeface="華康中黑體" panose="020B0509000000000000" pitchFamily="49" charset="-120"/>
              <a:cs typeface="BMWType V2 Regular" pitchFamily="2" charset="0"/>
            </a:endParaRPr>
          </a:p>
          <a:p>
            <a:pPr marL="13335" marR="5080">
              <a:lnSpc>
                <a:spcPts val="1610"/>
              </a:lnSpc>
            </a:pPr>
            <a:r>
              <a:rPr sz="1400" spc="-5" dirty="0" err="1" smtClean="0">
                <a:latin typeface="BMWType V2 Regular" pitchFamily="2" charset="0"/>
                <a:ea typeface="華康中黑體" panose="020B0509000000000000" pitchFamily="49" charset="-120"/>
                <a:cs typeface="BMWType V2 Regular" pitchFamily="2" charset="0"/>
              </a:rPr>
              <a:t>特別是在鈑金與噴塗維修與事故管理的情況</a:t>
            </a:r>
            <a:r>
              <a:rPr sz="1400" dirty="0" err="1" smtClean="0">
                <a:latin typeface="BMWType V2 Regular" pitchFamily="2" charset="0"/>
                <a:ea typeface="華康中黑體" panose="020B0509000000000000" pitchFamily="49" charset="-120"/>
                <a:cs typeface="BMWType V2 Regular" pitchFamily="2" charset="0"/>
              </a:rPr>
              <a:t>下</a:t>
            </a:r>
            <a:r>
              <a:rPr lang="en-US" altLang="zh-TW" sz="1400"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預約是特別重要的</a:t>
            </a:r>
            <a:r>
              <a:rPr sz="1400" u="sng" spc="-10" dirty="0" smtClean="0">
                <a:latin typeface="BMWType V2 Regular" pitchFamily="2" charset="0"/>
                <a:ea typeface="華康中黑體" panose="020B0509000000000000" pitchFamily="49" charset="-120"/>
                <a:cs typeface="BMWType V2 Regular" pitchFamily="2" charset="0"/>
              </a:rPr>
              <a:t>(</a:t>
            </a:r>
            <a:r>
              <a:rPr sz="1400" u="sng" spc="-10" dirty="0">
                <a:latin typeface="BMWType V2 Regular" pitchFamily="2" charset="0"/>
                <a:ea typeface="華康中黑體" panose="020B0509000000000000" pitchFamily="49" charset="-120"/>
                <a:cs typeface="BMWType V2 Regular" pitchFamily="2" charset="0"/>
              </a:rPr>
              <a:t>需要縝密的計畫並與</a:t>
            </a:r>
            <a:endParaRPr sz="1400" dirty="0">
              <a:latin typeface="BMWType V2 Regular" pitchFamily="2" charset="0"/>
              <a:ea typeface="華康中黑體" panose="020B0509000000000000" pitchFamily="49" charset="-120"/>
              <a:cs typeface="BMWType V2 Regular" pitchFamily="2" charset="0"/>
            </a:endParaRPr>
          </a:p>
          <a:p>
            <a:pPr marL="12700">
              <a:lnSpc>
                <a:spcPts val="1555"/>
              </a:lnSpc>
            </a:pPr>
            <a:r>
              <a:rPr sz="1400" u="sng" spc="-10" dirty="0" err="1" smtClean="0">
                <a:latin typeface="BMWType V2 Regular" pitchFamily="2" charset="0"/>
                <a:ea typeface="華康中黑體" panose="020B0509000000000000" pitchFamily="49" charset="-120"/>
                <a:cs typeface="BMWType V2 Regular" pitchFamily="2" charset="0"/>
              </a:rPr>
              <a:t>繁瑣的內部組織有關</a:t>
            </a:r>
            <a:r>
              <a:rPr sz="1400" u="sng" spc="-10" dirty="0">
                <a:latin typeface="BMWType V2 Regular" pitchFamily="2" charset="0"/>
                <a:ea typeface="華康中黑體" panose="020B0509000000000000" pitchFamily="49" charset="-120"/>
                <a:cs typeface="BMWType V2 Regular" pitchFamily="2" charset="0"/>
              </a:rPr>
              <a:t>)</a:t>
            </a:r>
            <a:r>
              <a:rPr sz="1400" spc="-10"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5"/>
              </a:spcBef>
            </a:pPr>
            <a:endParaRPr sz="1300" dirty="0">
              <a:latin typeface="BMWType V2 Regular" pitchFamily="2" charset="0"/>
              <a:ea typeface="華康中黑體" panose="020B0509000000000000" pitchFamily="49" charset="-120"/>
              <a:cs typeface="BMWType V2 Regular" pitchFamily="2" charset="0"/>
            </a:endParaRPr>
          </a:p>
          <a:p>
            <a:pPr marL="13335">
              <a:lnSpc>
                <a:spcPts val="1639"/>
              </a:lnSpc>
            </a:pPr>
            <a:r>
              <a:rPr sz="1400" spc="-5" dirty="0">
                <a:latin typeface="BMWType V2 Regular" pitchFamily="2" charset="0"/>
                <a:ea typeface="華康中黑體" panose="020B0509000000000000" pitchFamily="49" charset="-120"/>
                <a:cs typeface="BMWType V2 Regular" pitchFamily="2" charset="0"/>
              </a:rPr>
              <a:t>這些具體的任務在某些方面別於機械或電機</a:t>
            </a:r>
            <a:endParaRPr sz="1400" dirty="0">
              <a:latin typeface="BMWType V2 Regular" pitchFamily="2" charset="0"/>
              <a:ea typeface="華康中黑體" panose="020B0509000000000000" pitchFamily="49" charset="-120"/>
              <a:cs typeface="BMWType V2 Regular" pitchFamily="2" charset="0"/>
            </a:endParaRPr>
          </a:p>
          <a:p>
            <a:pPr marL="13335">
              <a:lnSpc>
                <a:spcPts val="1600"/>
              </a:lnSpc>
            </a:pPr>
            <a:r>
              <a:rPr sz="1400" spc="-5" dirty="0" err="1" smtClean="0">
                <a:latin typeface="BMWType V2 Regular" pitchFamily="2" charset="0"/>
                <a:ea typeface="華康中黑體" panose="020B0509000000000000" pitchFamily="49" charset="-120"/>
                <a:cs typeface="BMWType V2 Regular" pitchFamily="2" charset="0"/>
              </a:rPr>
              <a:t>類的工作執行</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這表示必需有適當的流程與</a:t>
            </a:r>
            <a:endParaRPr sz="1400" dirty="0">
              <a:latin typeface="BMWType V2 Regular" pitchFamily="2" charset="0"/>
              <a:ea typeface="華康中黑體" panose="020B0509000000000000" pitchFamily="49" charset="-120"/>
              <a:cs typeface="BMWType V2 Regular" pitchFamily="2" charset="0"/>
            </a:endParaRPr>
          </a:p>
          <a:p>
            <a:pPr marL="12700">
              <a:lnSpc>
                <a:spcPts val="1645"/>
              </a:lnSpc>
            </a:pPr>
            <a:r>
              <a:rPr sz="1400" u="sng" dirty="0" err="1" smtClean="0">
                <a:latin typeface="BMWType V2 Regular" pitchFamily="2" charset="0"/>
                <a:ea typeface="華康中黑體" panose="020B0509000000000000" pitchFamily="49" charset="-120"/>
                <a:cs typeface="BMWType V2 Regular" pitchFamily="2" charset="0"/>
              </a:rPr>
              <a:t>組織</a:t>
            </a:r>
            <a:r>
              <a:rPr sz="1400" dirty="0">
                <a:latin typeface="BMWType V2 Regular" pitchFamily="2" charset="0"/>
                <a:ea typeface="華康中黑體" panose="020B0509000000000000" pitchFamily="49" charset="-120"/>
                <a:cs typeface="BMWType V2 Regular" pitchFamily="2" charset="0"/>
              </a:rPr>
              <a:t>。</a:t>
            </a:r>
          </a:p>
        </p:txBody>
      </p:sp>
      <p:sp>
        <p:nvSpPr>
          <p:cNvPr id="9" name="object 9"/>
          <p:cNvSpPr/>
          <p:nvPr/>
        </p:nvSpPr>
        <p:spPr>
          <a:xfrm>
            <a:off x="1335150" y="3063875"/>
            <a:ext cx="3779774" cy="29083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69540" cy="769441"/>
          </a:xfrm>
          <a:prstGeom prst="rect">
            <a:avLst/>
          </a:prstGeom>
        </p:spPr>
        <p:txBody>
          <a:bodyPr vert="horz" wrap="square" lIns="0" tIns="0" rIns="0" bIns="0" rtlCol="0">
            <a:spAutoFit/>
          </a:bodyPr>
          <a:lstStyle/>
          <a:p>
            <a:pPr marL="12700" marR="5080">
              <a:lnSpc>
                <a:spcPts val="2960"/>
              </a:lnSpc>
            </a:pPr>
            <a:r>
              <a:rPr dirty="0" err="1" smtClean="0">
                <a:latin typeface="BMWType V2 Regular" pitchFamily="2" charset="0"/>
                <a:ea typeface="華康中黑體" panose="020B0509000000000000" pitchFamily="49" charset="-120"/>
                <a:cs typeface="BMWType V2 Regular" pitchFamily="2" charset="0"/>
              </a:rPr>
              <a:t>基本服</a:t>
            </a:r>
            <a:r>
              <a:rPr spc="-15" dirty="0" err="1" smtClean="0">
                <a:latin typeface="BMWType V2 Regular" pitchFamily="2" charset="0"/>
                <a:ea typeface="華康中黑體" panose="020B0509000000000000" pitchFamily="49" charset="-120"/>
                <a:cs typeface="BMWType V2 Regular" pitchFamily="2" charset="0"/>
              </a:rPr>
              <a:t>務</a:t>
            </a:r>
            <a:r>
              <a:rPr dirty="0" err="1" smtClean="0">
                <a:latin typeface="BMWType V2 Regular" pitchFamily="2" charset="0"/>
                <a:ea typeface="華康中黑體" panose="020B0509000000000000" pitchFamily="49" charset="-120"/>
                <a:cs typeface="BMWType V2 Regular" pitchFamily="2" charset="0"/>
              </a:rPr>
              <a:t>流程準則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諮詢準備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517525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22577" y="4842509"/>
            <a:ext cx="3404235" cy="416559"/>
          </a:xfrm>
          <a:prstGeom prst="rect">
            <a:avLst/>
          </a:prstGeom>
        </p:spPr>
        <p:txBody>
          <a:bodyPr vert="horz" wrap="square" lIns="0" tIns="0" rIns="0" bIns="0" rtlCol="0">
            <a:spAutoFit/>
          </a:bodyPr>
          <a:lstStyle/>
          <a:p>
            <a:pPr marL="12700" marR="5080">
              <a:lnSpc>
                <a:spcPts val="1610"/>
              </a:lnSpc>
            </a:pPr>
            <a:r>
              <a:rPr sz="1400" spc="-5" dirty="0" err="1" smtClean="0">
                <a:latin typeface="BMWType V2 Regular" pitchFamily="2" charset="0"/>
                <a:ea typeface="華康中黑體" panose="020B0509000000000000" pitchFamily="49" charset="-120"/>
                <a:cs typeface="BMWType V2 Regular" pitchFamily="2" charset="0"/>
              </a:rPr>
              <a:t>根據截至目前所有可得到的訊息</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來為即將來臨的服務諮詢預約做最佳條件的準備</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5650928"/>
            <a:ext cx="3199130" cy="0"/>
          </a:xfrm>
          <a:custGeom>
            <a:avLst/>
            <a:gdLst/>
            <a:ahLst/>
            <a:cxnLst/>
            <a:rect l="l" t="t" r="r" b="b"/>
            <a:pathLst>
              <a:path w="3199129">
                <a:moveTo>
                  <a:pt x="0" y="0"/>
                </a:moveTo>
                <a:lnTo>
                  <a:pt x="3198876" y="0"/>
                </a:lnTo>
              </a:path>
            </a:pathLst>
          </a:custGeom>
          <a:ln w="9143">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5855144"/>
            <a:ext cx="3027045" cy="0"/>
          </a:xfrm>
          <a:custGeom>
            <a:avLst/>
            <a:gdLst/>
            <a:ahLst/>
            <a:cxnLst/>
            <a:rect l="l" t="t" r="r" b="b"/>
            <a:pathLst>
              <a:path w="3027045">
                <a:moveTo>
                  <a:pt x="0" y="0"/>
                </a:moveTo>
                <a:lnTo>
                  <a:pt x="3026664" y="0"/>
                </a:lnTo>
              </a:path>
            </a:pathLst>
          </a:custGeom>
          <a:ln w="9143">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1322577" y="5436311"/>
            <a:ext cx="3231515" cy="410369"/>
          </a:xfrm>
          <a:prstGeom prst="rect">
            <a:avLst/>
          </a:prstGeom>
        </p:spPr>
        <p:txBody>
          <a:bodyPr vert="horz" wrap="square" lIns="0" tIns="0" rIns="0" bIns="0" rtlCol="0">
            <a:spAutoFit/>
          </a:bodyPr>
          <a:lstStyle/>
          <a:p>
            <a:pPr marL="12700">
              <a:lnSpc>
                <a:spcPts val="1645"/>
              </a:lnSpc>
            </a:pPr>
            <a:r>
              <a:rPr sz="1400" spc="-5" dirty="0" err="1" smtClean="0">
                <a:latin typeface="BMWType V2 Regular" pitchFamily="2" charset="0"/>
                <a:ea typeface="華康中黑體" panose="020B0509000000000000" pitchFamily="49" charset="-120"/>
                <a:cs typeface="BMWType V2 Regular" pitchFamily="2" charset="0"/>
              </a:rPr>
              <a:t>這創造出諮詢的利用時間</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使得服務接待</a:t>
            </a:r>
            <a:endParaRPr sz="1400" dirty="0">
              <a:latin typeface="BMWType V2 Regular" pitchFamily="2" charset="0"/>
              <a:ea typeface="華康中黑體" panose="020B0509000000000000" pitchFamily="49" charset="-120"/>
              <a:cs typeface="BMWType V2 Regular" pitchFamily="2" charset="0"/>
            </a:endParaRPr>
          </a:p>
          <a:p>
            <a:pPr marL="12700">
              <a:lnSpc>
                <a:spcPts val="1645"/>
              </a:lnSpc>
            </a:pPr>
            <a:r>
              <a:rPr sz="1400" dirty="0">
                <a:latin typeface="BMWType V2 Regular" pitchFamily="2" charset="0"/>
                <a:ea typeface="華康中黑體" panose="020B0509000000000000" pitchFamily="49" charset="-120"/>
                <a:cs typeface="BMWType V2 Regular" pitchFamily="2" charset="0"/>
              </a:rPr>
              <a:t>有更多的時間來提供個人化的客戶關懷。</a:t>
            </a:r>
          </a:p>
        </p:txBody>
      </p:sp>
      <p:sp>
        <p:nvSpPr>
          <p:cNvPr id="9" name="object 9"/>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1625854" y="4275454"/>
            <a:ext cx="7112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目的︰</a:t>
            </a:r>
            <a:endParaRPr sz="1800">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5235575" y="4143375"/>
            <a:ext cx="1397000" cy="570230"/>
          </a:xfrm>
          <a:custGeom>
            <a:avLst/>
            <a:gdLst/>
            <a:ahLst/>
            <a:cxnLst/>
            <a:rect l="l" t="t" r="r" b="b"/>
            <a:pathLst>
              <a:path w="1397000" h="570229">
                <a:moveTo>
                  <a:pt x="1206373" y="0"/>
                </a:moveTo>
                <a:lnTo>
                  <a:pt x="0" y="0"/>
                </a:lnTo>
                <a:lnTo>
                  <a:pt x="190626" y="284988"/>
                </a:lnTo>
                <a:lnTo>
                  <a:pt x="0" y="569849"/>
                </a:lnTo>
                <a:lnTo>
                  <a:pt x="1206373" y="569849"/>
                </a:lnTo>
                <a:lnTo>
                  <a:pt x="1397000" y="284988"/>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5498338" y="4302505"/>
            <a:ext cx="711835"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型式</a:t>
            </a:r>
            <a:r>
              <a:rPr sz="1800" dirty="0">
                <a:latin typeface="BMWType V2 Regular" pitchFamily="2" charset="0"/>
                <a:ea typeface="華康中黑體" panose="020B0509000000000000" pitchFamily="49" charset="-120"/>
                <a:cs typeface="BMWType V2 Regular" pitchFamily="2" charset="0"/>
              </a:rPr>
              <a:t>︰</a:t>
            </a:r>
            <a:endParaRPr sz="1800">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5171313" y="1620265"/>
            <a:ext cx="3582035" cy="884555"/>
          </a:xfrm>
          <a:prstGeom prst="rect">
            <a:avLst/>
          </a:prstGeom>
        </p:spPr>
        <p:txBody>
          <a:bodyPr vert="horz" wrap="square" lIns="0" tIns="0" rIns="0" bIns="0" rtlCol="0">
            <a:spAutoFit/>
          </a:bodyPr>
          <a:lstStyle/>
          <a:p>
            <a:pPr marL="279400">
              <a:lnSpc>
                <a:spcPct val="100000"/>
              </a:lnSpc>
            </a:pPr>
            <a:r>
              <a:rPr sz="1800" dirty="0">
                <a:latin typeface="BMWType V2 Regular" pitchFamily="2" charset="0"/>
                <a:ea typeface="華康中黑體" panose="020B0509000000000000" pitchFamily="49" charset="-120"/>
                <a:cs typeface="BMWType V2 Regular" pitchFamily="2" charset="0"/>
              </a:rPr>
              <a:t>任務︰</a:t>
            </a:r>
          </a:p>
          <a:p>
            <a:pPr marL="12700" marR="5080">
              <a:lnSpc>
                <a:spcPts val="1610"/>
              </a:lnSpc>
              <a:spcBef>
                <a:spcPts val="1525"/>
              </a:spcBef>
            </a:pPr>
            <a:r>
              <a:rPr sz="1400" spc="-5" dirty="0" err="1" smtClean="0">
                <a:latin typeface="BMWType V2 Regular" pitchFamily="2" charset="0"/>
                <a:ea typeface="華康中黑體" panose="020B0509000000000000" pitchFamily="49" charset="-120"/>
                <a:cs typeface="BMWType V2 Regular" pitchFamily="2" charset="0"/>
              </a:rPr>
              <a:t>諮詢準備關於截至目前為止</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預約工單中記錄</a:t>
            </a:r>
            <a:r>
              <a:rPr sz="1400" dirty="0" err="1" smtClean="0">
                <a:latin typeface="BMWType V2 Regular" pitchFamily="2" charset="0"/>
                <a:ea typeface="華康中黑體" panose="020B0509000000000000" pitchFamily="49" charset="-120"/>
                <a:cs typeface="BMWType V2 Regular" pitchFamily="2" charset="0"/>
              </a:rPr>
              <a:t>的資訊與內容</a:t>
            </a:r>
            <a:r>
              <a:rPr sz="1400" dirty="0">
                <a:latin typeface="BMWType V2 Regular" pitchFamily="2" charset="0"/>
                <a:ea typeface="華康中黑體" panose="020B0509000000000000" pitchFamily="49" charset="-120"/>
                <a:cs typeface="BMWType V2 Regular" pitchFamily="2" charset="0"/>
              </a:rPr>
              <a:t>。</a:t>
            </a:r>
          </a:p>
        </p:txBody>
      </p:sp>
      <p:sp>
        <p:nvSpPr>
          <p:cNvPr id="14" name="object 14"/>
          <p:cNvSpPr txBox="1"/>
          <p:nvPr/>
        </p:nvSpPr>
        <p:spPr>
          <a:xfrm>
            <a:off x="5217414" y="4776089"/>
            <a:ext cx="1139825" cy="410369"/>
          </a:xfrm>
          <a:prstGeom prst="rect">
            <a:avLst/>
          </a:prstGeom>
        </p:spPr>
        <p:txBody>
          <a:bodyPr vert="horz" wrap="square" lIns="0" tIns="0" rIns="0" bIns="0" rtlCol="0">
            <a:spAutoFit/>
          </a:bodyPr>
          <a:lstStyle/>
          <a:p>
            <a:pPr marL="12700">
              <a:lnSpc>
                <a:spcPts val="1639"/>
              </a:lnSpc>
            </a:pPr>
            <a:r>
              <a:rPr sz="1400" dirty="0" smtClean="0">
                <a:latin typeface="BMWType V2 Regular" pitchFamily="2" charset="0"/>
                <a:ea typeface="華康中黑體" panose="020B0509000000000000" pitchFamily="49" charset="-120"/>
                <a:cs typeface="BMWType V2 Regular" pitchFamily="2" charset="0"/>
              </a:rPr>
              <a:t>■</a:t>
            </a:r>
            <a:r>
              <a:rPr sz="1400" spc="10" dirty="0" err="1" smtClean="0">
                <a:latin typeface="BMWType V2 Regular" pitchFamily="2" charset="0"/>
                <a:ea typeface="華康中黑體" panose="020B0509000000000000" pitchFamily="49" charset="-120"/>
                <a:cs typeface="BMWType V2 Regular" pitchFamily="2" charset="0"/>
              </a:rPr>
              <a:t>一般</a:t>
            </a:r>
            <a:endParaRPr sz="1400" dirty="0">
              <a:latin typeface="BMWType V2 Regular" pitchFamily="2" charset="0"/>
              <a:ea typeface="華康中黑體" panose="020B0509000000000000" pitchFamily="49" charset="-120"/>
              <a:cs typeface="BMWType V2 Regular" pitchFamily="2" charset="0"/>
            </a:endParaRPr>
          </a:p>
          <a:p>
            <a:pPr marL="12700">
              <a:lnSpc>
                <a:spcPts val="1639"/>
              </a:lnSpc>
            </a:pPr>
            <a:r>
              <a:rPr sz="1400"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鈑金與噴塗</a:t>
            </a:r>
            <a:endParaRPr sz="1400" dirty="0">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1335150" y="1524000"/>
            <a:ext cx="3270250" cy="25114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諮詢準備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1420875" y="1355725"/>
            <a:ext cx="3035300" cy="233045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4532376" y="1375917"/>
            <a:ext cx="1397000" cy="287020"/>
          </a:xfrm>
          <a:prstGeom prst="rect">
            <a:avLst/>
          </a:prstGeom>
        </p:spPr>
        <p:txBody>
          <a:bodyPr vert="horz" wrap="square" lIns="0" tIns="0" rIns="0" bIns="0" rtlCol="0">
            <a:spAutoFit/>
          </a:bodyPr>
          <a:lstStyle/>
          <a:p>
            <a:pPr marL="12700">
              <a:lnSpc>
                <a:spcPct val="100000"/>
              </a:lnSpc>
            </a:pPr>
            <a:r>
              <a:rPr sz="1800" u="sng" dirty="0" err="1" smtClean="0">
                <a:latin typeface="BMWType V2 Regular" pitchFamily="2" charset="0"/>
                <a:ea typeface="華康中黑體" panose="020B0509000000000000" pitchFamily="49" charset="-120"/>
                <a:cs typeface="BMWType V2 Regular" pitchFamily="2" charset="0"/>
              </a:rPr>
              <a:t>諮詢準備步</a:t>
            </a:r>
            <a:r>
              <a:rPr sz="1800" u="sng" spc="-10" dirty="0" err="1" smtClean="0">
                <a:latin typeface="BMWType V2 Regular" pitchFamily="2" charset="0"/>
                <a:ea typeface="華康中黑體" panose="020B0509000000000000" pitchFamily="49" charset="-120"/>
                <a:cs typeface="BMWType V2 Regular" pitchFamily="2" charset="0"/>
              </a:rPr>
              <a:t>驟</a:t>
            </a:r>
            <a:endParaRPr sz="1800" dirty="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4554601" y="2012950"/>
            <a:ext cx="1960880" cy="660400"/>
          </a:xfrm>
          <a:custGeom>
            <a:avLst/>
            <a:gdLst/>
            <a:ahLst/>
            <a:cxnLst/>
            <a:rect l="l" t="t" r="r" b="b"/>
            <a:pathLst>
              <a:path w="1960879" h="660400">
                <a:moveTo>
                  <a:pt x="1960499" y="0"/>
                </a:moveTo>
                <a:lnTo>
                  <a:pt x="0" y="0"/>
                </a:lnTo>
                <a:lnTo>
                  <a:pt x="0" y="400050"/>
                </a:lnTo>
                <a:lnTo>
                  <a:pt x="980186" y="660400"/>
                </a:lnTo>
                <a:lnTo>
                  <a:pt x="1960499" y="400050"/>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48251" y="2487676"/>
            <a:ext cx="1962150" cy="838200"/>
          </a:xfrm>
          <a:custGeom>
            <a:avLst/>
            <a:gdLst/>
            <a:ahLst/>
            <a:cxnLst/>
            <a:rect l="l" t="t" r="r" b="b"/>
            <a:pathLst>
              <a:path w="1962150" h="838200">
                <a:moveTo>
                  <a:pt x="0" y="0"/>
                </a:moveTo>
                <a:lnTo>
                  <a:pt x="0" y="574039"/>
                </a:lnTo>
                <a:lnTo>
                  <a:pt x="981075" y="838200"/>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48251" y="2487676"/>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033"/>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4560951" y="3141598"/>
            <a:ext cx="1962150" cy="838200"/>
          </a:xfrm>
          <a:custGeom>
            <a:avLst/>
            <a:gdLst/>
            <a:ahLst/>
            <a:cxnLst/>
            <a:rect l="l" t="t" r="r" b="b"/>
            <a:pathLst>
              <a:path w="1962150" h="838200">
                <a:moveTo>
                  <a:pt x="0" y="0"/>
                </a:moveTo>
                <a:lnTo>
                  <a:pt x="0" y="574167"/>
                </a:lnTo>
                <a:lnTo>
                  <a:pt x="981075" y="838200"/>
                </a:lnTo>
                <a:lnTo>
                  <a:pt x="1962150" y="574167"/>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4543425" y="37941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4541901" y="4446523"/>
            <a:ext cx="1962150" cy="838835"/>
          </a:xfrm>
          <a:custGeom>
            <a:avLst/>
            <a:gdLst/>
            <a:ahLst/>
            <a:cxnLst/>
            <a:rect l="l" t="t" r="r" b="b"/>
            <a:pathLst>
              <a:path w="1962150" h="838835">
                <a:moveTo>
                  <a:pt x="0" y="0"/>
                </a:moveTo>
                <a:lnTo>
                  <a:pt x="0" y="574167"/>
                </a:lnTo>
                <a:lnTo>
                  <a:pt x="981075" y="838326"/>
                </a:lnTo>
                <a:lnTo>
                  <a:pt x="1962150" y="574167"/>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6796151" y="1868551"/>
            <a:ext cx="1962150" cy="838200"/>
          </a:xfrm>
          <a:custGeom>
            <a:avLst/>
            <a:gdLst/>
            <a:ahLst/>
            <a:cxnLst/>
            <a:rect l="l" t="t" r="r" b="b"/>
            <a:pathLst>
              <a:path w="1962150" h="838200">
                <a:moveTo>
                  <a:pt x="0" y="0"/>
                </a:moveTo>
                <a:lnTo>
                  <a:pt x="0" y="574039"/>
                </a:lnTo>
                <a:lnTo>
                  <a:pt x="981075" y="838073"/>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6808851" y="25368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6791325" y="32035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6789801" y="38703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4540250" y="5099050"/>
            <a:ext cx="1962150" cy="838200"/>
          </a:xfrm>
          <a:custGeom>
            <a:avLst/>
            <a:gdLst/>
            <a:ahLst/>
            <a:cxnLst/>
            <a:rect l="l" t="t" r="r" b="b"/>
            <a:pathLst>
              <a:path w="1962150" h="838200">
                <a:moveTo>
                  <a:pt x="0" y="0"/>
                </a:moveTo>
                <a:lnTo>
                  <a:pt x="0" y="574090"/>
                </a:lnTo>
                <a:lnTo>
                  <a:pt x="981075" y="838200"/>
                </a:lnTo>
                <a:lnTo>
                  <a:pt x="1962150" y="574090"/>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4537075" y="5749925"/>
            <a:ext cx="1962150" cy="838200"/>
          </a:xfrm>
          <a:custGeom>
            <a:avLst/>
            <a:gdLst/>
            <a:ahLst/>
            <a:cxnLst/>
            <a:rect l="l" t="t" r="r" b="b"/>
            <a:pathLst>
              <a:path w="1962150" h="838200">
                <a:moveTo>
                  <a:pt x="0" y="0"/>
                </a:moveTo>
                <a:lnTo>
                  <a:pt x="0" y="574090"/>
                </a:lnTo>
                <a:lnTo>
                  <a:pt x="981075" y="838200"/>
                </a:lnTo>
                <a:lnTo>
                  <a:pt x="1962150" y="574090"/>
                </a:lnTo>
                <a:lnTo>
                  <a:pt x="1962150" y="264109"/>
                </a:lnTo>
                <a:lnTo>
                  <a:pt x="981075" y="264109"/>
                </a:lnTo>
                <a:lnTo>
                  <a:pt x="0" y="0"/>
                </a:lnTo>
                <a:close/>
              </a:path>
              <a:path w="1962150" h="838200">
                <a:moveTo>
                  <a:pt x="1962150" y="0"/>
                </a:moveTo>
                <a:lnTo>
                  <a:pt x="981075" y="264109"/>
                </a:lnTo>
                <a:lnTo>
                  <a:pt x="1962150" y="26410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6789801" y="4535423"/>
            <a:ext cx="1962150" cy="838835"/>
          </a:xfrm>
          <a:custGeom>
            <a:avLst/>
            <a:gdLst/>
            <a:ahLst/>
            <a:cxnLst/>
            <a:rect l="l" t="t" r="r" b="b"/>
            <a:pathLst>
              <a:path w="1962150" h="838835">
                <a:moveTo>
                  <a:pt x="0" y="0"/>
                </a:moveTo>
                <a:lnTo>
                  <a:pt x="0" y="574167"/>
                </a:lnTo>
                <a:lnTo>
                  <a:pt x="981075" y="838326"/>
                </a:lnTo>
                <a:lnTo>
                  <a:pt x="1962150" y="574167"/>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6788150" y="5202173"/>
            <a:ext cx="1962150" cy="838835"/>
          </a:xfrm>
          <a:custGeom>
            <a:avLst/>
            <a:gdLst/>
            <a:ahLst/>
            <a:cxnLst/>
            <a:rect l="l" t="t" r="r" b="b"/>
            <a:pathLst>
              <a:path w="1962150" h="838835">
                <a:moveTo>
                  <a:pt x="0" y="0"/>
                </a:moveTo>
                <a:lnTo>
                  <a:pt x="0" y="574154"/>
                </a:lnTo>
                <a:lnTo>
                  <a:pt x="981075" y="838263"/>
                </a:lnTo>
                <a:lnTo>
                  <a:pt x="1962150" y="574154"/>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4837303" y="2826003"/>
            <a:ext cx="14249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檢查技</a:t>
            </a:r>
            <a:r>
              <a:rPr sz="1100" spc="-15" dirty="0">
                <a:latin typeface="BMWType V2 Regular" pitchFamily="2" charset="0"/>
                <a:ea typeface="華康中黑體" panose="020B0509000000000000" pitchFamily="49" charset="-120"/>
                <a:cs typeface="BMWType V2 Regular" pitchFamily="2" charset="0"/>
              </a:rPr>
              <a:t>術</a:t>
            </a:r>
            <a:r>
              <a:rPr sz="1100" dirty="0">
                <a:latin typeface="BMWType V2 Regular" pitchFamily="2" charset="0"/>
                <a:ea typeface="華康中黑體" panose="020B0509000000000000" pitchFamily="49" charset="-120"/>
                <a:cs typeface="BMWType V2 Regular" pitchFamily="2" charset="0"/>
              </a:rPr>
              <a:t>召回</a:t>
            </a:r>
            <a:r>
              <a:rPr sz="1100" spc="-15" dirty="0">
                <a:latin typeface="BMWType V2 Regular" pitchFamily="2" charset="0"/>
                <a:ea typeface="華康中黑體" panose="020B0509000000000000" pitchFamily="49" charset="-120"/>
                <a:cs typeface="BMWType V2 Regular" pitchFamily="2" charset="0"/>
              </a:rPr>
              <a:t>檢</a:t>
            </a:r>
            <a:r>
              <a:rPr sz="1100" dirty="0">
                <a:latin typeface="BMWType V2 Regular" pitchFamily="2" charset="0"/>
                <a:ea typeface="華康中黑體" panose="020B0509000000000000" pitchFamily="49" charset="-120"/>
                <a:cs typeface="BMWType V2 Regular" pitchFamily="2" charset="0"/>
              </a:rPr>
              <a:t>修情形</a:t>
            </a:r>
            <a:endParaRPr sz="110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4652009" y="2189226"/>
            <a:ext cx="170180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儘可能執行初步預約的準備</a:t>
            </a:r>
            <a:endParaRPr sz="11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4783963" y="3518154"/>
            <a:ext cx="1424940" cy="169277"/>
          </a:xfrm>
          <a:prstGeom prst="rect">
            <a:avLst/>
          </a:prstGeom>
        </p:spPr>
        <p:txBody>
          <a:bodyPr vert="horz" wrap="square" lIns="0" tIns="0" rIns="0" bIns="0" rtlCol="0">
            <a:spAutoFit/>
          </a:bodyPr>
          <a:lstStyle/>
          <a:p>
            <a:pPr marL="12700">
              <a:lnSpc>
                <a:spcPct val="100000"/>
              </a:lnSpc>
            </a:pPr>
            <a:r>
              <a:rPr sz="1100" dirty="0" err="1" smtClean="0">
                <a:latin typeface="BMWType V2 Regular" pitchFamily="2" charset="0"/>
                <a:ea typeface="華康中黑體" panose="020B0509000000000000" pitchFamily="49" charset="-120"/>
                <a:cs typeface="BMWType V2 Regular" pitchFamily="2" charset="0"/>
              </a:rPr>
              <a:t>保留零</a:t>
            </a:r>
            <a:r>
              <a:rPr sz="1100" spc="-15" dirty="0" err="1" smtClean="0">
                <a:latin typeface="BMWType V2 Regular" pitchFamily="2" charset="0"/>
                <a:ea typeface="華康中黑體" panose="020B0509000000000000" pitchFamily="49" charset="-120"/>
                <a:cs typeface="BMWType V2 Regular" pitchFamily="2" charset="0"/>
              </a:rPr>
              <a:t>件</a:t>
            </a:r>
            <a:r>
              <a:rPr lang="en-US" altLang="zh-TW" sz="1100" dirty="0" err="1" smtClean="0">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必</a:t>
            </a:r>
            <a:r>
              <a:rPr sz="1100" spc="-15" dirty="0" err="1" smtClean="0">
                <a:latin typeface="BMWType V2 Regular" pitchFamily="2" charset="0"/>
                <a:ea typeface="華康中黑體" panose="020B0509000000000000" pitchFamily="49" charset="-120"/>
                <a:cs typeface="BMWType V2 Regular" pitchFamily="2" charset="0"/>
              </a:rPr>
              <a:t>要</a:t>
            </a:r>
            <a:r>
              <a:rPr sz="1100" dirty="0" err="1" smtClean="0">
                <a:latin typeface="BMWType V2 Regular" pitchFamily="2" charset="0"/>
                <a:ea typeface="華康中黑體" panose="020B0509000000000000" pitchFamily="49" charset="-120"/>
                <a:cs typeface="BMWType V2 Regular" pitchFamily="2" charset="0"/>
              </a:rPr>
              <a:t>時訂購</a:t>
            </a:r>
            <a:endParaRPr sz="1100" dirty="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4842764" y="5460085"/>
            <a:ext cx="14249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調度安</a:t>
            </a:r>
            <a:r>
              <a:rPr sz="1100" spc="-15" dirty="0">
                <a:latin typeface="BMWType V2 Regular" pitchFamily="2" charset="0"/>
                <a:ea typeface="華康中黑體" panose="020B0509000000000000" pitchFamily="49" charset="-120"/>
                <a:cs typeface="BMWType V2 Regular" pitchFamily="2" charset="0"/>
              </a:rPr>
              <a:t>排</a:t>
            </a:r>
            <a:r>
              <a:rPr sz="1100" dirty="0">
                <a:latin typeface="BMWType V2 Regular" pitchFamily="2" charset="0"/>
                <a:ea typeface="華康中黑體" panose="020B0509000000000000" pitchFamily="49" charset="-120"/>
                <a:cs typeface="BMWType V2 Regular" pitchFamily="2" charset="0"/>
              </a:rPr>
              <a:t>客戶</a:t>
            </a:r>
            <a:r>
              <a:rPr sz="1100" spc="-15" dirty="0">
                <a:latin typeface="BMWType V2 Regular" pitchFamily="2" charset="0"/>
                <a:ea typeface="華康中黑體" panose="020B0509000000000000" pitchFamily="49" charset="-120"/>
                <a:cs typeface="BMWType V2 Regular" pitchFamily="2" charset="0"/>
              </a:rPr>
              <a:t>機</a:t>
            </a:r>
            <a:r>
              <a:rPr sz="1100" dirty="0">
                <a:latin typeface="BMWType V2 Regular" pitchFamily="2" charset="0"/>
                <a:ea typeface="華康中黑體" panose="020B0509000000000000" pitchFamily="49" charset="-120"/>
                <a:cs typeface="BMWType V2 Regular" pitchFamily="2" charset="0"/>
              </a:rPr>
              <a:t>動車輛</a:t>
            </a:r>
            <a:endParaRPr sz="1100">
              <a:latin typeface="BMWType V2 Regular" pitchFamily="2" charset="0"/>
              <a:ea typeface="華康中黑體" panose="020B0509000000000000" pitchFamily="49" charset="-120"/>
              <a:cs typeface="BMWType V2 Regular" pitchFamily="2" charset="0"/>
            </a:endParaRPr>
          </a:p>
        </p:txBody>
      </p:sp>
      <p:sp>
        <p:nvSpPr>
          <p:cNvPr id="24" name="object 24"/>
          <p:cNvSpPr txBox="1"/>
          <p:nvPr/>
        </p:nvSpPr>
        <p:spPr>
          <a:xfrm>
            <a:off x="4937505" y="4148582"/>
            <a:ext cx="11442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準備外</a:t>
            </a:r>
            <a:r>
              <a:rPr sz="1100" spc="-15" dirty="0">
                <a:latin typeface="BMWType V2 Regular" pitchFamily="2" charset="0"/>
                <a:ea typeface="華康中黑體" panose="020B0509000000000000" pitchFamily="49" charset="-120"/>
                <a:cs typeface="BMWType V2 Regular" pitchFamily="2" charset="0"/>
              </a:rPr>
              <a:t>包</a:t>
            </a:r>
            <a:r>
              <a:rPr sz="1100" dirty="0">
                <a:latin typeface="BMWType V2 Regular" pitchFamily="2" charset="0"/>
                <a:ea typeface="華康中黑體" panose="020B0509000000000000" pitchFamily="49" charset="-120"/>
                <a:cs typeface="BMWType V2 Regular" pitchFamily="2" charset="0"/>
              </a:rPr>
              <a:t>服務</a:t>
            </a:r>
            <a:r>
              <a:rPr sz="1100" spc="-15" dirty="0">
                <a:latin typeface="BMWType V2 Regular" pitchFamily="2" charset="0"/>
                <a:ea typeface="華康中黑體" panose="020B0509000000000000" pitchFamily="49" charset="-120"/>
                <a:cs typeface="BMWType V2 Regular" pitchFamily="2" charset="0"/>
              </a:rPr>
              <a:t>項</a:t>
            </a:r>
            <a:r>
              <a:rPr sz="1100" dirty="0">
                <a:latin typeface="BMWType V2 Regular" pitchFamily="2" charset="0"/>
                <a:ea typeface="華康中黑體" panose="020B0509000000000000" pitchFamily="49" charset="-120"/>
                <a:cs typeface="BMWType V2 Regular" pitchFamily="2" charset="0"/>
              </a:rPr>
              <a:t>目</a:t>
            </a:r>
            <a:endParaRPr sz="1100">
              <a:latin typeface="BMWType V2 Regular" pitchFamily="2" charset="0"/>
              <a:ea typeface="華康中黑體" panose="020B0509000000000000" pitchFamily="49" charset="-120"/>
              <a:cs typeface="BMWType V2 Regular" pitchFamily="2" charset="0"/>
            </a:endParaRPr>
          </a:p>
        </p:txBody>
      </p:sp>
      <p:sp>
        <p:nvSpPr>
          <p:cNvPr id="25" name="object 25"/>
          <p:cNvSpPr txBox="1"/>
          <p:nvPr/>
        </p:nvSpPr>
        <p:spPr>
          <a:xfrm>
            <a:off x="4890008" y="4825238"/>
            <a:ext cx="14249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經銷商</a:t>
            </a:r>
            <a:r>
              <a:rPr sz="1100" spc="-15" dirty="0">
                <a:latin typeface="BMWType V2 Regular" pitchFamily="2" charset="0"/>
                <a:ea typeface="華康中黑體" panose="020B0509000000000000" pitchFamily="49" charset="-120"/>
                <a:cs typeface="BMWType V2 Regular" pitchFamily="2" charset="0"/>
              </a:rPr>
              <a:t>內</a:t>
            </a:r>
            <a:r>
              <a:rPr sz="1100" dirty="0">
                <a:latin typeface="BMWType V2 Regular" pitchFamily="2" charset="0"/>
                <a:ea typeface="華康中黑體" panose="020B0509000000000000" pitchFamily="49" charset="-120"/>
                <a:cs typeface="BMWType V2 Regular" pitchFamily="2" charset="0"/>
              </a:rPr>
              <a:t>部的</a:t>
            </a:r>
            <a:r>
              <a:rPr sz="1100" spc="-15" dirty="0">
                <a:latin typeface="BMWType V2 Regular" pitchFamily="2" charset="0"/>
                <a:ea typeface="華康中黑體" panose="020B0509000000000000" pitchFamily="49" charset="-120"/>
                <a:cs typeface="BMWType V2 Regular" pitchFamily="2" charset="0"/>
              </a:rPr>
              <a:t>資</a:t>
            </a:r>
            <a:r>
              <a:rPr sz="1100" dirty="0">
                <a:latin typeface="BMWType V2 Regular" pitchFamily="2" charset="0"/>
                <a:ea typeface="華康中黑體" panose="020B0509000000000000" pitchFamily="49" charset="-120"/>
                <a:cs typeface="BMWType V2 Regular" pitchFamily="2" charset="0"/>
              </a:rPr>
              <a:t>訊傳遞</a:t>
            </a:r>
            <a:endParaRPr sz="1100">
              <a:latin typeface="BMWType V2 Regular" pitchFamily="2" charset="0"/>
              <a:ea typeface="華康中黑體" panose="020B0509000000000000" pitchFamily="49" charset="-120"/>
              <a:cs typeface="BMWType V2 Regular" pitchFamily="2" charset="0"/>
            </a:endParaRPr>
          </a:p>
        </p:txBody>
      </p:sp>
      <p:sp>
        <p:nvSpPr>
          <p:cNvPr id="26" name="object 26"/>
          <p:cNvSpPr txBox="1"/>
          <p:nvPr/>
        </p:nvSpPr>
        <p:spPr>
          <a:xfrm>
            <a:off x="7189469" y="2262123"/>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提供合</a:t>
            </a:r>
            <a:r>
              <a:rPr sz="1100" spc="-15" dirty="0">
                <a:latin typeface="BMWType V2 Regular" pitchFamily="2" charset="0"/>
                <a:ea typeface="華康中黑體" panose="020B0509000000000000" pitchFamily="49" charset="-120"/>
                <a:cs typeface="BMWType V2 Regular" pitchFamily="2" charset="0"/>
              </a:rPr>
              <a:t>適</a:t>
            </a:r>
            <a:r>
              <a:rPr sz="1100" dirty="0">
                <a:latin typeface="BMWType V2 Regular" pitchFamily="2" charset="0"/>
                <a:ea typeface="華康中黑體" panose="020B0509000000000000" pitchFamily="49" charset="-120"/>
                <a:cs typeface="BMWType V2 Regular" pitchFamily="2" charset="0"/>
              </a:rPr>
              <a:t>的重</a:t>
            </a:r>
            <a:r>
              <a:rPr sz="1100" spc="-15" dirty="0">
                <a:latin typeface="BMWType V2 Regular" pitchFamily="2" charset="0"/>
                <a:ea typeface="華康中黑體" panose="020B0509000000000000" pitchFamily="49" charset="-120"/>
                <a:cs typeface="BMWType V2 Regular" pitchFamily="2" charset="0"/>
              </a:rPr>
              <a:t>新</a:t>
            </a:r>
            <a:r>
              <a:rPr sz="1100" dirty="0">
                <a:latin typeface="BMWType V2 Regular" pitchFamily="2" charset="0"/>
                <a:ea typeface="華康中黑體" panose="020B0509000000000000" pitchFamily="49" charset="-120"/>
                <a:cs typeface="BMWType V2 Regular" pitchFamily="2" charset="0"/>
              </a:rPr>
              <a:t>預約</a:t>
            </a:r>
            <a:endParaRPr sz="1100">
              <a:latin typeface="BMWType V2 Regular" pitchFamily="2" charset="0"/>
              <a:ea typeface="華康中黑體" panose="020B0509000000000000" pitchFamily="49" charset="-120"/>
              <a:cs typeface="BMWType V2 Regular" pitchFamily="2" charset="0"/>
            </a:endParaRPr>
          </a:p>
        </p:txBody>
      </p:sp>
      <p:sp>
        <p:nvSpPr>
          <p:cNvPr id="27" name="object 27"/>
          <p:cNvSpPr txBox="1"/>
          <p:nvPr/>
        </p:nvSpPr>
        <p:spPr>
          <a:xfrm>
            <a:off x="4885435" y="6068466"/>
            <a:ext cx="15633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適度進</a:t>
            </a:r>
            <a:r>
              <a:rPr sz="1100" spc="-15" dirty="0">
                <a:latin typeface="BMWType V2 Regular" pitchFamily="2" charset="0"/>
                <a:ea typeface="華康中黑體" panose="020B0509000000000000" pitchFamily="49" charset="-120"/>
                <a:cs typeface="BMWType V2 Regular" pitchFamily="2" charset="0"/>
              </a:rPr>
              <a:t>行</a:t>
            </a:r>
            <a:r>
              <a:rPr sz="1100" dirty="0">
                <a:latin typeface="BMWType V2 Regular" pitchFamily="2" charset="0"/>
                <a:ea typeface="華康中黑體" panose="020B0509000000000000" pitchFamily="49" charset="-120"/>
                <a:cs typeface="BMWType V2 Regular" pitchFamily="2" charset="0"/>
              </a:rPr>
              <a:t>產能</a:t>
            </a:r>
            <a:r>
              <a:rPr sz="1100" spc="-15" dirty="0">
                <a:latin typeface="BMWType V2 Regular" pitchFamily="2" charset="0"/>
                <a:ea typeface="華康中黑體" panose="020B0509000000000000" pitchFamily="49" charset="-120"/>
                <a:cs typeface="BMWType V2 Regular" pitchFamily="2" charset="0"/>
              </a:rPr>
              <a:t>計</a:t>
            </a:r>
            <a:r>
              <a:rPr sz="1100" dirty="0">
                <a:latin typeface="BMWType V2 Regular" pitchFamily="2" charset="0"/>
                <a:ea typeface="華康中黑體" panose="020B0509000000000000" pitchFamily="49" charset="-120"/>
                <a:cs typeface="BMWType V2 Regular" pitchFamily="2" charset="0"/>
              </a:rPr>
              <a:t>劃的</a:t>
            </a:r>
            <a:r>
              <a:rPr sz="1100" spc="-15" dirty="0">
                <a:latin typeface="BMWType V2 Regular" pitchFamily="2" charset="0"/>
                <a:ea typeface="華康中黑體" panose="020B0509000000000000" pitchFamily="49" charset="-120"/>
                <a:cs typeface="BMWType V2 Regular" pitchFamily="2" charset="0"/>
              </a:rPr>
              <a:t>檢</a:t>
            </a:r>
            <a:r>
              <a:rPr sz="1100" dirty="0">
                <a:latin typeface="BMWType V2 Regular" pitchFamily="2" charset="0"/>
                <a:ea typeface="華康中黑體" panose="020B0509000000000000" pitchFamily="49" charset="-120"/>
                <a:cs typeface="BMWType V2 Regular" pitchFamily="2" charset="0"/>
              </a:rPr>
              <a:t>查</a:t>
            </a:r>
            <a:endParaRPr sz="1100">
              <a:latin typeface="BMWType V2 Regular" pitchFamily="2" charset="0"/>
              <a:ea typeface="華康中黑體" panose="020B0509000000000000" pitchFamily="49" charset="-120"/>
              <a:cs typeface="BMWType V2 Regular" pitchFamily="2" charset="0"/>
            </a:endParaRPr>
          </a:p>
        </p:txBody>
      </p:sp>
      <p:sp>
        <p:nvSpPr>
          <p:cNvPr id="28" name="object 28"/>
          <p:cNvSpPr txBox="1"/>
          <p:nvPr/>
        </p:nvSpPr>
        <p:spPr>
          <a:xfrm>
            <a:off x="7235443" y="2902203"/>
            <a:ext cx="11442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檢視預</a:t>
            </a:r>
            <a:r>
              <a:rPr sz="1100" spc="-15" dirty="0">
                <a:latin typeface="BMWType V2 Regular" pitchFamily="2" charset="0"/>
                <a:ea typeface="華康中黑體" panose="020B0509000000000000" pitchFamily="49" charset="-120"/>
                <a:cs typeface="BMWType V2 Regular" pitchFamily="2" charset="0"/>
              </a:rPr>
              <a:t>約</a:t>
            </a:r>
            <a:r>
              <a:rPr sz="1100" dirty="0">
                <a:latin typeface="BMWType V2 Regular" pitchFamily="2" charset="0"/>
                <a:ea typeface="華康中黑體" panose="020B0509000000000000" pitchFamily="49" charset="-120"/>
                <a:cs typeface="BMWType V2 Regular" pitchFamily="2" charset="0"/>
              </a:rPr>
              <a:t>工單</a:t>
            </a:r>
            <a:r>
              <a:rPr sz="1100" spc="-15" dirty="0">
                <a:latin typeface="BMWType V2 Regular" pitchFamily="2" charset="0"/>
                <a:ea typeface="華康中黑體" panose="020B0509000000000000" pitchFamily="49" charset="-120"/>
                <a:cs typeface="BMWType V2 Regular" pitchFamily="2" charset="0"/>
              </a:rPr>
              <a:t>內</a:t>
            </a:r>
            <a:r>
              <a:rPr sz="1100" dirty="0">
                <a:latin typeface="BMWType V2 Regular" pitchFamily="2" charset="0"/>
                <a:ea typeface="華康中黑體" panose="020B0509000000000000" pitchFamily="49" charset="-120"/>
                <a:cs typeface="BMWType V2 Regular" pitchFamily="2" charset="0"/>
              </a:rPr>
              <a:t>容</a:t>
            </a:r>
            <a:endParaRPr sz="1100">
              <a:latin typeface="BMWType V2 Regular" pitchFamily="2" charset="0"/>
              <a:ea typeface="華康中黑體" panose="020B0509000000000000" pitchFamily="49" charset="-120"/>
              <a:cs typeface="BMWType V2 Regular" pitchFamily="2" charset="0"/>
            </a:endParaRPr>
          </a:p>
        </p:txBody>
      </p:sp>
      <p:sp>
        <p:nvSpPr>
          <p:cNvPr id="29" name="object 29"/>
          <p:cNvSpPr txBox="1"/>
          <p:nvPr/>
        </p:nvSpPr>
        <p:spPr>
          <a:xfrm>
            <a:off x="7219568" y="3602354"/>
            <a:ext cx="11442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檢視車</a:t>
            </a:r>
            <a:r>
              <a:rPr sz="1100" spc="-15" dirty="0">
                <a:latin typeface="BMWType V2 Regular" pitchFamily="2" charset="0"/>
                <a:ea typeface="華康中黑體" panose="020B0509000000000000" pitchFamily="49" charset="-120"/>
                <a:cs typeface="BMWType V2 Regular" pitchFamily="2" charset="0"/>
              </a:rPr>
              <a:t>輛</a:t>
            </a:r>
            <a:r>
              <a:rPr sz="1100" dirty="0">
                <a:latin typeface="BMWType V2 Regular" pitchFamily="2" charset="0"/>
                <a:ea typeface="華康中黑體" panose="020B0509000000000000" pitchFamily="49" charset="-120"/>
                <a:cs typeface="BMWType V2 Regular" pitchFamily="2" charset="0"/>
              </a:rPr>
              <a:t>維修</a:t>
            </a:r>
            <a:r>
              <a:rPr sz="1100" spc="-15" dirty="0">
                <a:latin typeface="BMWType V2 Regular" pitchFamily="2" charset="0"/>
                <a:ea typeface="華康中黑體" panose="020B0509000000000000" pitchFamily="49" charset="-120"/>
                <a:cs typeface="BMWType V2 Regular" pitchFamily="2" charset="0"/>
              </a:rPr>
              <a:t>歷</a:t>
            </a:r>
            <a:r>
              <a:rPr sz="1100" dirty="0">
                <a:latin typeface="BMWType V2 Regular" pitchFamily="2" charset="0"/>
                <a:ea typeface="華康中黑體" panose="020B0509000000000000" pitchFamily="49" charset="-120"/>
                <a:cs typeface="BMWType V2 Regular" pitchFamily="2" charset="0"/>
              </a:rPr>
              <a:t>史</a:t>
            </a:r>
            <a:endParaRPr sz="1100">
              <a:latin typeface="BMWType V2 Regular" pitchFamily="2" charset="0"/>
              <a:ea typeface="華康中黑體" panose="020B0509000000000000" pitchFamily="49" charset="-120"/>
              <a:cs typeface="BMWType V2 Regular" pitchFamily="2" charset="0"/>
            </a:endParaRPr>
          </a:p>
        </p:txBody>
      </p:sp>
      <p:sp>
        <p:nvSpPr>
          <p:cNvPr id="30" name="object 30"/>
          <p:cNvSpPr txBox="1"/>
          <p:nvPr/>
        </p:nvSpPr>
        <p:spPr>
          <a:xfrm>
            <a:off x="7229093" y="4243958"/>
            <a:ext cx="11442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搜尋相</a:t>
            </a:r>
            <a:r>
              <a:rPr sz="1100" spc="-15" dirty="0">
                <a:latin typeface="BMWType V2 Regular" pitchFamily="2" charset="0"/>
                <a:ea typeface="華康中黑體" panose="020B0509000000000000" pitchFamily="49" charset="-120"/>
                <a:cs typeface="BMWType V2 Regular" pitchFamily="2" charset="0"/>
              </a:rPr>
              <a:t>關</a:t>
            </a:r>
            <a:r>
              <a:rPr sz="1100" dirty="0">
                <a:latin typeface="BMWType V2 Regular" pitchFamily="2" charset="0"/>
                <a:ea typeface="華康中黑體" panose="020B0509000000000000" pitchFamily="49" charset="-120"/>
                <a:cs typeface="BMWType V2 Regular" pitchFamily="2" charset="0"/>
              </a:rPr>
              <a:t>技術</a:t>
            </a:r>
            <a:r>
              <a:rPr sz="1100" spc="-15" dirty="0">
                <a:latin typeface="BMWType V2 Regular" pitchFamily="2" charset="0"/>
                <a:ea typeface="華康中黑體" panose="020B0509000000000000" pitchFamily="49" charset="-120"/>
                <a:cs typeface="BMWType V2 Regular" pitchFamily="2" charset="0"/>
              </a:rPr>
              <a:t>資</a:t>
            </a:r>
            <a:r>
              <a:rPr sz="1100" dirty="0">
                <a:latin typeface="BMWType V2 Regular" pitchFamily="2" charset="0"/>
                <a:ea typeface="華康中黑體" panose="020B0509000000000000" pitchFamily="49" charset="-120"/>
                <a:cs typeface="BMWType V2 Regular" pitchFamily="2" charset="0"/>
              </a:rPr>
              <a:t>訊</a:t>
            </a:r>
            <a:endParaRPr sz="1100">
              <a:latin typeface="BMWType V2 Regular" pitchFamily="2" charset="0"/>
              <a:ea typeface="華康中黑體" panose="020B0509000000000000" pitchFamily="49" charset="-120"/>
              <a:cs typeface="BMWType V2 Regular" pitchFamily="2" charset="0"/>
            </a:endParaRPr>
          </a:p>
        </p:txBody>
      </p:sp>
      <p:sp>
        <p:nvSpPr>
          <p:cNvPr id="31" name="object 31"/>
          <p:cNvSpPr txBox="1"/>
          <p:nvPr/>
        </p:nvSpPr>
        <p:spPr>
          <a:xfrm>
            <a:off x="7151369" y="5541162"/>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確定交</a:t>
            </a:r>
            <a:r>
              <a:rPr sz="1100" spc="-15" dirty="0">
                <a:latin typeface="BMWType V2 Regular" pitchFamily="2" charset="0"/>
                <a:ea typeface="華康中黑體" panose="020B0509000000000000" pitchFamily="49" charset="-120"/>
                <a:cs typeface="BMWType V2 Regular" pitchFamily="2" charset="0"/>
              </a:rPr>
              <a:t>叉</a:t>
            </a:r>
            <a:r>
              <a:rPr sz="1100" dirty="0">
                <a:latin typeface="BMWType V2 Regular" pitchFamily="2" charset="0"/>
                <a:ea typeface="華康中黑體" panose="020B0509000000000000" pitchFamily="49" charset="-120"/>
                <a:cs typeface="BMWType V2 Regular" pitchFamily="2" charset="0"/>
              </a:rPr>
              <a:t>銷售</a:t>
            </a:r>
            <a:r>
              <a:rPr sz="1100" spc="-15" dirty="0">
                <a:latin typeface="BMWType V2 Regular" pitchFamily="2" charset="0"/>
                <a:ea typeface="華康中黑體" panose="020B0509000000000000" pitchFamily="49" charset="-120"/>
                <a:cs typeface="BMWType V2 Regular" pitchFamily="2" charset="0"/>
              </a:rPr>
              <a:t>的</a:t>
            </a:r>
            <a:r>
              <a:rPr sz="1100" dirty="0">
                <a:latin typeface="BMWType V2 Regular" pitchFamily="2" charset="0"/>
                <a:ea typeface="華康中黑體" panose="020B0509000000000000" pitchFamily="49" charset="-120"/>
                <a:cs typeface="BMWType V2 Regular" pitchFamily="2" charset="0"/>
              </a:rPr>
              <a:t>潛能</a:t>
            </a:r>
            <a:endParaRPr sz="1100">
              <a:latin typeface="BMWType V2 Regular" pitchFamily="2" charset="0"/>
              <a:ea typeface="華康中黑體" panose="020B0509000000000000" pitchFamily="49" charset="-120"/>
              <a:cs typeface="BMWType V2 Regular" pitchFamily="2" charset="0"/>
            </a:endParaRPr>
          </a:p>
        </p:txBody>
      </p:sp>
      <p:sp>
        <p:nvSpPr>
          <p:cNvPr id="32" name="object 32"/>
          <p:cNvSpPr txBox="1"/>
          <p:nvPr/>
        </p:nvSpPr>
        <p:spPr>
          <a:xfrm>
            <a:off x="7081266" y="4906009"/>
            <a:ext cx="15633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準備保</a:t>
            </a:r>
            <a:r>
              <a:rPr sz="1100" spc="-15" dirty="0">
                <a:latin typeface="BMWType V2 Regular" pitchFamily="2" charset="0"/>
                <a:ea typeface="華康中黑體" panose="020B0509000000000000" pitchFamily="49" charset="-120"/>
                <a:cs typeface="BMWType V2 Regular" pitchFamily="2" charset="0"/>
              </a:rPr>
              <a:t>固</a:t>
            </a:r>
            <a:r>
              <a:rPr sz="1100" dirty="0">
                <a:latin typeface="BMWType V2 Regular" pitchFamily="2" charset="0"/>
                <a:ea typeface="華康中黑體" panose="020B0509000000000000" pitchFamily="49" charset="-120"/>
                <a:cs typeface="BMWType V2 Regular" pitchFamily="2" charset="0"/>
              </a:rPr>
              <a:t>／商</a:t>
            </a:r>
            <a:r>
              <a:rPr sz="1100" spc="-15" dirty="0">
                <a:latin typeface="BMWType V2 Regular" pitchFamily="2" charset="0"/>
                <a:ea typeface="華康中黑體" panose="020B0509000000000000" pitchFamily="49" charset="-120"/>
                <a:cs typeface="BMWType V2 Regular" pitchFamily="2" charset="0"/>
              </a:rPr>
              <a:t>譽</a:t>
            </a:r>
            <a:r>
              <a:rPr sz="1100" dirty="0">
                <a:latin typeface="BMWType V2 Regular" pitchFamily="2" charset="0"/>
                <a:ea typeface="華康中黑體" panose="020B0509000000000000" pitchFamily="49" charset="-120"/>
                <a:cs typeface="BMWType V2 Regular" pitchFamily="2" charset="0"/>
              </a:rPr>
              <a:t>案件</a:t>
            </a:r>
            <a:r>
              <a:rPr sz="1100" spc="-15" dirty="0">
                <a:latin typeface="BMWType V2 Regular" pitchFamily="2" charset="0"/>
                <a:ea typeface="華康中黑體" panose="020B0509000000000000" pitchFamily="49" charset="-120"/>
                <a:cs typeface="BMWType V2 Regular" pitchFamily="2" charset="0"/>
              </a:rPr>
              <a:t>資</a:t>
            </a:r>
            <a:r>
              <a:rPr sz="1100" dirty="0">
                <a:latin typeface="BMWType V2 Regular" pitchFamily="2" charset="0"/>
                <a:ea typeface="華康中黑體" panose="020B0509000000000000" pitchFamily="49" charset="-120"/>
                <a:cs typeface="BMWType V2 Regular" pitchFamily="2" charset="0"/>
              </a:rPr>
              <a:t>料</a:t>
            </a:r>
            <a:endParaRPr sz="1100">
              <a:latin typeface="BMWType V2 Regular" pitchFamily="2" charset="0"/>
              <a:ea typeface="華康中黑體" panose="020B0509000000000000" pitchFamily="49" charset="-120"/>
              <a:cs typeface="BMWType V2 Regular" pitchFamily="2" charset="0"/>
            </a:endParaRPr>
          </a:p>
        </p:txBody>
      </p:sp>
      <p:sp>
        <p:nvSpPr>
          <p:cNvPr id="33" name="object 33"/>
          <p:cNvSpPr txBox="1"/>
          <p:nvPr/>
        </p:nvSpPr>
        <p:spPr>
          <a:xfrm>
            <a:off x="1398777" y="4080286"/>
            <a:ext cx="2870835" cy="442595"/>
          </a:xfrm>
          <a:prstGeom prst="rect">
            <a:avLst/>
          </a:prstGeom>
        </p:spPr>
        <p:txBody>
          <a:bodyPr vert="horz" wrap="square" lIns="0" tIns="0" rIns="0" bIns="0" rtlCol="0">
            <a:spAutoFit/>
          </a:bodyPr>
          <a:lstStyle/>
          <a:p>
            <a:pPr marL="12700" marR="5080">
              <a:lnSpc>
                <a:spcPct val="100699"/>
              </a:lnSpc>
            </a:pPr>
            <a:r>
              <a:rPr sz="1400" dirty="0" err="1" smtClean="0">
                <a:latin typeface="BMWType V2 Regular" pitchFamily="2" charset="0"/>
                <a:ea typeface="華康中黑體" panose="020B0509000000000000" pitchFamily="49" charset="-120"/>
                <a:cs typeface="BMWType V2 Regular" pitchFamily="2" charset="0"/>
              </a:rPr>
              <a:t>適度消</a:t>
            </a:r>
            <a:r>
              <a:rPr sz="1400" spc="-15" dirty="0" err="1" smtClean="0">
                <a:latin typeface="BMWType V2 Regular" pitchFamily="2" charset="0"/>
                <a:ea typeface="華康中黑體" panose="020B0509000000000000" pitchFamily="49" charset="-120"/>
                <a:cs typeface="BMWType V2 Regular" pitchFamily="2" charset="0"/>
              </a:rPr>
              <a:t>化</a:t>
            </a:r>
            <a:r>
              <a:rPr sz="1400" dirty="0" err="1" smtClean="0">
                <a:latin typeface="BMWType V2 Regular" pitchFamily="2" charset="0"/>
                <a:ea typeface="華康中黑體" panose="020B0509000000000000" pitchFamily="49" charset="-120"/>
                <a:cs typeface="BMWType V2 Regular" pitchFamily="2" charset="0"/>
              </a:rPr>
              <a:t>客戶</a:t>
            </a:r>
            <a:r>
              <a:rPr sz="1400" spc="-15" dirty="0" err="1" smtClean="0">
                <a:latin typeface="BMWType V2 Regular" pitchFamily="2" charset="0"/>
                <a:ea typeface="華康中黑體" panose="020B0509000000000000" pitchFamily="49" charset="-120"/>
                <a:cs typeface="BMWType V2 Regular" pitchFamily="2" charset="0"/>
              </a:rPr>
              <a:t>服務</a:t>
            </a:r>
            <a:r>
              <a:rPr sz="1400" dirty="0" err="1" smtClean="0">
                <a:latin typeface="BMWType V2 Regular" pitchFamily="2" charset="0"/>
                <a:ea typeface="華康中黑體" panose="020B0509000000000000" pitchFamily="49" charset="-120"/>
                <a:cs typeface="BMWType V2 Regular" pitchFamily="2" charset="0"/>
              </a:rPr>
              <a:t>諮詢時</a:t>
            </a:r>
            <a:r>
              <a:rPr sz="1400" spc="-15" dirty="0" err="1" smtClean="0">
                <a:latin typeface="BMWType V2 Regular" pitchFamily="2" charset="0"/>
                <a:ea typeface="華康中黑體" panose="020B0509000000000000" pitchFamily="49" charset="-120"/>
                <a:cs typeface="BMWType V2 Regular" pitchFamily="2" charset="0"/>
              </a:rPr>
              <a:t>繁</a:t>
            </a:r>
            <a:r>
              <a:rPr sz="1400" dirty="0" err="1" smtClean="0">
                <a:latin typeface="BMWType V2 Regular" pitchFamily="2" charset="0"/>
                <a:ea typeface="華康中黑體" panose="020B0509000000000000" pitchFamily="49" charset="-120"/>
                <a:cs typeface="BMWType V2 Regular" pitchFamily="2" charset="0"/>
              </a:rPr>
              <a:t>瑣的</a:t>
            </a:r>
            <a:r>
              <a:rPr sz="1400" spc="-15" dirty="0" err="1" smtClean="0">
                <a:latin typeface="BMWType V2 Regular" pitchFamily="2" charset="0"/>
                <a:ea typeface="華康中黑體" panose="020B0509000000000000" pitchFamily="49" charset="-120"/>
                <a:cs typeface="BMWType V2 Regular" pitchFamily="2" charset="0"/>
              </a:rPr>
              <a:t>資</a:t>
            </a:r>
            <a:r>
              <a:rPr sz="1400" dirty="0" err="1" smtClean="0">
                <a:latin typeface="BMWType V2 Regular" pitchFamily="2" charset="0"/>
                <a:ea typeface="華康中黑體" panose="020B0509000000000000" pitchFamily="49" charset="-120"/>
                <a:cs typeface="BMWType V2 Regular" pitchFamily="2" charset="0"/>
              </a:rPr>
              <a:t>訊查詢步驟</a:t>
            </a:r>
            <a:r>
              <a:rPr sz="1400" dirty="0">
                <a:latin typeface="BMWType V2 Regular" pitchFamily="2" charset="0"/>
                <a:ea typeface="華康中黑體" panose="020B0509000000000000" pitchFamily="49" charset="-120"/>
                <a:cs typeface="BMWType V2 Regular" pitchFamily="2" charset="0"/>
              </a:rPr>
              <a:t>。</a:t>
            </a:r>
          </a:p>
        </p:txBody>
      </p:sp>
      <p:sp>
        <p:nvSpPr>
          <p:cNvPr id="34" name="object 34"/>
          <p:cNvSpPr txBox="1"/>
          <p:nvPr/>
        </p:nvSpPr>
        <p:spPr>
          <a:xfrm>
            <a:off x="1398777" y="4723383"/>
            <a:ext cx="2822575" cy="430887"/>
          </a:xfrm>
          <a:prstGeom prst="rect">
            <a:avLst/>
          </a:prstGeom>
        </p:spPr>
        <p:txBody>
          <a:bodyPr vert="horz" wrap="square" lIns="0" tIns="0" rIns="0" bIns="0" rtlCol="0">
            <a:spAutoFit/>
          </a:bodyPr>
          <a:lstStyle/>
          <a:p>
            <a:pPr marL="12700">
              <a:lnSpc>
                <a:spcPct val="100000"/>
              </a:lnSpc>
            </a:pPr>
            <a:r>
              <a:rPr sz="1400" spc="10" dirty="0">
                <a:latin typeface="BMWType V2 Regular" pitchFamily="2" charset="0"/>
                <a:ea typeface="華康中黑體" panose="020B0509000000000000" pitchFamily="49" charset="-120"/>
                <a:cs typeface="BMWType V2 Regular" pitchFamily="2" charset="0"/>
              </a:rPr>
              <a:t>確保諮詢服務銷售事務100%完美。</a:t>
            </a:r>
            <a:endParaRPr sz="1400">
              <a:latin typeface="BMWType V2 Regular" pitchFamily="2" charset="0"/>
              <a:ea typeface="華康中黑體" panose="020B0509000000000000" pitchFamily="49" charset="-120"/>
              <a:cs typeface="BMWType V2 Regular" pitchFamily="2" charset="0"/>
            </a:endParaRPr>
          </a:p>
        </p:txBody>
      </p:sp>
      <p:sp>
        <p:nvSpPr>
          <p:cNvPr id="35" name="object 35"/>
          <p:cNvSpPr/>
          <p:nvPr/>
        </p:nvSpPr>
        <p:spPr>
          <a:xfrm>
            <a:off x="5502275" y="6584950"/>
            <a:ext cx="0" cy="107950"/>
          </a:xfrm>
          <a:custGeom>
            <a:avLst/>
            <a:gdLst/>
            <a:ahLst/>
            <a:cxnLst/>
            <a:rect l="l" t="t" r="r" b="b"/>
            <a:pathLst>
              <a:path h="107950">
                <a:moveTo>
                  <a:pt x="0" y="0"/>
                </a:moveTo>
                <a:lnTo>
                  <a:pt x="0" y="10795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6" name="object 36"/>
          <p:cNvSpPr/>
          <p:nvPr/>
        </p:nvSpPr>
        <p:spPr>
          <a:xfrm>
            <a:off x="5502275" y="6692900"/>
            <a:ext cx="1139825" cy="0"/>
          </a:xfrm>
          <a:custGeom>
            <a:avLst/>
            <a:gdLst/>
            <a:ahLst/>
            <a:cxnLst/>
            <a:rect l="l" t="t" r="r" b="b"/>
            <a:pathLst>
              <a:path w="1139825">
                <a:moveTo>
                  <a:pt x="0" y="0"/>
                </a:moveTo>
                <a:lnTo>
                  <a:pt x="11398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7" name="object 37"/>
          <p:cNvSpPr/>
          <p:nvPr/>
        </p:nvSpPr>
        <p:spPr>
          <a:xfrm>
            <a:off x="6618351" y="1524000"/>
            <a:ext cx="19050" cy="5178425"/>
          </a:xfrm>
          <a:custGeom>
            <a:avLst/>
            <a:gdLst/>
            <a:ahLst/>
            <a:cxnLst/>
            <a:rect l="l" t="t" r="r" b="b"/>
            <a:pathLst>
              <a:path w="19050" h="5178425">
                <a:moveTo>
                  <a:pt x="0" y="0"/>
                </a:moveTo>
                <a:lnTo>
                  <a:pt x="19050" y="5178425"/>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8" name="object 38"/>
          <p:cNvSpPr/>
          <p:nvPr/>
        </p:nvSpPr>
        <p:spPr>
          <a:xfrm>
            <a:off x="7726298" y="1524000"/>
            <a:ext cx="76200" cy="615950"/>
          </a:xfrm>
          <a:custGeom>
            <a:avLst/>
            <a:gdLst/>
            <a:ahLst/>
            <a:cxnLst/>
            <a:rect l="l" t="t" r="r" b="b"/>
            <a:pathLst>
              <a:path w="76200" h="615950">
                <a:moveTo>
                  <a:pt x="31750" y="539750"/>
                </a:moveTo>
                <a:lnTo>
                  <a:pt x="0" y="539750"/>
                </a:lnTo>
                <a:lnTo>
                  <a:pt x="38100" y="615950"/>
                </a:lnTo>
                <a:lnTo>
                  <a:pt x="69850" y="552450"/>
                </a:lnTo>
                <a:lnTo>
                  <a:pt x="31750" y="552450"/>
                </a:lnTo>
                <a:lnTo>
                  <a:pt x="31750" y="539750"/>
                </a:lnTo>
                <a:close/>
              </a:path>
              <a:path w="76200" h="615950">
                <a:moveTo>
                  <a:pt x="44450" y="0"/>
                </a:moveTo>
                <a:lnTo>
                  <a:pt x="31750" y="0"/>
                </a:lnTo>
                <a:lnTo>
                  <a:pt x="31750" y="552450"/>
                </a:lnTo>
                <a:lnTo>
                  <a:pt x="44450" y="552450"/>
                </a:lnTo>
                <a:lnTo>
                  <a:pt x="44450" y="0"/>
                </a:lnTo>
                <a:close/>
              </a:path>
              <a:path w="76200" h="615950">
                <a:moveTo>
                  <a:pt x="76200" y="539750"/>
                </a:moveTo>
                <a:lnTo>
                  <a:pt x="44450" y="539750"/>
                </a:lnTo>
                <a:lnTo>
                  <a:pt x="44450" y="552450"/>
                </a:lnTo>
                <a:lnTo>
                  <a:pt x="69850" y="552450"/>
                </a:lnTo>
                <a:lnTo>
                  <a:pt x="76200" y="539750"/>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9" name="object 39"/>
          <p:cNvSpPr/>
          <p:nvPr/>
        </p:nvSpPr>
        <p:spPr>
          <a:xfrm>
            <a:off x="6627876" y="1524000"/>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0" name="object 40"/>
          <p:cNvSpPr/>
          <p:nvPr/>
        </p:nvSpPr>
        <p:spPr>
          <a:xfrm>
            <a:off x="6794500" y="5884862"/>
            <a:ext cx="1962150" cy="838200"/>
          </a:xfrm>
          <a:custGeom>
            <a:avLst/>
            <a:gdLst/>
            <a:ahLst/>
            <a:cxnLst/>
            <a:rect l="l" t="t" r="r" b="b"/>
            <a:pathLst>
              <a:path w="1962150" h="838200">
                <a:moveTo>
                  <a:pt x="0" y="0"/>
                </a:moveTo>
                <a:lnTo>
                  <a:pt x="0" y="574090"/>
                </a:lnTo>
                <a:lnTo>
                  <a:pt x="981075" y="838200"/>
                </a:lnTo>
                <a:lnTo>
                  <a:pt x="1962150" y="574090"/>
                </a:lnTo>
                <a:lnTo>
                  <a:pt x="1962150" y="264109"/>
                </a:lnTo>
                <a:lnTo>
                  <a:pt x="981075" y="264109"/>
                </a:lnTo>
                <a:lnTo>
                  <a:pt x="0" y="0"/>
                </a:lnTo>
                <a:close/>
              </a:path>
              <a:path w="1962150" h="838200">
                <a:moveTo>
                  <a:pt x="1962150" y="0"/>
                </a:moveTo>
                <a:lnTo>
                  <a:pt x="981075" y="264109"/>
                </a:lnTo>
                <a:lnTo>
                  <a:pt x="1962150" y="26410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1" name="object 41"/>
          <p:cNvSpPr txBox="1"/>
          <p:nvPr/>
        </p:nvSpPr>
        <p:spPr>
          <a:xfrm>
            <a:off x="7157466" y="6223914"/>
            <a:ext cx="11442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發送預</a:t>
            </a:r>
            <a:r>
              <a:rPr sz="1100" spc="-15" dirty="0">
                <a:latin typeface="BMWType V2 Regular" pitchFamily="2" charset="0"/>
                <a:ea typeface="華康中黑體" panose="020B0509000000000000" pitchFamily="49" charset="-120"/>
                <a:cs typeface="BMWType V2 Regular" pitchFamily="2" charset="0"/>
              </a:rPr>
              <a:t>約</a:t>
            </a:r>
            <a:r>
              <a:rPr sz="1100" dirty="0">
                <a:latin typeface="BMWType V2 Regular" pitchFamily="2" charset="0"/>
                <a:ea typeface="華康中黑體" panose="020B0509000000000000" pitchFamily="49" charset="-120"/>
                <a:cs typeface="BMWType V2 Regular" pitchFamily="2" charset="0"/>
              </a:rPr>
              <a:t>提醒</a:t>
            </a:r>
            <a:r>
              <a:rPr sz="1100" spc="-15" dirty="0">
                <a:latin typeface="BMWType V2 Regular" pitchFamily="2" charset="0"/>
                <a:ea typeface="華康中黑體" panose="020B0509000000000000" pitchFamily="49" charset="-120"/>
                <a:cs typeface="BMWType V2 Regular" pitchFamily="2" charset="0"/>
              </a:rPr>
              <a:t>服</a:t>
            </a:r>
            <a:r>
              <a:rPr sz="1100" dirty="0">
                <a:latin typeface="BMWType V2 Regular" pitchFamily="2" charset="0"/>
                <a:ea typeface="華康中黑體" panose="020B0509000000000000" pitchFamily="49" charset="-120"/>
                <a:cs typeface="BMWType V2 Regular" pitchFamily="2" charset="0"/>
              </a:rPr>
              <a:t>務</a:t>
            </a:r>
            <a:endParaRPr sz="1100">
              <a:latin typeface="BMWType V2 Regular" pitchFamily="2" charset="0"/>
              <a:ea typeface="華康中黑體" panose="020B0509000000000000" pitchFamily="49" charset="-120"/>
              <a:cs typeface="BMWType V2 Regular" pitchFamily="2" charset="0"/>
            </a:endParaRPr>
          </a:p>
        </p:txBody>
      </p:sp>
      <p:sp>
        <p:nvSpPr>
          <p:cNvPr id="42" name="object 42"/>
          <p:cNvSpPr txBox="1"/>
          <p:nvPr/>
        </p:nvSpPr>
        <p:spPr>
          <a:xfrm>
            <a:off x="4551426" y="6073775"/>
            <a:ext cx="332105" cy="168275"/>
          </a:xfrm>
          <a:prstGeom prst="rect">
            <a:avLst/>
          </a:prstGeom>
          <a:solidFill>
            <a:srgbClr val="FFCC00"/>
          </a:solidFill>
        </p:spPr>
        <p:txBody>
          <a:bodyPr vert="horz" wrap="square" lIns="0" tIns="0" rIns="0" bIns="0" rtlCol="0">
            <a:spAutoFit/>
          </a:bodyPr>
          <a:lstStyle/>
          <a:p>
            <a:pPr marL="635">
              <a:lnSpc>
                <a:spcPts val="1300"/>
              </a:lnSpc>
            </a:pPr>
            <a:r>
              <a:rPr sz="1100" dirty="0">
                <a:latin typeface="BMWType V2 Regular" pitchFamily="2" charset="0"/>
                <a:ea typeface="華康中黑體" panose="020B0509000000000000" pitchFamily="49" charset="-120"/>
                <a:cs typeface="BMWType V2 Regular" pitchFamily="2" charset="0"/>
              </a:rPr>
              <a:t>新增</a:t>
            </a:r>
            <a:endParaRPr sz="1100">
              <a:latin typeface="BMWType V2 Regular" pitchFamily="2" charset="0"/>
              <a:ea typeface="華康中黑體" panose="020B0509000000000000" pitchFamily="49" charset="-120"/>
              <a:cs typeface="BMWType V2 Regular" pitchFamily="2" charset="0"/>
            </a:endParaRPr>
          </a:p>
        </p:txBody>
      </p:sp>
      <p:sp>
        <p:nvSpPr>
          <p:cNvPr id="43" name="object 43"/>
          <p:cNvSpPr txBox="1"/>
          <p:nvPr/>
        </p:nvSpPr>
        <p:spPr>
          <a:xfrm>
            <a:off x="6827901" y="6230937"/>
            <a:ext cx="332105" cy="168275"/>
          </a:xfrm>
          <a:prstGeom prst="rect">
            <a:avLst/>
          </a:prstGeom>
          <a:solidFill>
            <a:srgbClr val="FFCC00"/>
          </a:solidFill>
        </p:spPr>
        <p:txBody>
          <a:bodyPr vert="horz" wrap="square" lIns="0" tIns="0" rIns="0" bIns="0" rtlCol="0">
            <a:spAutoFit/>
          </a:bodyPr>
          <a:lstStyle/>
          <a:p>
            <a:pPr marL="635">
              <a:lnSpc>
                <a:spcPts val="1305"/>
              </a:lnSpc>
            </a:pPr>
            <a:r>
              <a:rPr sz="1100" dirty="0">
                <a:latin typeface="BMWType V2 Regular" pitchFamily="2" charset="0"/>
                <a:ea typeface="華康中黑體" panose="020B0509000000000000" pitchFamily="49" charset="-120"/>
                <a:cs typeface="BMWType V2 Regular" pitchFamily="2" charset="0"/>
              </a:rPr>
              <a:t>修訂</a:t>
            </a:r>
            <a:endParaRPr sz="110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諮詢準備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18542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鈑金與噴塗的預約</a:t>
            </a:r>
            <a:endParaRPr sz="18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479930" y="1680590"/>
            <a:ext cx="127254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諮詢準</a:t>
            </a:r>
            <a:r>
              <a:rPr sz="1400" spc="-15" dirty="0">
                <a:latin typeface="BMWType V2 Regular" pitchFamily="2" charset="0"/>
                <a:ea typeface="華康中黑體" panose="020B0509000000000000" pitchFamily="49" charset="-120"/>
                <a:cs typeface="BMWType V2 Regular" pitchFamily="2" charset="0"/>
              </a:rPr>
              <a:t>備</a:t>
            </a:r>
            <a:r>
              <a:rPr sz="1400" dirty="0">
                <a:latin typeface="BMWType V2 Regular" pitchFamily="2" charset="0"/>
                <a:ea typeface="華康中黑體" panose="020B0509000000000000" pitchFamily="49" charset="-120"/>
                <a:cs typeface="BMWType V2 Regular" pitchFamily="2" charset="0"/>
              </a:rPr>
              <a:t>分型︰</a:t>
            </a:r>
            <a:endParaRPr sz="140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3097212"/>
            <a:ext cx="3754374" cy="28829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5188711" y="3081172"/>
            <a:ext cx="3452495" cy="2006831"/>
          </a:xfrm>
          <a:prstGeom prst="rect">
            <a:avLst/>
          </a:prstGeom>
        </p:spPr>
        <p:txBody>
          <a:bodyPr vert="horz" wrap="square" lIns="0" tIns="0" rIns="0" bIns="0" rtlCol="0">
            <a:spAutoFit/>
          </a:bodyPr>
          <a:lstStyle/>
          <a:p>
            <a:pPr marL="12700" marR="5080">
              <a:lnSpc>
                <a:spcPct val="91000"/>
              </a:lnSpc>
            </a:pPr>
            <a:r>
              <a:rPr sz="1400" dirty="0" smtClean="0">
                <a:latin typeface="BMWType V2 Regular" pitchFamily="2" charset="0"/>
                <a:ea typeface="華康中黑體" panose="020B0509000000000000" pitchFamily="49" charset="-120"/>
                <a:cs typeface="BMWType V2 Regular" pitchFamily="2" charset="0"/>
              </a:rPr>
              <a:t>為了考慮鈑金與噴塗服務工作的特性</a:t>
            </a:r>
            <a:r>
              <a:rPr lang="en-US" altLang="zh-TW" sz="1400" dirty="0" smtClean="0">
                <a:latin typeface="BMWType V2 Regular" pitchFamily="2" charset="0"/>
                <a:ea typeface="華康中黑體" panose="020B0509000000000000" pitchFamily="49" charset="-120"/>
                <a:cs typeface="BMWType V2 Regular" pitchFamily="2" charset="0"/>
              </a:rPr>
              <a:t>,</a:t>
            </a:r>
            <a:r>
              <a:rPr sz="1400" spc="10" dirty="0" smtClean="0">
                <a:latin typeface="BMWType V2 Regular" pitchFamily="2" charset="0"/>
                <a:ea typeface="華康中黑體" panose="020B0509000000000000" pitchFamily="49" charset="-120"/>
                <a:cs typeface="BMWType V2 Regular" pitchFamily="2" charset="0"/>
              </a:rPr>
              <a:t>鈑金</a:t>
            </a:r>
            <a:r>
              <a:rPr sz="1400" spc="-5" dirty="0" smtClean="0">
                <a:latin typeface="BMWType V2 Regular" pitchFamily="2" charset="0"/>
                <a:ea typeface="華康中黑體" panose="020B0509000000000000" pitchFamily="49" charset="-120"/>
                <a:cs typeface="BMWType V2 Regular" pitchFamily="2" charset="0"/>
              </a:rPr>
              <a:t>與噴塗的諮詢準備不僅包括預約項目</a:t>
            </a:r>
            <a:r>
              <a:rPr sz="1400" spc="-5" dirty="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工單</a:t>
            </a:r>
            <a:r>
              <a:rPr sz="1400" dirty="0" smtClean="0">
                <a:latin typeface="BMWType V2 Regular" pitchFamily="2" charset="0"/>
                <a:ea typeface="華康中黑體" panose="020B0509000000000000" pitchFamily="49" charset="-120"/>
                <a:cs typeface="BMWType V2 Regular" pitchFamily="2" charset="0"/>
              </a:rPr>
              <a:t>資訊的設想</a:t>
            </a:r>
            <a:r>
              <a:rPr lang="en-US" altLang="zh-TW" sz="1400" dirty="0" smtClean="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同時也含初步預約的其他方面</a:t>
            </a:r>
            <a:r>
              <a:rPr lang="en-US" altLang="zh-TW" sz="1400" spc="-5" dirty="0" smtClean="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預估可能費</a:t>
            </a:r>
            <a:r>
              <a:rPr sz="1400" dirty="0" smtClean="0">
                <a:latin typeface="BMWType V2 Regular" pitchFamily="2" charset="0"/>
                <a:ea typeface="華康中黑體" panose="020B0509000000000000" pitchFamily="49" charset="-120"/>
                <a:cs typeface="BMWType V2 Regular" pitchFamily="2" charset="0"/>
              </a:rPr>
              <a:t>用／評估處理或意外損壞可能需要的保險處理費</a:t>
            </a:r>
            <a:r>
              <a:rPr sz="1400" dirty="0">
                <a:latin typeface="BMWType V2 Regular" pitchFamily="2" charset="0"/>
                <a:ea typeface="華康中黑體" panose="020B0509000000000000" pitchFamily="49" charset="-120"/>
                <a:cs typeface="BMWType V2 Regular" pitchFamily="2" charset="0"/>
              </a:rPr>
              <a:t>。</a:t>
            </a:r>
          </a:p>
          <a:p>
            <a:pPr>
              <a:lnSpc>
                <a:spcPct val="100000"/>
              </a:lnSpc>
              <a:spcBef>
                <a:spcPts val="25"/>
              </a:spcBef>
            </a:pPr>
            <a:endParaRPr sz="1350" dirty="0">
              <a:latin typeface="BMWType V2 Regular" pitchFamily="2" charset="0"/>
              <a:ea typeface="華康中黑體" panose="020B0509000000000000" pitchFamily="49" charset="-120"/>
              <a:cs typeface="BMWType V2 Regular" pitchFamily="2" charset="0"/>
            </a:endParaRPr>
          </a:p>
          <a:p>
            <a:pPr marL="12700" marR="52069" algn="just">
              <a:lnSpc>
                <a:spcPct val="95300"/>
              </a:lnSpc>
            </a:pPr>
            <a:r>
              <a:rPr sz="1400" spc="-5" dirty="0" smtClean="0">
                <a:latin typeface="BMWType V2 Regular" pitchFamily="2" charset="0"/>
                <a:ea typeface="華康中黑體" panose="020B0509000000000000" pitchFamily="49" charset="-120"/>
                <a:cs typeface="BMWType V2 Regular" pitchFamily="2" charset="0"/>
              </a:rPr>
              <a:t>這確保置放在鈑噴部門的主要工作範圍與需求的差異化更加明顯</a:t>
            </a:r>
            <a:r>
              <a:rPr sz="1400" spc="-5" dirty="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目的是根據至今所有可得到的訊息</a:t>
            </a:r>
            <a:r>
              <a:rPr lang="en-US" altLang="zh-TW" sz="1400" spc="-5" dirty="0" smtClean="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為即將來臨的服務諮詢預約</a:t>
            </a:r>
            <a:r>
              <a:rPr sz="1400" dirty="0" smtClean="0">
                <a:latin typeface="BMWType V2 Regular" pitchFamily="2" charset="0"/>
                <a:ea typeface="華康中黑體" panose="020B0509000000000000" pitchFamily="49" charset="-120"/>
                <a:cs typeface="BMWType V2 Regular" pitchFamily="2" charset="0"/>
              </a:rPr>
              <a:t>做最佳化的準備</a:t>
            </a:r>
            <a:r>
              <a:rPr sz="1400" dirty="0">
                <a:latin typeface="BMWType V2 Regular" pitchFamily="2" charset="0"/>
                <a:ea typeface="華康中黑體" panose="020B0509000000000000" pitchFamily="49" charset="-120"/>
                <a:cs typeface="BMWType V2 Regular" pitchFamily="2" charset="0"/>
              </a:rPr>
              <a:t>。</a:t>
            </a:r>
          </a:p>
        </p:txBody>
      </p:sp>
      <p:sp>
        <p:nvSpPr>
          <p:cNvPr id="9" name="object 9"/>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諮詢服務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517525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22577" y="4780442"/>
            <a:ext cx="3225800" cy="623570"/>
          </a:xfrm>
          <a:prstGeom prst="rect">
            <a:avLst/>
          </a:prstGeom>
        </p:spPr>
        <p:txBody>
          <a:bodyPr vert="horz" wrap="square" lIns="0" tIns="0" rIns="0" bIns="0" rtlCol="0">
            <a:spAutoFit/>
          </a:bodyPr>
          <a:lstStyle/>
          <a:p>
            <a:pPr marL="12700" marR="5080" algn="just">
              <a:lnSpc>
                <a:spcPct val="95400"/>
              </a:lnSpc>
            </a:pPr>
            <a:r>
              <a:rPr sz="1400" dirty="0" err="1" smtClean="0">
                <a:latin typeface="BMWType V2 Regular" pitchFamily="2" charset="0"/>
                <a:ea typeface="華康中黑體" panose="020B0509000000000000" pitchFamily="49" charset="-120"/>
                <a:cs typeface="BMWType V2 Regular" pitchFamily="2" charset="0"/>
              </a:rPr>
              <a:t>標準服</a:t>
            </a:r>
            <a:r>
              <a:rPr sz="1400" spc="-15" dirty="0" err="1" smtClean="0">
                <a:latin typeface="BMWType V2 Regular" pitchFamily="2" charset="0"/>
                <a:ea typeface="華康中黑體" panose="020B0509000000000000" pitchFamily="49" charset="-120"/>
                <a:cs typeface="BMWType V2 Regular" pitchFamily="2" charset="0"/>
              </a:rPr>
              <a:t>務</a:t>
            </a:r>
            <a:r>
              <a:rPr sz="1400" dirty="0" err="1" smtClean="0">
                <a:latin typeface="BMWType V2 Regular" pitchFamily="2" charset="0"/>
                <a:ea typeface="華康中黑體" panose="020B0509000000000000" pitchFamily="49" charset="-120"/>
                <a:cs typeface="BMWType V2 Regular" pitchFamily="2" charset="0"/>
              </a:rPr>
              <a:t>諮詢</a:t>
            </a:r>
            <a:r>
              <a:rPr sz="1400" spc="-15" dirty="0" err="1" smtClean="0">
                <a:latin typeface="BMWType V2 Regular" pitchFamily="2" charset="0"/>
                <a:ea typeface="華康中黑體" panose="020B0509000000000000" pitchFamily="49" charset="-120"/>
                <a:cs typeface="BMWType V2 Regular" pitchFamily="2" charset="0"/>
              </a:rPr>
              <a:t>包括</a:t>
            </a:r>
            <a:r>
              <a:rPr sz="1400" dirty="0" err="1" smtClean="0">
                <a:latin typeface="BMWType V2 Regular" pitchFamily="2" charset="0"/>
                <a:ea typeface="華康中黑體" panose="020B0509000000000000" pitchFamily="49" charset="-120"/>
                <a:cs typeface="BMWType V2 Regular" pitchFamily="2" charset="0"/>
              </a:rPr>
              <a:t>那些保</a:t>
            </a:r>
            <a:r>
              <a:rPr sz="1400" spc="-15" dirty="0" err="1" smtClean="0">
                <a:latin typeface="BMWType V2 Regular" pitchFamily="2" charset="0"/>
                <a:ea typeface="華康中黑體" panose="020B0509000000000000" pitchFamily="49" charset="-120"/>
                <a:cs typeface="BMWType V2 Regular" pitchFamily="2" charset="0"/>
              </a:rPr>
              <a:t>養</a:t>
            </a:r>
            <a:r>
              <a:rPr sz="1400" dirty="0" err="1" smtClean="0">
                <a:latin typeface="BMWType V2 Regular" pitchFamily="2" charset="0"/>
                <a:ea typeface="華康中黑體" panose="020B0509000000000000" pitchFamily="49" charset="-120"/>
                <a:cs typeface="BMWType V2 Regular" pitchFamily="2" charset="0"/>
              </a:rPr>
              <a:t>與維</a:t>
            </a:r>
            <a:r>
              <a:rPr sz="1400" spc="-15" dirty="0" err="1" smtClean="0">
                <a:latin typeface="BMWType V2 Regular" pitchFamily="2" charset="0"/>
                <a:ea typeface="華康中黑體" panose="020B0509000000000000" pitchFamily="49" charset="-120"/>
                <a:cs typeface="BMWType V2 Regular" pitchFamily="2" charset="0"/>
              </a:rPr>
              <a:t>修工</a:t>
            </a:r>
            <a:r>
              <a:rPr sz="1400" dirty="0" err="1" smtClean="0">
                <a:latin typeface="BMWType V2 Regular" pitchFamily="2" charset="0"/>
                <a:ea typeface="華康中黑體" panose="020B0509000000000000" pitchFamily="49" charset="-120"/>
                <a:cs typeface="BMWType V2 Regular" pitchFamily="2" charset="0"/>
              </a:rPr>
              <a:t>作</a:t>
            </a:r>
            <a:r>
              <a:rPr lang="en-US" altLang="zh-TW" sz="1400"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需要增</a:t>
            </a:r>
            <a:r>
              <a:rPr sz="1400" spc="-15" dirty="0" err="1" smtClean="0">
                <a:latin typeface="BMWType V2 Regular" pitchFamily="2" charset="0"/>
                <a:ea typeface="華康中黑體" panose="020B0509000000000000" pitchFamily="49" charset="-120"/>
                <a:cs typeface="BMWType V2 Regular" pitchFamily="2" charset="0"/>
              </a:rPr>
              <a:t>加</a:t>
            </a:r>
            <a:r>
              <a:rPr sz="1400" dirty="0" err="1" smtClean="0">
                <a:latin typeface="BMWType V2 Regular" pitchFamily="2" charset="0"/>
                <a:ea typeface="華康中黑體" panose="020B0509000000000000" pitchFamily="49" charset="-120"/>
                <a:cs typeface="BMWType V2 Regular" pitchFamily="2" charset="0"/>
              </a:rPr>
              <a:t>諮詢</a:t>
            </a:r>
            <a:r>
              <a:rPr sz="1400" spc="-15" dirty="0" err="1" smtClean="0">
                <a:latin typeface="BMWType V2 Regular" pitchFamily="2" charset="0"/>
                <a:ea typeface="華康中黑體" panose="020B0509000000000000" pitchFamily="49" charset="-120"/>
                <a:cs typeface="BMWType V2 Regular" pitchFamily="2" charset="0"/>
              </a:rPr>
              <a:t>的努</a:t>
            </a:r>
            <a:r>
              <a:rPr sz="1400" dirty="0" err="1" smtClean="0">
                <a:latin typeface="BMWType V2 Regular" pitchFamily="2" charset="0"/>
                <a:ea typeface="華康中黑體" panose="020B0509000000000000" pitchFamily="49" charset="-120"/>
                <a:cs typeface="BMWType V2 Regular" pitchFamily="2" charset="0"/>
              </a:rPr>
              <a:t>力或者</a:t>
            </a:r>
            <a:r>
              <a:rPr sz="1400" spc="-15" dirty="0" err="1" smtClean="0">
                <a:latin typeface="BMWType V2 Regular" pitchFamily="2" charset="0"/>
                <a:ea typeface="華康中黑體" panose="020B0509000000000000" pitchFamily="49" charset="-120"/>
                <a:cs typeface="BMWType V2 Regular" pitchFamily="2" charset="0"/>
              </a:rPr>
              <a:t>診</a:t>
            </a:r>
            <a:r>
              <a:rPr sz="1400" dirty="0" err="1" smtClean="0">
                <a:latin typeface="BMWType V2 Regular" pitchFamily="2" charset="0"/>
                <a:ea typeface="華康中黑體" panose="020B0509000000000000" pitchFamily="49" charset="-120"/>
                <a:cs typeface="BMWType V2 Regular" pitchFamily="2" charset="0"/>
              </a:rPr>
              <a:t>斷來</a:t>
            </a:r>
            <a:r>
              <a:rPr sz="1400" spc="-15" dirty="0" err="1" smtClean="0">
                <a:latin typeface="BMWType V2 Regular" pitchFamily="2" charset="0"/>
                <a:ea typeface="華康中黑體" panose="020B0509000000000000" pitchFamily="49" charset="-120"/>
                <a:cs typeface="BMWType V2 Regular" pitchFamily="2" charset="0"/>
              </a:rPr>
              <a:t>進行</a:t>
            </a:r>
            <a:r>
              <a:rPr sz="1400" dirty="0" err="1" smtClean="0">
                <a:latin typeface="BMWType V2 Regular" pitchFamily="2" charset="0"/>
                <a:ea typeface="華康中黑體" panose="020B0509000000000000" pitchFamily="49" charset="-120"/>
                <a:cs typeface="BMWType V2 Regular" pitchFamily="2" charset="0"/>
              </a:rPr>
              <a:t>客戶車輛的維修</a:t>
            </a:r>
            <a:r>
              <a:rPr sz="1400" dirty="0">
                <a:latin typeface="BMWType V2 Regular" pitchFamily="2" charset="0"/>
                <a:ea typeface="華康中黑體" panose="020B0509000000000000" pitchFamily="49" charset="-120"/>
                <a:cs typeface="BMWType V2 Regular" pitchFamily="2" charset="0"/>
              </a:rPr>
              <a:t>。</a:t>
            </a:r>
          </a:p>
        </p:txBody>
      </p:sp>
      <p:sp>
        <p:nvSpPr>
          <p:cNvPr id="6" name="object 6"/>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625854" y="4275454"/>
            <a:ext cx="7112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目的︰</a:t>
            </a:r>
            <a:endParaRPr sz="180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5235575" y="4143375"/>
            <a:ext cx="1397000" cy="570230"/>
          </a:xfrm>
          <a:custGeom>
            <a:avLst/>
            <a:gdLst/>
            <a:ahLst/>
            <a:cxnLst/>
            <a:rect l="l" t="t" r="r" b="b"/>
            <a:pathLst>
              <a:path w="1397000" h="570229">
                <a:moveTo>
                  <a:pt x="1206373" y="0"/>
                </a:moveTo>
                <a:lnTo>
                  <a:pt x="0" y="0"/>
                </a:lnTo>
                <a:lnTo>
                  <a:pt x="190626" y="284988"/>
                </a:lnTo>
                <a:lnTo>
                  <a:pt x="0" y="569849"/>
                </a:lnTo>
                <a:lnTo>
                  <a:pt x="1206373" y="569849"/>
                </a:lnTo>
                <a:lnTo>
                  <a:pt x="1397000" y="284988"/>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5498338" y="4302505"/>
            <a:ext cx="711835"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型式</a:t>
            </a:r>
            <a:r>
              <a:rPr sz="1800" dirty="0">
                <a:latin typeface="BMWType V2 Regular" pitchFamily="2" charset="0"/>
                <a:ea typeface="華康中黑體" panose="020B0509000000000000" pitchFamily="49" charset="-120"/>
                <a:cs typeface="BMWType V2 Regular" pitchFamily="2" charset="0"/>
              </a:rPr>
              <a:t>︰</a:t>
            </a:r>
            <a:endParaRPr sz="180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5142738" y="1620265"/>
            <a:ext cx="3225800" cy="955675"/>
          </a:xfrm>
          <a:prstGeom prst="rect">
            <a:avLst/>
          </a:prstGeom>
        </p:spPr>
        <p:txBody>
          <a:bodyPr vert="horz" wrap="square" lIns="0" tIns="0" rIns="0" bIns="0" rtlCol="0">
            <a:spAutoFit/>
          </a:bodyPr>
          <a:lstStyle/>
          <a:p>
            <a:pPr marL="307975">
              <a:lnSpc>
                <a:spcPct val="100000"/>
              </a:lnSpc>
            </a:pPr>
            <a:r>
              <a:rPr sz="1800" dirty="0">
                <a:latin typeface="BMWType V2 Regular" pitchFamily="2" charset="0"/>
                <a:ea typeface="華康中黑體" panose="020B0509000000000000" pitchFamily="49" charset="-120"/>
                <a:cs typeface="BMWType V2 Regular" pitchFamily="2" charset="0"/>
              </a:rPr>
              <a:t>任務︰</a:t>
            </a:r>
          </a:p>
          <a:p>
            <a:pPr>
              <a:lnSpc>
                <a:spcPct val="100000"/>
              </a:lnSpc>
              <a:spcBef>
                <a:spcPts val="35"/>
              </a:spcBef>
            </a:pPr>
            <a:endParaRPr sz="1800" dirty="0">
              <a:latin typeface="BMWType V2 Regular" pitchFamily="2" charset="0"/>
              <a:ea typeface="華康中黑體" panose="020B0509000000000000" pitchFamily="49" charset="-120"/>
              <a:cs typeface="BMWType V2 Regular" pitchFamily="2" charset="0"/>
            </a:endParaRPr>
          </a:p>
          <a:p>
            <a:pPr marL="12700" marR="5080">
              <a:lnSpc>
                <a:spcPts val="1600"/>
              </a:lnSpc>
            </a:pPr>
            <a:r>
              <a:rPr sz="1400" dirty="0" err="1" smtClean="0">
                <a:latin typeface="BMWType V2 Regular" pitchFamily="2" charset="0"/>
                <a:ea typeface="華康中黑體" panose="020B0509000000000000" pitchFamily="49" charset="-120"/>
                <a:cs typeface="BMWType V2 Regular" pitchFamily="2" charset="0"/>
              </a:rPr>
              <a:t>諮詢服</a:t>
            </a:r>
            <a:r>
              <a:rPr sz="1400" spc="-15" dirty="0" err="1" smtClean="0">
                <a:latin typeface="BMWType V2 Regular" pitchFamily="2" charset="0"/>
                <a:ea typeface="華康中黑體" panose="020B0509000000000000" pitchFamily="49" charset="-120"/>
                <a:cs typeface="BMWType V2 Regular" pitchFamily="2" charset="0"/>
              </a:rPr>
              <a:t>務</a:t>
            </a:r>
            <a:r>
              <a:rPr sz="1400" dirty="0" err="1" smtClean="0">
                <a:latin typeface="BMWType V2 Regular" pitchFamily="2" charset="0"/>
                <a:ea typeface="華康中黑體" panose="020B0509000000000000" pitchFamily="49" charset="-120"/>
                <a:cs typeface="BMWType V2 Regular" pitchFamily="2" charset="0"/>
              </a:rPr>
              <a:t>是服</a:t>
            </a:r>
            <a:r>
              <a:rPr sz="1400" spc="-15" dirty="0" err="1" smtClean="0">
                <a:latin typeface="BMWType V2 Regular" pitchFamily="2" charset="0"/>
                <a:ea typeface="華康中黑體" panose="020B0509000000000000" pitchFamily="49" charset="-120"/>
                <a:cs typeface="BMWType V2 Regular" pitchFamily="2" charset="0"/>
              </a:rPr>
              <a:t>務流</a:t>
            </a:r>
            <a:r>
              <a:rPr sz="1400" dirty="0" err="1" smtClean="0">
                <a:latin typeface="BMWType V2 Regular" pitchFamily="2" charset="0"/>
                <a:ea typeface="華康中黑體" panose="020B0509000000000000" pitchFamily="49" charset="-120"/>
                <a:cs typeface="BMWType V2 Regular" pitchFamily="2" charset="0"/>
              </a:rPr>
              <a:t>程最重</a:t>
            </a:r>
            <a:r>
              <a:rPr sz="1400" spc="-15" dirty="0" err="1" smtClean="0">
                <a:latin typeface="BMWType V2 Regular" pitchFamily="2" charset="0"/>
                <a:ea typeface="華康中黑體" panose="020B0509000000000000" pitchFamily="49" charset="-120"/>
                <a:cs typeface="BMWType V2 Regular" pitchFamily="2" charset="0"/>
              </a:rPr>
              <a:t>要</a:t>
            </a:r>
            <a:r>
              <a:rPr sz="1400" dirty="0" err="1" smtClean="0">
                <a:latin typeface="BMWType V2 Regular" pitchFamily="2" charset="0"/>
                <a:ea typeface="華康中黑體" panose="020B0509000000000000" pitchFamily="49" charset="-120"/>
                <a:cs typeface="BMWType V2 Regular" pitchFamily="2" charset="0"/>
              </a:rPr>
              <a:t>的核</a:t>
            </a:r>
            <a:r>
              <a:rPr sz="1400" spc="-15" dirty="0" err="1" smtClean="0">
                <a:latin typeface="BMWType V2 Regular" pitchFamily="2" charset="0"/>
                <a:ea typeface="華康中黑體" panose="020B0509000000000000" pitchFamily="49" charset="-120"/>
                <a:cs typeface="BMWType V2 Regular" pitchFamily="2" charset="0"/>
              </a:rPr>
              <a:t>心之</a:t>
            </a:r>
            <a:r>
              <a:rPr sz="1400" dirty="0" err="1" smtClean="0">
                <a:latin typeface="BMWType V2 Regular" pitchFamily="2" charset="0"/>
                <a:ea typeface="華康中黑體" panose="020B0509000000000000" pitchFamily="49" charset="-120"/>
                <a:cs typeface="BMWType V2 Regular" pitchFamily="2" charset="0"/>
              </a:rPr>
              <a:t>一</a:t>
            </a:r>
            <a:r>
              <a:rPr lang="en-US" altLang="zh-TW" sz="1400"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它提供</a:t>
            </a:r>
            <a:r>
              <a:rPr sz="1400" spc="-15" dirty="0" err="1" smtClean="0">
                <a:latin typeface="BMWType V2 Regular" pitchFamily="2" charset="0"/>
                <a:ea typeface="華康中黑體" panose="020B0509000000000000" pitchFamily="49" charset="-120"/>
                <a:cs typeface="BMWType V2 Regular" pitchFamily="2" charset="0"/>
              </a:rPr>
              <a:t>創</a:t>
            </a:r>
            <a:r>
              <a:rPr sz="1400" dirty="0" err="1" smtClean="0">
                <a:latin typeface="BMWType V2 Regular" pitchFamily="2" charset="0"/>
                <a:ea typeface="華康中黑體" panose="020B0509000000000000" pitchFamily="49" charset="-120"/>
                <a:cs typeface="BMWType V2 Regular" pitchFamily="2" charset="0"/>
              </a:rPr>
              <a:t>造更</a:t>
            </a:r>
            <a:r>
              <a:rPr sz="1400" spc="-15" dirty="0" err="1" smtClean="0">
                <a:latin typeface="BMWType V2 Regular" pitchFamily="2" charset="0"/>
                <a:ea typeface="華康中黑體" panose="020B0509000000000000" pitchFamily="49" charset="-120"/>
                <a:cs typeface="BMWType V2 Regular" pitchFamily="2" charset="0"/>
              </a:rPr>
              <a:t>多客</a:t>
            </a:r>
            <a:r>
              <a:rPr sz="1400" dirty="0" err="1" smtClean="0">
                <a:latin typeface="BMWType V2 Regular" pitchFamily="2" charset="0"/>
                <a:ea typeface="華康中黑體" panose="020B0509000000000000" pitchFamily="49" charset="-120"/>
                <a:cs typeface="BMWType V2 Regular" pitchFamily="2" charset="0"/>
              </a:rPr>
              <a:t>戶附加</a:t>
            </a:r>
            <a:r>
              <a:rPr sz="1400" spc="-15" dirty="0" err="1" smtClean="0">
                <a:latin typeface="BMWType V2 Regular" pitchFamily="2" charset="0"/>
                <a:ea typeface="華康中黑體" panose="020B0509000000000000" pitchFamily="49" charset="-120"/>
                <a:cs typeface="BMWType V2 Regular" pitchFamily="2" charset="0"/>
              </a:rPr>
              <a:t>價</a:t>
            </a:r>
            <a:r>
              <a:rPr sz="1400" dirty="0" err="1" smtClean="0">
                <a:latin typeface="BMWType V2 Regular" pitchFamily="2" charset="0"/>
                <a:ea typeface="華康中黑體" panose="020B0509000000000000" pitchFamily="49" charset="-120"/>
                <a:cs typeface="BMWType V2 Regular" pitchFamily="2" charset="0"/>
              </a:rPr>
              <a:t>值的</a:t>
            </a:r>
            <a:r>
              <a:rPr sz="1400" spc="-15" dirty="0" err="1" smtClean="0">
                <a:latin typeface="BMWType V2 Regular" pitchFamily="2" charset="0"/>
                <a:ea typeface="華康中黑體" panose="020B0509000000000000" pitchFamily="49" charset="-120"/>
                <a:cs typeface="BMWType V2 Regular" pitchFamily="2" charset="0"/>
              </a:rPr>
              <a:t>可能</a:t>
            </a:r>
            <a:r>
              <a:rPr sz="1400" dirty="0" err="1" smtClean="0">
                <a:latin typeface="BMWType V2 Regular" pitchFamily="2" charset="0"/>
                <a:ea typeface="華康中黑體" panose="020B0509000000000000" pitchFamily="49" charset="-120"/>
                <a:cs typeface="BMWType V2 Regular" pitchFamily="2" charset="0"/>
              </a:rPr>
              <a:t>性</a:t>
            </a:r>
            <a:r>
              <a:rPr sz="1400" dirty="0">
                <a:latin typeface="BMWType V2 Regular" pitchFamily="2" charset="0"/>
                <a:ea typeface="華康中黑體" panose="020B0509000000000000" pitchFamily="49" charset="-120"/>
                <a:cs typeface="BMWType V2 Regular" pitchFamily="2" charset="0"/>
              </a:rPr>
              <a:t>。</a:t>
            </a:r>
          </a:p>
        </p:txBody>
      </p:sp>
      <p:sp>
        <p:nvSpPr>
          <p:cNvPr id="11" name="object 11"/>
          <p:cNvSpPr txBox="1"/>
          <p:nvPr/>
        </p:nvSpPr>
        <p:spPr>
          <a:xfrm>
            <a:off x="5217414" y="4774565"/>
            <a:ext cx="1292225" cy="845185"/>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■標準</a:t>
            </a:r>
          </a:p>
          <a:p>
            <a:pPr marL="12700">
              <a:lnSpc>
                <a:spcPct val="100000"/>
              </a:lnSpc>
              <a:spcBef>
                <a:spcPts val="765"/>
              </a:spcBef>
            </a:pPr>
            <a:r>
              <a:rPr sz="1400" spc="5" dirty="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FLS</a:t>
            </a:r>
            <a:r>
              <a:rPr sz="1400" spc="10" dirty="0" err="1" smtClean="0">
                <a:latin typeface="BMWType V2 Regular" pitchFamily="2" charset="0"/>
                <a:ea typeface="華康中黑體" panose="020B0509000000000000" pitchFamily="49" charset="-120"/>
                <a:cs typeface="BMWType V2 Regular" pitchFamily="2" charset="0"/>
              </a:rPr>
              <a:t>快速服務</a:t>
            </a:r>
            <a:endParaRPr sz="1400" dirty="0">
              <a:latin typeface="BMWType V2 Regular" pitchFamily="2" charset="0"/>
              <a:ea typeface="華康中黑體" panose="020B0509000000000000" pitchFamily="49" charset="-120"/>
              <a:cs typeface="BMWType V2 Regular" pitchFamily="2" charset="0"/>
            </a:endParaRPr>
          </a:p>
          <a:p>
            <a:pPr marL="12700">
              <a:lnSpc>
                <a:spcPct val="100000"/>
              </a:lnSpc>
              <a:spcBef>
                <a:spcPts val="740"/>
              </a:spcBef>
            </a:pPr>
            <a:r>
              <a:rPr sz="1400" dirty="0">
                <a:latin typeface="BMWType V2 Regular" pitchFamily="2" charset="0"/>
                <a:ea typeface="華康中黑體" panose="020B0509000000000000" pitchFamily="49" charset="-120"/>
                <a:cs typeface="BMWType V2 Regular" pitchFamily="2" charset="0"/>
              </a:rPr>
              <a:t>■取送車服務</a:t>
            </a:r>
          </a:p>
        </p:txBody>
      </p:sp>
      <p:sp>
        <p:nvSpPr>
          <p:cNvPr id="12" name="object 12"/>
          <p:cNvSpPr/>
          <p:nvPr/>
        </p:nvSpPr>
        <p:spPr>
          <a:xfrm>
            <a:off x="1335150" y="1524000"/>
            <a:ext cx="3270250" cy="25114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5187950" y="2967037"/>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KR相關評估：親和力／服務熱忱</a:t>
            </a:r>
            <a:endParaRPr sz="1200">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899405" y="2746755"/>
            <a:ext cx="135890" cy="135890"/>
          </a:xfrm>
          <a:custGeom>
            <a:avLst/>
            <a:gdLst/>
            <a:ahLst/>
            <a:cxnLst/>
            <a:rect l="l" t="t" r="r" b="b"/>
            <a:pathLst>
              <a:path w="135889" h="135889">
                <a:moveTo>
                  <a:pt x="67945" y="0"/>
                </a:moveTo>
                <a:lnTo>
                  <a:pt x="41469" y="5328"/>
                </a:lnTo>
                <a:lnTo>
                  <a:pt x="19875" y="19859"/>
                </a:lnTo>
                <a:lnTo>
                  <a:pt x="5330" y="41415"/>
                </a:lnTo>
                <a:lnTo>
                  <a:pt x="0" y="67818"/>
                </a:lnTo>
                <a:lnTo>
                  <a:pt x="5330" y="94293"/>
                </a:lnTo>
                <a:lnTo>
                  <a:pt x="19875" y="115887"/>
                </a:lnTo>
                <a:lnTo>
                  <a:pt x="41469" y="130432"/>
                </a:lnTo>
                <a:lnTo>
                  <a:pt x="67945" y="135763"/>
                </a:lnTo>
                <a:lnTo>
                  <a:pt x="94347" y="130432"/>
                </a:lnTo>
                <a:lnTo>
                  <a:pt x="111668" y="118745"/>
                </a:lnTo>
                <a:lnTo>
                  <a:pt x="42418" y="118745"/>
                </a:lnTo>
                <a:lnTo>
                  <a:pt x="42418" y="110236"/>
                </a:lnTo>
                <a:lnTo>
                  <a:pt x="55118" y="110236"/>
                </a:lnTo>
                <a:lnTo>
                  <a:pt x="55118" y="50927"/>
                </a:lnTo>
                <a:lnTo>
                  <a:pt x="42418" y="50927"/>
                </a:lnTo>
                <a:lnTo>
                  <a:pt x="42418" y="42418"/>
                </a:lnTo>
                <a:lnTo>
                  <a:pt x="130637" y="42418"/>
                </a:lnTo>
                <a:lnTo>
                  <a:pt x="130434" y="41415"/>
                </a:lnTo>
                <a:lnTo>
                  <a:pt x="122549" y="29718"/>
                </a:lnTo>
                <a:lnTo>
                  <a:pt x="60833" y="29718"/>
                </a:lnTo>
                <a:lnTo>
                  <a:pt x="55118" y="24003"/>
                </a:lnTo>
                <a:lnTo>
                  <a:pt x="55118" y="9906"/>
                </a:lnTo>
                <a:lnTo>
                  <a:pt x="60833" y="4318"/>
                </a:lnTo>
                <a:lnTo>
                  <a:pt x="89342" y="4318"/>
                </a:lnTo>
                <a:lnTo>
                  <a:pt x="67945" y="0"/>
                </a:lnTo>
                <a:close/>
              </a:path>
              <a:path w="135889" h="135889">
                <a:moveTo>
                  <a:pt x="130637" y="42418"/>
                </a:moveTo>
                <a:lnTo>
                  <a:pt x="80645" y="42418"/>
                </a:lnTo>
                <a:lnTo>
                  <a:pt x="80645" y="110236"/>
                </a:lnTo>
                <a:lnTo>
                  <a:pt x="93345" y="110236"/>
                </a:lnTo>
                <a:lnTo>
                  <a:pt x="93345" y="118745"/>
                </a:lnTo>
                <a:lnTo>
                  <a:pt x="111668" y="118745"/>
                </a:lnTo>
                <a:lnTo>
                  <a:pt x="115903" y="115887"/>
                </a:lnTo>
                <a:lnTo>
                  <a:pt x="130434" y="94293"/>
                </a:lnTo>
                <a:lnTo>
                  <a:pt x="135763" y="67818"/>
                </a:lnTo>
                <a:lnTo>
                  <a:pt x="130637" y="42418"/>
                </a:lnTo>
                <a:close/>
              </a:path>
              <a:path w="135889" h="135889">
                <a:moveTo>
                  <a:pt x="89342" y="4318"/>
                </a:moveTo>
                <a:lnTo>
                  <a:pt x="74930" y="4318"/>
                </a:lnTo>
                <a:lnTo>
                  <a:pt x="80645" y="9906"/>
                </a:lnTo>
                <a:lnTo>
                  <a:pt x="80645" y="24003"/>
                </a:lnTo>
                <a:lnTo>
                  <a:pt x="74930" y="29718"/>
                </a:lnTo>
                <a:lnTo>
                  <a:pt x="122549" y="29718"/>
                </a:lnTo>
                <a:lnTo>
                  <a:pt x="115903" y="19859"/>
                </a:lnTo>
                <a:lnTo>
                  <a:pt x="94347" y="5328"/>
                </a:lnTo>
                <a:lnTo>
                  <a:pt x="89342"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4941823" y="2751073"/>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txBox="1"/>
          <p:nvPr/>
        </p:nvSpPr>
        <p:spPr>
          <a:xfrm>
            <a:off x="5203825" y="3230562"/>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KR相關評估：樂於提供您各項估價</a:t>
            </a:r>
            <a:endParaRPr sz="1200">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4905755" y="3238880"/>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4948173" y="3243198"/>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5191125" y="3503612"/>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KR相關評估：能夠了解您的維修需求</a:t>
            </a:r>
            <a:endParaRPr sz="1200">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4912105" y="3511930"/>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p:nvPr/>
        </p:nvSpPr>
        <p:spPr>
          <a:xfrm>
            <a:off x="4954523" y="3516248"/>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8"/>
                </a:moveTo>
                <a:lnTo>
                  <a:pt x="0" y="105918"/>
                </a:lnTo>
                <a:lnTo>
                  <a:pt x="0" y="114426"/>
                </a:lnTo>
                <a:lnTo>
                  <a:pt x="50926" y="114426"/>
                </a:lnTo>
                <a:lnTo>
                  <a:pt x="50926" y="105918"/>
                </a:lnTo>
                <a:close/>
              </a:path>
              <a:path w="51435" h="114935">
                <a:moveTo>
                  <a:pt x="38226" y="38100"/>
                </a:moveTo>
                <a:lnTo>
                  <a:pt x="0" y="38100"/>
                </a:lnTo>
                <a:lnTo>
                  <a:pt x="0" y="46609"/>
                </a:lnTo>
                <a:lnTo>
                  <a:pt x="12700" y="46609"/>
                </a:lnTo>
                <a:lnTo>
                  <a:pt x="12700" y="105918"/>
                </a:lnTo>
                <a:lnTo>
                  <a:pt x="38226" y="105918"/>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5195951" y="2701988"/>
            <a:ext cx="34245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KR相關評估：能夠隨時獲得接待及服務人員的協助</a:t>
            </a:r>
            <a:endParaRPr sz="1200">
              <a:latin typeface="BMWType V2 Regular" pitchFamily="2" charset="0"/>
              <a:ea typeface="華康中黑體" panose="020B0509000000000000" pitchFamily="49" charset="-120"/>
              <a:cs typeface="BMWType V2 Regular" pitchFamily="2" charset="0"/>
            </a:endParaRPr>
          </a:p>
        </p:txBody>
      </p:sp>
      <p:sp>
        <p:nvSpPr>
          <p:cNvPr id="23" name="object 23"/>
          <p:cNvSpPr/>
          <p:nvPr/>
        </p:nvSpPr>
        <p:spPr>
          <a:xfrm>
            <a:off x="4896230" y="2962655"/>
            <a:ext cx="135890" cy="135890"/>
          </a:xfrm>
          <a:custGeom>
            <a:avLst/>
            <a:gdLst/>
            <a:ahLst/>
            <a:cxnLst/>
            <a:rect l="l" t="t" r="r" b="b"/>
            <a:pathLst>
              <a:path w="135889" h="135889">
                <a:moveTo>
                  <a:pt x="67945" y="0"/>
                </a:moveTo>
                <a:lnTo>
                  <a:pt x="41469" y="5328"/>
                </a:lnTo>
                <a:lnTo>
                  <a:pt x="19875" y="19859"/>
                </a:lnTo>
                <a:lnTo>
                  <a:pt x="5330" y="41415"/>
                </a:lnTo>
                <a:lnTo>
                  <a:pt x="0" y="67818"/>
                </a:lnTo>
                <a:lnTo>
                  <a:pt x="5330" y="94293"/>
                </a:lnTo>
                <a:lnTo>
                  <a:pt x="19875" y="115887"/>
                </a:lnTo>
                <a:lnTo>
                  <a:pt x="41469" y="130432"/>
                </a:lnTo>
                <a:lnTo>
                  <a:pt x="67945" y="135763"/>
                </a:lnTo>
                <a:lnTo>
                  <a:pt x="94347" y="130432"/>
                </a:lnTo>
                <a:lnTo>
                  <a:pt x="111668" y="118745"/>
                </a:lnTo>
                <a:lnTo>
                  <a:pt x="42418" y="118745"/>
                </a:lnTo>
                <a:lnTo>
                  <a:pt x="42418" y="110236"/>
                </a:lnTo>
                <a:lnTo>
                  <a:pt x="55118" y="110236"/>
                </a:lnTo>
                <a:lnTo>
                  <a:pt x="55118" y="50927"/>
                </a:lnTo>
                <a:lnTo>
                  <a:pt x="42418" y="50927"/>
                </a:lnTo>
                <a:lnTo>
                  <a:pt x="42418" y="42418"/>
                </a:lnTo>
                <a:lnTo>
                  <a:pt x="130637" y="42418"/>
                </a:lnTo>
                <a:lnTo>
                  <a:pt x="130434" y="41415"/>
                </a:lnTo>
                <a:lnTo>
                  <a:pt x="122549" y="29718"/>
                </a:lnTo>
                <a:lnTo>
                  <a:pt x="60833" y="29718"/>
                </a:lnTo>
                <a:lnTo>
                  <a:pt x="55118" y="24003"/>
                </a:lnTo>
                <a:lnTo>
                  <a:pt x="55118" y="9906"/>
                </a:lnTo>
                <a:lnTo>
                  <a:pt x="60833" y="4318"/>
                </a:lnTo>
                <a:lnTo>
                  <a:pt x="89342" y="4318"/>
                </a:lnTo>
                <a:lnTo>
                  <a:pt x="67945" y="0"/>
                </a:lnTo>
                <a:close/>
              </a:path>
              <a:path w="135889" h="135889">
                <a:moveTo>
                  <a:pt x="130637" y="42418"/>
                </a:moveTo>
                <a:lnTo>
                  <a:pt x="80645" y="42418"/>
                </a:lnTo>
                <a:lnTo>
                  <a:pt x="80645" y="110236"/>
                </a:lnTo>
                <a:lnTo>
                  <a:pt x="93345" y="110236"/>
                </a:lnTo>
                <a:lnTo>
                  <a:pt x="93345" y="118745"/>
                </a:lnTo>
                <a:lnTo>
                  <a:pt x="111668" y="118745"/>
                </a:lnTo>
                <a:lnTo>
                  <a:pt x="115903" y="115887"/>
                </a:lnTo>
                <a:lnTo>
                  <a:pt x="130434" y="94293"/>
                </a:lnTo>
                <a:lnTo>
                  <a:pt x="135763" y="67818"/>
                </a:lnTo>
                <a:lnTo>
                  <a:pt x="130637" y="42418"/>
                </a:lnTo>
                <a:close/>
              </a:path>
              <a:path w="135889" h="135889">
                <a:moveTo>
                  <a:pt x="89342" y="4318"/>
                </a:moveTo>
                <a:lnTo>
                  <a:pt x="74930" y="4318"/>
                </a:lnTo>
                <a:lnTo>
                  <a:pt x="80645" y="9906"/>
                </a:lnTo>
                <a:lnTo>
                  <a:pt x="80645" y="24003"/>
                </a:lnTo>
                <a:lnTo>
                  <a:pt x="74930" y="29718"/>
                </a:lnTo>
                <a:lnTo>
                  <a:pt x="122549" y="29718"/>
                </a:lnTo>
                <a:lnTo>
                  <a:pt x="115903" y="19859"/>
                </a:lnTo>
                <a:lnTo>
                  <a:pt x="94347" y="5328"/>
                </a:lnTo>
                <a:lnTo>
                  <a:pt x="89342"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4938648" y="2966973"/>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諮詢服務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1335150" y="1587500"/>
            <a:ext cx="3022600" cy="23209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22450" y="1088390"/>
            <a:ext cx="1397000" cy="274320"/>
          </a:xfrm>
          <a:prstGeom prst="rect">
            <a:avLst/>
          </a:prstGeom>
        </p:spPr>
        <p:txBody>
          <a:bodyPr vert="horz" wrap="square" lIns="0" tIns="0" rIns="0" bIns="0" rtlCol="0">
            <a:spAutoFit/>
          </a:bodyPr>
          <a:lstStyle/>
          <a:p>
            <a:pPr marL="12700">
              <a:lnSpc>
                <a:spcPct val="100000"/>
              </a:lnSpc>
            </a:pPr>
            <a:r>
              <a:rPr sz="1800" u="sng" dirty="0" err="1" smtClean="0">
                <a:latin typeface="BMWType V2 Regular" pitchFamily="2" charset="0"/>
                <a:ea typeface="華康中黑體" panose="020B0509000000000000" pitchFamily="49" charset="-120"/>
                <a:cs typeface="BMWType V2 Regular" pitchFamily="2" charset="0"/>
              </a:rPr>
              <a:t>諮詢服務步</a:t>
            </a:r>
            <a:r>
              <a:rPr sz="1800" u="sng" spc="-5" dirty="0" err="1" smtClean="0">
                <a:latin typeface="BMWType V2 Regular" pitchFamily="2" charset="0"/>
                <a:ea typeface="華康中黑體" panose="020B0509000000000000" pitchFamily="49" charset="-120"/>
                <a:cs typeface="BMWType V2 Regular" pitchFamily="2" charset="0"/>
              </a:rPr>
              <a:t>驟</a:t>
            </a:r>
            <a:endParaRPr sz="1800" dirty="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4554601" y="655701"/>
            <a:ext cx="1960880" cy="660400"/>
          </a:xfrm>
          <a:custGeom>
            <a:avLst/>
            <a:gdLst/>
            <a:ahLst/>
            <a:cxnLst/>
            <a:rect l="l" t="t" r="r" b="b"/>
            <a:pathLst>
              <a:path w="1960879" h="660400">
                <a:moveTo>
                  <a:pt x="1960499" y="0"/>
                </a:moveTo>
                <a:lnTo>
                  <a:pt x="0" y="0"/>
                </a:lnTo>
                <a:lnTo>
                  <a:pt x="0" y="399923"/>
                </a:lnTo>
                <a:lnTo>
                  <a:pt x="980186" y="660400"/>
                </a:lnTo>
                <a:lnTo>
                  <a:pt x="1960499" y="399923"/>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48251" y="17018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60951" y="2313051"/>
            <a:ext cx="1962150" cy="838200"/>
          </a:xfrm>
          <a:custGeom>
            <a:avLst/>
            <a:gdLst/>
            <a:ahLst/>
            <a:cxnLst/>
            <a:rect l="l" t="t" r="r" b="b"/>
            <a:pathLst>
              <a:path w="1962150" h="838200">
                <a:moveTo>
                  <a:pt x="0" y="0"/>
                </a:moveTo>
                <a:lnTo>
                  <a:pt x="0" y="574039"/>
                </a:lnTo>
                <a:lnTo>
                  <a:pt x="981075" y="838073"/>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4560951" y="2313051"/>
            <a:ext cx="1962150" cy="838200"/>
          </a:xfrm>
          <a:custGeom>
            <a:avLst/>
            <a:gdLst/>
            <a:ahLst/>
            <a:cxnLst/>
            <a:rect l="l" t="t" r="r" b="b"/>
            <a:pathLst>
              <a:path w="1962150" h="838200">
                <a:moveTo>
                  <a:pt x="1962150" y="0"/>
                </a:moveTo>
                <a:lnTo>
                  <a:pt x="1962150" y="574039"/>
                </a:lnTo>
                <a:lnTo>
                  <a:pt x="981075" y="838073"/>
                </a:lnTo>
                <a:lnTo>
                  <a:pt x="0" y="574039"/>
                </a:lnTo>
                <a:lnTo>
                  <a:pt x="0" y="0"/>
                </a:lnTo>
                <a:lnTo>
                  <a:pt x="981075" y="264033"/>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4543425" y="2922523"/>
            <a:ext cx="1962150" cy="838835"/>
          </a:xfrm>
          <a:custGeom>
            <a:avLst/>
            <a:gdLst/>
            <a:ahLst/>
            <a:cxnLst/>
            <a:rect l="l" t="t" r="r" b="b"/>
            <a:pathLst>
              <a:path w="1962150" h="838835">
                <a:moveTo>
                  <a:pt x="0" y="0"/>
                </a:moveTo>
                <a:lnTo>
                  <a:pt x="0" y="574166"/>
                </a:lnTo>
                <a:lnTo>
                  <a:pt x="981075" y="838326"/>
                </a:lnTo>
                <a:lnTo>
                  <a:pt x="1962150" y="574166"/>
                </a:lnTo>
                <a:lnTo>
                  <a:pt x="1962150" y="264160"/>
                </a:lnTo>
                <a:lnTo>
                  <a:pt x="981075" y="264160"/>
                </a:lnTo>
                <a:lnTo>
                  <a:pt x="0" y="0"/>
                </a:lnTo>
                <a:close/>
              </a:path>
              <a:path w="1962150" h="838835">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4541901" y="3532251"/>
            <a:ext cx="1962150" cy="838200"/>
          </a:xfrm>
          <a:custGeom>
            <a:avLst/>
            <a:gdLst/>
            <a:ahLst/>
            <a:cxnLst/>
            <a:rect l="l" t="t" r="r" b="b"/>
            <a:pathLst>
              <a:path w="1962150" h="838200">
                <a:moveTo>
                  <a:pt x="0" y="0"/>
                </a:moveTo>
                <a:lnTo>
                  <a:pt x="0" y="574040"/>
                </a:lnTo>
                <a:lnTo>
                  <a:pt x="981075" y="838073"/>
                </a:lnTo>
                <a:lnTo>
                  <a:pt x="1962150" y="574040"/>
                </a:lnTo>
                <a:lnTo>
                  <a:pt x="1962150" y="264032"/>
                </a:lnTo>
                <a:lnTo>
                  <a:pt x="981075" y="264032"/>
                </a:lnTo>
                <a:lnTo>
                  <a:pt x="0" y="0"/>
                </a:lnTo>
                <a:close/>
              </a:path>
              <a:path w="1962150" h="838200">
                <a:moveTo>
                  <a:pt x="1962150" y="0"/>
                </a:moveTo>
                <a:lnTo>
                  <a:pt x="981075" y="264032"/>
                </a:lnTo>
                <a:lnTo>
                  <a:pt x="1962150" y="264032"/>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6824726" y="477901"/>
            <a:ext cx="1962150" cy="838200"/>
          </a:xfrm>
          <a:custGeom>
            <a:avLst/>
            <a:gdLst/>
            <a:ahLst/>
            <a:cxnLst/>
            <a:rect l="l" t="t" r="r" b="b"/>
            <a:pathLst>
              <a:path w="1962150" h="838200">
                <a:moveTo>
                  <a:pt x="0" y="0"/>
                </a:moveTo>
                <a:lnTo>
                  <a:pt x="0" y="574039"/>
                </a:lnTo>
                <a:lnTo>
                  <a:pt x="981075" y="838200"/>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4540250" y="4141723"/>
            <a:ext cx="1962150" cy="838200"/>
          </a:xfrm>
          <a:custGeom>
            <a:avLst/>
            <a:gdLst/>
            <a:ahLst/>
            <a:cxnLst/>
            <a:rect l="l" t="t" r="r" b="b"/>
            <a:pathLst>
              <a:path w="1962150" h="838200">
                <a:moveTo>
                  <a:pt x="0" y="0"/>
                </a:moveTo>
                <a:lnTo>
                  <a:pt x="0" y="574167"/>
                </a:lnTo>
                <a:lnTo>
                  <a:pt x="981075" y="838200"/>
                </a:lnTo>
                <a:lnTo>
                  <a:pt x="1962150" y="574167"/>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537075" y="4749800"/>
            <a:ext cx="1962150" cy="838200"/>
          </a:xfrm>
          <a:custGeom>
            <a:avLst/>
            <a:gdLst/>
            <a:ahLst/>
            <a:cxnLst/>
            <a:rect l="l" t="t" r="r" b="b"/>
            <a:pathLst>
              <a:path w="1962150" h="838200">
                <a:moveTo>
                  <a:pt x="0" y="0"/>
                </a:moveTo>
                <a:lnTo>
                  <a:pt x="0" y="574040"/>
                </a:lnTo>
                <a:lnTo>
                  <a:pt x="981075" y="838200"/>
                </a:lnTo>
                <a:lnTo>
                  <a:pt x="1962150" y="574040"/>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4537075" y="4749800"/>
            <a:ext cx="1962150" cy="838200"/>
          </a:xfrm>
          <a:custGeom>
            <a:avLst/>
            <a:gdLst/>
            <a:ahLst/>
            <a:cxnLst/>
            <a:rect l="l" t="t" r="r" b="b"/>
            <a:pathLst>
              <a:path w="1962150" h="838200">
                <a:moveTo>
                  <a:pt x="1962150" y="0"/>
                </a:moveTo>
                <a:lnTo>
                  <a:pt x="1962150" y="574040"/>
                </a:lnTo>
                <a:lnTo>
                  <a:pt x="981075" y="838200"/>
                </a:lnTo>
                <a:lnTo>
                  <a:pt x="0" y="574040"/>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4546600" y="10922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4532376" y="5364226"/>
            <a:ext cx="1962150" cy="838200"/>
          </a:xfrm>
          <a:custGeom>
            <a:avLst/>
            <a:gdLst/>
            <a:ahLst/>
            <a:cxnLst/>
            <a:rect l="l" t="t" r="r" b="b"/>
            <a:pathLst>
              <a:path w="1962150" h="838200">
                <a:moveTo>
                  <a:pt x="0" y="0"/>
                </a:moveTo>
                <a:lnTo>
                  <a:pt x="0" y="574027"/>
                </a:lnTo>
                <a:lnTo>
                  <a:pt x="981075" y="838136"/>
                </a:lnTo>
                <a:lnTo>
                  <a:pt x="1962150" y="574027"/>
                </a:lnTo>
                <a:lnTo>
                  <a:pt x="1962150" y="264045"/>
                </a:lnTo>
                <a:lnTo>
                  <a:pt x="981075" y="264045"/>
                </a:lnTo>
                <a:lnTo>
                  <a:pt x="0" y="0"/>
                </a:lnTo>
                <a:close/>
              </a:path>
              <a:path w="1962150" h="838200">
                <a:moveTo>
                  <a:pt x="1962150" y="0"/>
                </a:moveTo>
                <a:lnTo>
                  <a:pt x="981075" y="264045"/>
                </a:lnTo>
                <a:lnTo>
                  <a:pt x="1962150" y="264045"/>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6824726" y="1700276"/>
            <a:ext cx="1962150" cy="838200"/>
          </a:xfrm>
          <a:custGeom>
            <a:avLst/>
            <a:gdLst/>
            <a:ahLst/>
            <a:cxnLst/>
            <a:rect l="l" t="t" r="r" b="b"/>
            <a:pathLst>
              <a:path w="1962150" h="838200">
                <a:moveTo>
                  <a:pt x="0" y="0"/>
                </a:moveTo>
                <a:lnTo>
                  <a:pt x="0" y="574039"/>
                </a:lnTo>
                <a:lnTo>
                  <a:pt x="981075" y="838200"/>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6837426" y="23114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6819900" y="29210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p:nvPr/>
        </p:nvSpPr>
        <p:spPr>
          <a:xfrm>
            <a:off x="6818376" y="35306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2" name="object 22"/>
          <p:cNvSpPr/>
          <p:nvPr/>
        </p:nvSpPr>
        <p:spPr>
          <a:xfrm>
            <a:off x="6818376" y="3530600"/>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3" name="object 23"/>
          <p:cNvSpPr/>
          <p:nvPr/>
        </p:nvSpPr>
        <p:spPr>
          <a:xfrm>
            <a:off x="6816725" y="41402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6813550" y="4748148"/>
            <a:ext cx="1962150" cy="838835"/>
          </a:xfrm>
          <a:custGeom>
            <a:avLst/>
            <a:gdLst/>
            <a:ahLst/>
            <a:cxnLst/>
            <a:rect l="l" t="t" r="r" b="b"/>
            <a:pathLst>
              <a:path w="1962150" h="838835">
                <a:moveTo>
                  <a:pt x="0" y="0"/>
                </a:moveTo>
                <a:lnTo>
                  <a:pt x="0" y="574166"/>
                </a:lnTo>
                <a:lnTo>
                  <a:pt x="981075" y="838326"/>
                </a:lnTo>
                <a:lnTo>
                  <a:pt x="1962150" y="574166"/>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5" name="object 25"/>
          <p:cNvSpPr/>
          <p:nvPr/>
        </p:nvSpPr>
        <p:spPr>
          <a:xfrm>
            <a:off x="6823075" y="1090675"/>
            <a:ext cx="1962150" cy="838200"/>
          </a:xfrm>
          <a:custGeom>
            <a:avLst/>
            <a:gdLst/>
            <a:ahLst/>
            <a:cxnLst/>
            <a:rect l="l" t="t" r="r" b="b"/>
            <a:pathLst>
              <a:path w="1962150" h="838200">
                <a:moveTo>
                  <a:pt x="0" y="0"/>
                </a:moveTo>
                <a:lnTo>
                  <a:pt x="0" y="574039"/>
                </a:lnTo>
                <a:lnTo>
                  <a:pt x="981075" y="838200"/>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6" name="object 26"/>
          <p:cNvSpPr txBox="1"/>
          <p:nvPr/>
        </p:nvSpPr>
        <p:spPr>
          <a:xfrm>
            <a:off x="4940934" y="2052701"/>
            <a:ext cx="128587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核對預</a:t>
            </a:r>
            <a:r>
              <a:rPr sz="1100" spc="-10" dirty="0">
                <a:latin typeface="BMWType V2 Regular" pitchFamily="2" charset="0"/>
                <a:ea typeface="華康中黑體" panose="020B0509000000000000" pitchFamily="49" charset="-120"/>
                <a:cs typeface="BMWType V2 Regular" pitchFamily="2" charset="0"/>
              </a:rPr>
              <a:t>先</a:t>
            </a:r>
            <a:r>
              <a:rPr sz="1100" dirty="0">
                <a:latin typeface="BMWType V2 Regular" pitchFamily="2" charset="0"/>
                <a:ea typeface="華康中黑體" panose="020B0509000000000000" pitchFamily="49" charset="-120"/>
                <a:cs typeface="BMWType V2 Regular" pitchFamily="2" charset="0"/>
              </a:rPr>
              <a:t>開立</a:t>
            </a:r>
            <a:r>
              <a:rPr sz="1100" spc="-10" dirty="0">
                <a:latin typeface="BMWType V2 Regular" pitchFamily="2" charset="0"/>
                <a:ea typeface="華康中黑體" panose="020B0509000000000000" pitchFamily="49" charset="-120"/>
                <a:cs typeface="BMWType V2 Regular" pitchFamily="2" charset="0"/>
              </a:rPr>
              <a:t>的</a:t>
            </a:r>
            <a:r>
              <a:rPr sz="1100" dirty="0">
                <a:latin typeface="BMWType V2 Regular" pitchFamily="2" charset="0"/>
                <a:ea typeface="華康中黑體" panose="020B0509000000000000" pitchFamily="49" charset="-120"/>
                <a:cs typeface="BMWType V2 Regular" pitchFamily="2" charset="0"/>
              </a:rPr>
              <a:t>工單</a:t>
            </a:r>
            <a:endParaRPr sz="1100">
              <a:latin typeface="BMWType V2 Regular" pitchFamily="2" charset="0"/>
              <a:ea typeface="華康中黑體" panose="020B0509000000000000" pitchFamily="49" charset="-120"/>
              <a:cs typeface="BMWType V2 Regular" pitchFamily="2" charset="0"/>
            </a:endParaRPr>
          </a:p>
        </p:txBody>
      </p:sp>
      <p:sp>
        <p:nvSpPr>
          <p:cNvPr id="27" name="object 27"/>
          <p:cNvSpPr txBox="1"/>
          <p:nvPr/>
        </p:nvSpPr>
        <p:spPr>
          <a:xfrm>
            <a:off x="5028438" y="834771"/>
            <a:ext cx="10058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迎賓與</a:t>
            </a:r>
            <a:r>
              <a:rPr sz="1100" spc="-15" dirty="0">
                <a:latin typeface="BMWType V2 Regular" pitchFamily="2" charset="0"/>
                <a:ea typeface="華康中黑體" panose="020B0509000000000000" pitchFamily="49" charset="-120"/>
                <a:cs typeface="BMWType V2 Regular" pitchFamily="2" charset="0"/>
              </a:rPr>
              <a:t>客</a:t>
            </a:r>
            <a:r>
              <a:rPr sz="1100" dirty="0">
                <a:latin typeface="BMWType V2 Regular" pitchFamily="2" charset="0"/>
                <a:ea typeface="華康中黑體" panose="020B0509000000000000" pitchFamily="49" charset="-120"/>
                <a:cs typeface="BMWType V2 Regular" pitchFamily="2" charset="0"/>
              </a:rPr>
              <a:t>戶登記</a:t>
            </a:r>
            <a:endParaRPr sz="1100">
              <a:latin typeface="BMWType V2 Regular" pitchFamily="2" charset="0"/>
              <a:ea typeface="華康中黑體" panose="020B0509000000000000" pitchFamily="49" charset="-120"/>
              <a:cs typeface="BMWType V2 Regular" pitchFamily="2" charset="0"/>
            </a:endParaRPr>
          </a:p>
        </p:txBody>
      </p:sp>
      <p:sp>
        <p:nvSpPr>
          <p:cNvPr id="28" name="object 28"/>
          <p:cNvSpPr txBox="1"/>
          <p:nvPr/>
        </p:nvSpPr>
        <p:spPr>
          <a:xfrm>
            <a:off x="4706239" y="1406271"/>
            <a:ext cx="156337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記錄</a:t>
            </a:r>
            <a:r>
              <a:rPr sz="1100" b="1" spc="-5" dirty="0">
                <a:latin typeface="BMWType V2 Regular" pitchFamily="2" charset="0"/>
                <a:ea typeface="華康中黑體" panose="020B0509000000000000" pitchFamily="49" charset="-120"/>
                <a:cs typeface="BMWType V2 Regular" pitchFamily="2" charset="0"/>
              </a:rPr>
              <a:t>／</a:t>
            </a:r>
            <a:r>
              <a:rPr sz="1100" spc="-5" dirty="0">
                <a:latin typeface="BMWType V2 Regular" pitchFamily="2" charset="0"/>
                <a:ea typeface="華康中黑體" panose="020B0509000000000000" pitchFamily="49" charset="-120"/>
                <a:cs typeface="BMWType V2 Regular" pitchFamily="2" charset="0"/>
              </a:rPr>
              <a:t>更新客戶車輛資料</a:t>
            </a:r>
            <a:endParaRPr sz="1100">
              <a:latin typeface="BMWType V2 Regular" pitchFamily="2" charset="0"/>
              <a:ea typeface="華康中黑體" panose="020B0509000000000000" pitchFamily="49" charset="-120"/>
              <a:cs typeface="BMWType V2 Regular" pitchFamily="2" charset="0"/>
            </a:endParaRPr>
          </a:p>
        </p:txBody>
      </p:sp>
      <p:sp>
        <p:nvSpPr>
          <p:cNvPr id="29" name="object 29"/>
          <p:cNvSpPr txBox="1"/>
          <p:nvPr/>
        </p:nvSpPr>
        <p:spPr>
          <a:xfrm>
            <a:off x="4780534" y="2681478"/>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車旁接</a:t>
            </a:r>
            <a:r>
              <a:rPr sz="1100" spc="-15" dirty="0">
                <a:latin typeface="BMWType V2 Regular" pitchFamily="2" charset="0"/>
                <a:ea typeface="華康中黑體" panose="020B0509000000000000" pitchFamily="49" charset="-120"/>
                <a:cs typeface="BMWType V2 Regular" pitchFamily="2" charset="0"/>
              </a:rPr>
              <a:t>車</a:t>
            </a:r>
            <a:r>
              <a:rPr sz="1100" dirty="0">
                <a:latin typeface="BMWType V2 Regular" pitchFamily="2" charset="0"/>
                <a:ea typeface="華康中黑體" panose="020B0509000000000000" pitchFamily="49" charset="-120"/>
                <a:cs typeface="BMWType V2 Regular" pitchFamily="2" charset="0"/>
              </a:rPr>
              <a:t>／目</a:t>
            </a:r>
            <a:r>
              <a:rPr sz="1100" spc="-15" dirty="0">
                <a:latin typeface="BMWType V2 Regular" pitchFamily="2" charset="0"/>
                <a:ea typeface="華康中黑體" panose="020B0509000000000000" pitchFamily="49" charset="-120"/>
                <a:cs typeface="BMWType V2 Regular" pitchFamily="2" charset="0"/>
              </a:rPr>
              <a:t>視</a:t>
            </a:r>
            <a:r>
              <a:rPr sz="1100" dirty="0">
                <a:latin typeface="BMWType V2 Regular" pitchFamily="2" charset="0"/>
                <a:ea typeface="華康中黑體" panose="020B0509000000000000" pitchFamily="49" charset="-120"/>
                <a:cs typeface="BMWType V2 Regular" pitchFamily="2" charset="0"/>
              </a:rPr>
              <a:t>檢查</a:t>
            </a:r>
            <a:endParaRPr sz="1100">
              <a:latin typeface="BMWType V2 Regular" pitchFamily="2" charset="0"/>
              <a:ea typeface="華康中黑體" panose="020B0509000000000000" pitchFamily="49" charset="-120"/>
              <a:cs typeface="BMWType V2 Regular" pitchFamily="2" charset="0"/>
            </a:endParaRPr>
          </a:p>
        </p:txBody>
      </p:sp>
      <p:sp>
        <p:nvSpPr>
          <p:cNvPr id="30" name="object 30"/>
          <p:cNvSpPr txBox="1"/>
          <p:nvPr/>
        </p:nvSpPr>
        <p:spPr>
          <a:xfrm>
            <a:off x="5095113" y="3294507"/>
            <a:ext cx="86614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記</a:t>
            </a:r>
            <a:r>
              <a:rPr sz="1100" dirty="0">
                <a:latin typeface="BMWType V2 Regular" pitchFamily="2" charset="0"/>
                <a:ea typeface="華康中黑體" panose="020B0509000000000000" pitchFamily="49" charset="-120"/>
                <a:cs typeface="BMWType V2 Regular" pitchFamily="2" charset="0"/>
              </a:rPr>
              <a:t>錄</a:t>
            </a:r>
            <a:r>
              <a:rPr sz="1100" spc="5" dirty="0">
                <a:latin typeface="BMWType V2 Regular" pitchFamily="2" charset="0"/>
                <a:ea typeface="華康中黑體" panose="020B0509000000000000" pitchFamily="49" charset="-120"/>
                <a:cs typeface="BMWType V2 Regular" pitchFamily="2" charset="0"/>
              </a:rPr>
              <a:t>服</a:t>
            </a:r>
            <a:r>
              <a:rPr sz="1100" spc="-15" dirty="0">
                <a:latin typeface="BMWType V2 Regular" pitchFamily="2" charset="0"/>
                <a:ea typeface="華康中黑體" panose="020B0509000000000000" pitchFamily="49" charset="-120"/>
                <a:cs typeface="BMWType V2 Regular" pitchFamily="2" charset="0"/>
              </a:rPr>
              <a:t>務</a:t>
            </a:r>
            <a:r>
              <a:rPr sz="1100" spc="5" dirty="0">
                <a:latin typeface="BMWType V2 Regular" pitchFamily="2" charset="0"/>
                <a:ea typeface="華康中黑體" panose="020B0509000000000000" pitchFamily="49" charset="-120"/>
                <a:cs typeface="BMWType V2 Regular" pitchFamily="2" charset="0"/>
              </a:rPr>
              <a:t>項目</a:t>
            </a:r>
            <a:endParaRPr sz="1100">
              <a:latin typeface="BMWType V2 Regular" pitchFamily="2" charset="0"/>
              <a:ea typeface="華康中黑體" panose="020B0509000000000000" pitchFamily="49" charset="-120"/>
              <a:cs typeface="BMWType V2 Regular" pitchFamily="2" charset="0"/>
            </a:endParaRPr>
          </a:p>
        </p:txBody>
      </p:sp>
      <p:sp>
        <p:nvSpPr>
          <p:cNvPr id="31" name="object 31"/>
          <p:cNvSpPr txBox="1"/>
          <p:nvPr/>
        </p:nvSpPr>
        <p:spPr>
          <a:xfrm>
            <a:off x="4747386" y="4525009"/>
            <a:ext cx="14249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確定與</a:t>
            </a:r>
            <a:r>
              <a:rPr sz="1100" spc="-15" dirty="0">
                <a:latin typeface="BMWType V2 Regular" pitchFamily="2" charset="0"/>
                <a:ea typeface="華康中黑體" panose="020B0509000000000000" pitchFamily="49" charset="-120"/>
                <a:cs typeface="BMWType V2 Regular" pitchFamily="2" charset="0"/>
              </a:rPr>
              <a:t>規</a:t>
            </a:r>
            <a:r>
              <a:rPr sz="1100" dirty="0">
                <a:latin typeface="BMWType V2 Regular" pitchFamily="2" charset="0"/>
                <a:ea typeface="華康中黑體" panose="020B0509000000000000" pitchFamily="49" charset="-120"/>
                <a:cs typeface="BMWType V2 Regular" pitchFamily="2" charset="0"/>
              </a:rPr>
              <a:t>劃需</a:t>
            </a:r>
            <a:r>
              <a:rPr sz="1100" spc="-15" dirty="0">
                <a:latin typeface="BMWType V2 Regular" pitchFamily="2" charset="0"/>
                <a:ea typeface="華康中黑體" panose="020B0509000000000000" pitchFamily="49" charset="-120"/>
                <a:cs typeface="BMWType V2 Regular" pitchFamily="2" charset="0"/>
              </a:rPr>
              <a:t>要</a:t>
            </a:r>
            <a:r>
              <a:rPr sz="1100" dirty="0">
                <a:latin typeface="BMWType V2 Regular" pitchFamily="2" charset="0"/>
                <a:ea typeface="華康中黑體" panose="020B0509000000000000" pitchFamily="49" charset="-120"/>
                <a:cs typeface="BMWType V2 Regular" pitchFamily="2" charset="0"/>
              </a:rPr>
              <a:t>的資源</a:t>
            </a:r>
            <a:endParaRPr sz="1100">
              <a:latin typeface="BMWType V2 Regular" pitchFamily="2" charset="0"/>
              <a:ea typeface="華康中黑體" panose="020B0509000000000000" pitchFamily="49" charset="-120"/>
              <a:cs typeface="BMWType V2 Regular" pitchFamily="2" charset="0"/>
            </a:endParaRPr>
          </a:p>
        </p:txBody>
      </p:sp>
      <p:sp>
        <p:nvSpPr>
          <p:cNvPr id="32" name="object 32"/>
          <p:cNvSpPr txBox="1"/>
          <p:nvPr/>
        </p:nvSpPr>
        <p:spPr>
          <a:xfrm>
            <a:off x="5268214" y="3951604"/>
            <a:ext cx="5867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記錄零件</a:t>
            </a:r>
            <a:endParaRPr sz="1100">
              <a:latin typeface="BMWType V2 Regular" pitchFamily="2" charset="0"/>
              <a:ea typeface="華康中黑體" panose="020B0509000000000000" pitchFamily="49" charset="-120"/>
              <a:cs typeface="BMWType V2 Regular" pitchFamily="2" charset="0"/>
            </a:endParaRPr>
          </a:p>
        </p:txBody>
      </p:sp>
      <p:sp>
        <p:nvSpPr>
          <p:cNvPr id="33" name="object 33"/>
          <p:cNvSpPr txBox="1"/>
          <p:nvPr/>
        </p:nvSpPr>
        <p:spPr>
          <a:xfrm>
            <a:off x="7143368" y="1439798"/>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提供合</a:t>
            </a:r>
            <a:r>
              <a:rPr sz="1100" spc="-15" dirty="0">
                <a:latin typeface="BMWType V2 Regular" pitchFamily="2" charset="0"/>
                <a:ea typeface="華康中黑體" panose="020B0509000000000000" pitchFamily="49" charset="-120"/>
                <a:cs typeface="BMWType V2 Regular" pitchFamily="2" charset="0"/>
              </a:rPr>
              <a:t>適</a:t>
            </a:r>
            <a:r>
              <a:rPr sz="1100" dirty="0">
                <a:latin typeface="BMWType V2 Regular" pitchFamily="2" charset="0"/>
                <a:ea typeface="華康中黑體" panose="020B0509000000000000" pitchFamily="49" charset="-120"/>
                <a:cs typeface="BMWType V2 Regular" pitchFamily="2" charset="0"/>
              </a:rPr>
              <a:t>的重</a:t>
            </a:r>
            <a:r>
              <a:rPr sz="1100" spc="-15" dirty="0">
                <a:latin typeface="BMWType V2 Regular" pitchFamily="2" charset="0"/>
                <a:ea typeface="華康中黑體" panose="020B0509000000000000" pitchFamily="49" charset="-120"/>
                <a:cs typeface="BMWType V2 Regular" pitchFamily="2" charset="0"/>
              </a:rPr>
              <a:t>新</a:t>
            </a:r>
            <a:r>
              <a:rPr sz="1100" dirty="0">
                <a:latin typeface="BMWType V2 Regular" pitchFamily="2" charset="0"/>
                <a:ea typeface="華康中黑體" panose="020B0509000000000000" pitchFamily="49" charset="-120"/>
                <a:cs typeface="BMWType V2 Regular" pitchFamily="2" charset="0"/>
              </a:rPr>
              <a:t>預約</a:t>
            </a:r>
            <a:endParaRPr sz="1100">
              <a:latin typeface="BMWType V2 Regular" pitchFamily="2" charset="0"/>
              <a:ea typeface="華康中黑體" panose="020B0509000000000000" pitchFamily="49" charset="-120"/>
              <a:cs typeface="BMWType V2 Regular" pitchFamily="2" charset="0"/>
            </a:endParaRPr>
          </a:p>
        </p:txBody>
      </p:sp>
      <p:sp>
        <p:nvSpPr>
          <p:cNvPr id="34" name="object 34"/>
          <p:cNvSpPr txBox="1"/>
          <p:nvPr/>
        </p:nvSpPr>
        <p:spPr>
          <a:xfrm>
            <a:off x="4799838" y="5136388"/>
            <a:ext cx="15633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確定費</a:t>
            </a:r>
            <a:r>
              <a:rPr sz="1100" spc="-15" dirty="0">
                <a:latin typeface="BMWType V2 Regular" pitchFamily="2" charset="0"/>
                <a:ea typeface="華康中黑體" panose="020B0509000000000000" pitchFamily="49" charset="-120"/>
                <a:cs typeface="BMWType V2 Regular" pitchFamily="2" charset="0"/>
              </a:rPr>
              <a:t>用</a:t>
            </a:r>
            <a:r>
              <a:rPr sz="1100" dirty="0">
                <a:latin typeface="BMWType V2 Regular" pitchFamily="2" charset="0"/>
                <a:ea typeface="華康中黑體" panose="020B0509000000000000" pitchFamily="49" charset="-120"/>
                <a:cs typeface="BMWType V2 Regular" pitchFamily="2" charset="0"/>
              </a:rPr>
              <a:t>與核</a:t>
            </a:r>
            <a:r>
              <a:rPr sz="1100" spc="-15" dirty="0">
                <a:latin typeface="BMWType V2 Regular" pitchFamily="2" charset="0"/>
                <a:ea typeface="華康中黑體" panose="020B0509000000000000" pitchFamily="49" charset="-120"/>
                <a:cs typeface="BMWType V2 Regular" pitchFamily="2" charset="0"/>
              </a:rPr>
              <a:t>對</a:t>
            </a:r>
            <a:r>
              <a:rPr sz="1100" dirty="0">
                <a:latin typeface="BMWType V2 Regular" pitchFamily="2" charset="0"/>
                <a:ea typeface="華康中黑體" panose="020B0509000000000000" pitchFamily="49" charset="-120"/>
                <a:cs typeface="BMWType V2 Regular" pitchFamily="2" charset="0"/>
              </a:rPr>
              <a:t>服務</a:t>
            </a:r>
            <a:r>
              <a:rPr sz="1100" spc="-15" dirty="0">
                <a:latin typeface="BMWType V2 Regular" pitchFamily="2" charset="0"/>
                <a:ea typeface="華康中黑體" panose="020B0509000000000000" pitchFamily="49" charset="-120"/>
                <a:cs typeface="BMWType V2 Regular" pitchFamily="2" charset="0"/>
              </a:rPr>
              <a:t>項</a:t>
            </a:r>
            <a:r>
              <a:rPr sz="1100" dirty="0">
                <a:latin typeface="BMWType V2 Regular" pitchFamily="2" charset="0"/>
                <a:ea typeface="華康中黑體" panose="020B0509000000000000" pitchFamily="49" charset="-120"/>
                <a:cs typeface="BMWType V2 Regular" pitchFamily="2" charset="0"/>
              </a:rPr>
              <a:t>目</a:t>
            </a:r>
            <a:endParaRPr sz="1100">
              <a:latin typeface="BMWType V2 Regular" pitchFamily="2" charset="0"/>
              <a:ea typeface="華康中黑體" panose="020B0509000000000000" pitchFamily="49" charset="-120"/>
              <a:cs typeface="BMWType V2 Regular" pitchFamily="2" charset="0"/>
            </a:endParaRPr>
          </a:p>
        </p:txBody>
      </p:sp>
      <p:sp>
        <p:nvSpPr>
          <p:cNvPr id="35" name="object 35"/>
          <p:cNvSpPr txBox="1"/>
          <p:nvPr/>
        </p:nvSpPr>
        <p:spPr>
          <a:xfrm>
            <a:off x="4869560" y="5749340"/>
            <a:ext cx="142494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檢</a:t>
            </a:r>
            <a:r>
              <a:rPr sz="1100" dirty="0">
                <a:latin typeface="BMWType V2 Regular" pitchFamily="2" charset="0"/>
                <a:ea typeface="華康中黑體" panose="020B0509000000000000" pitchFamily="49" charset="-120"/>
                <a:cs typeface="BMWType V2 Regular" pitchFamily="2" charset="0"/>
              </a:rPr>
              <a:t>查</a:t>
            </a:r>
            <a:r>
              <a:rPr sz="1100" spc="5" dirty="0">
                <a:latin typeface="BMWType V2 Regular" pitchFamily="2" charset="0"/>
                <a:ea typeface="華康中黑體" panose="020B0509000000000000" pitchFamily="49" charset="-120"/>
                <a:cs typeface="BMWType V2 Regular" pitchFamily="2" charset="0"/>
              </a:rPr>
              <a:t>交</a:t>
            </a:r>
            <a:r>
              <a:rPr sz="1100" spc="-15" dirty="0">
                <a:latin typeface="BMWType V2 Regular" pitchFamily="2" charset="0"/>
                <a:ea typeface="華康中黑體" panose="020B0509000000000000" pitchFamily="49" charset="-120"/>
                <a:cs typeface="BMWType V2 Regular" pitchFamily="2" charset="0"/>
              </a:rPr>
              <a:t>互</a:t>
            </a:r>
            <a:r>
              <a:rPr sz="1100" spc="5" dirty="0">
                <a:latin typeface="BMWType V2 Regular" pitchFamily="2" charset="0"/>
                <a:ea typeface="華康中黑體" panose="020B0509000000000000" pitchFamily="49" charset="-120"/>
                <a:cs typeface="BMWType V2 Regular" pitchFamily="2" charset="0"/>
              </a:rPr>
              <a:t>銷</a:t>
            </a:r>
            <a:r>
              <a:rPr sz="1100" dirty="0">
                <a:latin typeface="BMWType V2 Regular" pitchFamily="2" charset="0"/>
                <a:ea typeface="華康中黑體" panose="020B0509000000000000" pitchFamily="49" charset="-120"/>
                <a:cs typeface="BMWType V2 Regular" pitchFamily="2" charset="0"/>
              </a:rPr>
              <a:t>售</a:t>
            </a:r>
            <a:r>
              <a:rPr sz="1100" spc="-10" dirty="0">
                <a:latin typeface="BMWType V2 Regular" pitchFamily="2" charset="0"/>
                <a:ea typeface="華康中黑體" panose="020B0509000000000000" pitchFamily="49" charset="-120"/>
                <a:cs typeface="BMWType V2 Regular" pitchFamily="2" charset="0"/>
              </a:rPr>
              <a:t>的</a:t>
            </a:r>
            <a:r>
              <a:rPr sz="1100" spc="5" dirty="0">
                <a:latin typeface="BMWType V2 Regular" pitchFamily="2" charset="0"/>
                <a:ea typeface="華康中黑體" panose="020B0509000000000000" pitchFamily="49" charset="-120"/>
                <a:cs typeface="BMWType V2 Regular" pitchFamily="2" charset="0"/>
              </a:rPr>
              <a:t>可</a:t>
            </a:r>
            <a:r>
              <a:rPr sz="1100" dirty="0">
                <a:latin typeface="BMWType V2 Regular" pitchFamily="2" charset="0"/>
                <a:ea typeface="華康中黑體" panose="020B0509000000000000" pitchFamily="49" charset="-120"/>
                <a:cs typeface="BMWType V2 Regular" pitchFamily="2" charset="0"/>
              </a:rPr>
              <a:t>能</a:t>
            </a:r>
            <a:r>
              <a:rPr sz="1100" spc="5" dirty="0">
                <a:latin typeface="BMWType V2 Regular" pitchFamily="2" charset="0"/>
                <a:ea typeface="華康中黑體" panose="020B0509000000000000" pitchFamily="49" charset="-120"/>
                <a:cs typeface="BMWType V2 Regular" pitchFamily="2" charset="0"/>
              </a:rPr>
              <a:t>性</a:t>
            </a:r>
            <a:endParaRPr sz="1100">
              <a:latin typeface="BMWType V2 Regular" pitchFamily="2" charset="0"/>
              <a:ea typeface="華康中黑體" panose="020B0509000000000000" pitchFamily="49" charset="-120"/>
              <a:cs typeface="BMWType V2 Regular" pitchFamily="2" charset="0"/>
            </a:endParaRPr>
          </a:p>
        </p:txBody>
      </p:sp>
      <p:sp>
        <p:nvSpPr>
          <p:cNvPr id="36" name="object 36"/>
          <p:cNvSpPr txBox="1"/>
          <p:nvPr/>
        </p:nvSpPr>
        <p:spPr>
          <a:xfrm>
            <a:off x="6897116" y="826770"/>
            <a:ext cx="1842135"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查核功能性變更對客戶的影響</a:t>
            </a:r>
            <a:endParaRPr sz="1100">
              <a:latin typeface="BMWType V2 Regular" pitchFamily="2" charset="0"/>
              <a:ea typeface="華康中黑體" panose="020B0509000000000000" pitchFamily="49" charset="-120"/>
              <a:cs typeface="BMWType V2 Regular" pitchFamily="2" charset="0"/>
            </a:endParaRPr>
          </a:p>
        </p:txBody>
      </p:sp>
      <p:sp>
        <p:nvSpPr>
          <p:cNvPr id="37" name="object 37"/>
          <p:cNvSpPr txBox="1"/>
          <p:nvPr/>
        </p:nvSpPr>
        <p:spPr>
          <a:xfrm>
            <a:off x="7081266" y="2640076"/>
            <a:ext cx="1424940" cy="169277"/>
          </a:xfrm>
          <a:prstGeom prst="rect">
            <a:avLst/>
          </a:prstGeom>
        </p:spPr>
        <p:txBody>
          <a:bodyPr vert="horz" wrap="square" lIns="0" tIns="0" rIns="0" bIns="0" rtlCol="0">
            <a:spAutoFit/>
          </a:bodyPr>
          <a:lstStyle/>
          <a:p>
            <a:pPr marL="12700">
              <a:lnSpc>
                <a:spcPct val="100000"/>
              </a:lnSpc>
            </a:pPr>
            <a:r>
              <a:rPr sz="1100" dirty="0" err="1" smtClean="0">
                <a:latin typeface="BMWType V2 Regular" pitchFamily="2" charset="0"/>
                <a:ea typeface="華康中黑體" panose="020B0509000000000000" pitchFamily="49" charset="-120"/>
                <a:cs typeface="BMWType V2 Regular" pitchFamily="2" charset="0"/>
              </a:rPr>
              <a:t>保留零</a:t>
            </a:r>
            <a:r>
              <a:rPr sz="1100" spc="-15" dirty="0" err="1" smtClean="0">
                <a:latin typeface="BMWType V2 Regular" pitchFamily="2" charset="0"/>
                <a:ea typeface="華康中黑體" panose="020B0509000000000000" pitchFamily="49" charset="-120"/>
                <a:cs typeface="BMWType V2 Regular" pitchFamily="2" charset="0"/>
              </a:rPr>
              <a:t>件</a:t>
            </a:r>
            <a:r>
              <a:rPr lang="en-US" altLang="zh-TW" sz="1100" dirty="0" err="1" smtClean="0">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必</a:t>
            </a:r>
            <a:r>
              <a:rPr sz="1100" spc="-15" dirty="0" err="1" smtClean="0">
                <a:latin typeface="BMWType V2 Regular" pitchFamily="2" charset="0"/>
                <a:ea typeface="華康中黑體" panose="020B0509000000000000" pitchFamily="49" charset="-120"/>
                <a:cs typeface="BMWType V2 Regular" pitchFamily="2" charset="0"/>
              </a:rPr>
              <a:t>要</a:t>
            </a:r>
            <a:r>
              <a:rPr sz="1100" dirty="0" err="1" smtClean="0">
                <a:latin typeface="BMWType V2 Regular" pitchFamily="2" charset="0"/>
                <a:ea typeface="華康中黑體" panose="020B0509000000000000" pitchFamily="49" charset="-120"/>
                <a:cs typeface="BMWType V2 Regular" pitchFamily="2" charset="0"/>
              </a:rPr>
              <a:t>時訂購</a:t>
            </a:r>
            <a:endParaRPr sz="1100" dirty="0">
              <a:latin typeface="BMWType V2 Regular" pitchFamily="2" charset="0"/>
              <a:ea typeface="華康中黑體" panose="020B0509000000000000" pitchFamily="49" charset="-120"/>
              <a:cs typeface="BMWType V2 Regular" pitchFamily="2" charset="0"/>
            </a:endParaRPr>
          </a:p>
        </p:txBody>
      </p:sp>
      <p:sp>
        <p:nvSpPr>
          <p:cNvPr id="38" name="object 38"/>
          <p:cNvSpPr txBox="1"/>
          <p:nvPr/>
        </p:nvSpPr>
        <p:spPr>
          <a:xfrm>
            <a:off x="7367143" y="2071623"/>
            <a:ext cx="8655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說明服</a:t>
            </a:r>
            <a:r>
              <a:rPr sz="1100" spc="-15" dirty="0">
                <a:latin typeface="BMWType V2 Regular" pitchFamily="2" charset="0"/>
                <a:ea typeface="華康中黑體" panose="020B0509000000000000" pitchFamily="49" charset="-120"/>
                <a:cs typeface="BMWType V2 Regular" pitchFamily="2" charset="0"/>
              </a:rPr>
              <a:t>務</a:t>
            </a:r>
            <a:r>
              <a:rPr sz="1100" dirty="0">
                <a:latin typeface="BMWType V2 Regular" pitchFamily="2" charset="0"/>
                <a:ea typeface="華康中黑體" panose="020B0509000000000000" pitchFamily="49" charset="-120"/>
                <a:cs typeface="BMWType V2 Regular" pitchFamily="2" charset="0"/>
              </a:rPr>
              <a:t>項目</a:t>
            </a:r>
            <a:endParaRPr sz="1100">
              <a:latin typeface="BMWType V2 Regular" pitchFamily="2" charset="0"/>
              <a:ea typeface="華康中黑體" panose="020B0509000000000000" pitchFamily="49" charset="-120"/>
              <a:cs typeface="BMWType V2 Regular" pitchFamily="2" charset="0"/>
            </a:endParaRPr>
          </a:p>
        </p:txBody>
      </p:sp>
      <p:sp>
        <p:nvSpPr>
          <p:cNvPr id="39" name="object 39"/>
          <p:cNvSpPr txBox="1"/>
          <p:nvPr/>
        </p:nvSpPr>
        <p:spPr>
          <a:xfrm>
            <a:off x="7297293" y="3196971"/>
            <a:ext cx="1147445" cy="169277"/>
          </a:xfrm>
          <a:prstGeom prst="rect">
            <a:avLst/>
          </a:prstGeom>
        </p:spPr>
        <p:txBody>
          <a:bodyPr vert="horz" wrap="square" lIns="0" tIns="0" rIns="0" bIns="0" rtlCol="0">
            <a:spAutoFit/>
          </a:bodyPr>
          <a:lstStyle/>
          <a:p>
            <a:pPr marL="12700">
              <a:lnSpc>
                <a:spcPct val="100000"/>
              </a:lnSpc>
            </a:pPr>
            <a:r>
              <a:rPr sz="1100" dirty="0" err="1">
                <a:latin typeface="BMWType V2 Regular" pitchFamily="2" charset="0"/>
                <a:ea typeface="華康中黑體" panose="020B0509000000000000" pitchFamily="49" charset="-120"/>
                <a:cs typeface="BMWType V2 Regular" pitchFamily="2" charset="0"/>
              </a:rPr>
              <a:t>工單說明／</a:t>
            </a:r>
            <a:r>
              <a:rPr sz="1100" dirty="0" err="1" smtClean="0">
                <a:latin typeface="BMWType V2 Regular" pitchFamily="2" charset="0"/>
                <a:ea typeface="華康中黑體" panose="020B0509000000000000" pitchFamily="49" charset="-120"/>
                <a:cs typeface="BMWType V2 Regular" pitchFamily="2" charset="0"/>
              </a:rPr>
              <a:t>簽名</a:t>
            </a:r>
            <a:r>
              <a:rPr lang="en-US" altLang="zh-TW" sz="1100" dirty="0" smtClean="0">
                <a:latin typeface="BMWType V2 Regular" pitchFamily="2" charset="0"/>
                <a:ea typeface="華康中黑體" panose="020B0509000000000000" pitchFamily="49" charset="-120"/>
                <a:cs typeface="BMWType V2 Regular" pitchFamily="2" charset="0"/>
              </a:rPr>
              <a:t>,</a:t>
            </a:r>
            <a:endParaRPr sz="1100" dirty="0">
              <a:latin typeface="BMWType V2 Regular" pitchFamily="2" charset="0"/>
              <a:ea typeface="華康中黑體" panose="020B0509000000000000" pitchFamily="49" charset="-120"/>
              <a:cs typeface="BMWType V2 Regular" pitchFamily="2" charset="0"/>
            </a:endParaRPr>
          </a:p>
        </p:txBody>
      </p:sp>
      <p:sp>
        <p:nvSpPr>
          <p:cNvPr id="40" name="object 40"/>
          <p:cNvSpPr txBox="1"/>
          <p:nvPr/>
        </p:nvSpPr>
        <p:spPr>
          <a:xfrm>
            <a:off x="7228713" y="3356990"/>
            <a:ext cx="1284605" cy="746358"/>
          </a:xfrm>
          <a:prstGeom prst="rect">
            <a:avLst/>
          </a:prstGeom>
        </p:spPr>
        <p:txBody>
          <a:bodyPr vert="horz" wrap="square" lIns="0" tIns="0" rIns="0" bIns="0" rtlCol="0">
            <a:spAutoFit/>
          </a:bodyPr>
          <a:lstStyle/>
          <a:p>
            <a:pPr algn="ctr">
              <a:lnSpc>
                <a:spcPct val="100000"/>
              </a:lnSpc>
            </a:pPr>
            <a:r>
              <a:rPr sz="1100" dirty="0">
                <a:latin typeface="BMWType V2 Regular" pitchFamily="2" charset="0"/>
                <a:ea typeface="華康中黑體" panose="020B0509000000000000" pitchFamily="49" charset="-120"/>
                <a:cs typeface="BMWType V2 Regular" pitchFamily="2" charset="0"/>
              </a:rPr>
              <a:t>必要時</a:t>
            </a:r>
            <a:r>
              <a:rPr sz="1100" spc="-15" dirty="0">
                <a:latin typeface="BMWType V2 Regular" pitchFamily="2" charset="0"/>
                <a:ea typeface="華康中黑體" panose="020B0509000000000000" pitchFamily="49" charset="-120"/>
                <a:cs typeface="BMWType V2 Regular" pitchFamily="2" charset="0"/>
              </a:rPr>
              <a:t>提</a:t>
            </a:r>
            <a:r>
              <a:rPr sz="1100" dirty="0">
                <a:latin typeface="BMWType V2 Regular" pitchFamily="2" charset="0"/>
                <a:ea typeface="華康中黑體" panose="020B0509000000000000" pitchFamily="49" charset="-120"/>
                <a:cs typeface="BMWType V2 Regular" pitchFamily="2" charset="0"/>
              </a:rPr>
              <a:t>供服</a:t>
            </a:r>
            <a:r>
              <a:rPr sz="1100" spc="-15" dirty="0">
                <a:latin typeface="BMWType V2 Regular" pitchFamily="2" charset="0"/>
                <a:ea typeface="華康中黑體" panose="020B0509000000000000" pitchFamily="49" charset="-120"/>
                <a:cs typeface="BMWType V2 Regular" pitchFamily="2" charset="0"/>
              </a:rPr>
              <a:t>務</a:t>
            </a:r>
            <a:r>
              <a:rPr sz="1100" dirty="0">
                <a:latin typeface="BMWType V2 Regular" pitchFamily="2" charset="0"/>
                <a:ea typeface="華康中黑體" panose="020B0509000000000000" pitchFamily="49" charset="-120"/>
                <a:cs typeface="BMWType V2 Regular" pitchFamily="2" charset="0"/>
              </a:rPr>
              <a:t>承諾</a:t>
            </a:r>
            <a:endParaRPr sz="1100">
              <a:latin typeface="BMWType V2 Regular" pitchFamily="2" charset="0"/>
              <a:ea typeface="華康中黑體" panose="020B0509000000000000" pitchFamily="49" charset="-120"/>
              <a:cs typeface="BMWType V2 Regular" pitchFamily="2" charset="0"/>
            </a:endParaRPr>
          </a:p>
          <a:p>
            <a:pPr>
              <a:lnSpc>
                <a:spcPct val="100000"/>
              </a:lnSpc>
            </a:pPr>
            <a:endParaRPr sz="1100">
              <a:latin typeface="BMWType V2 Regular" pitchFamily="2" charset="0"/>
              <a:ea typeface="華康中黑體" panose="020B0509000000000000" pitchFamily="49" charset="-120"/>
              <a:cs typeface="BMWType V2 Regular" pitchFamily="2" charset="0"/>
            </a:endParaRPr>
          </a:p>
          <a:p>
            <a:pPr>
              <a:lnSpc>
                <a:spcPct val="100000"/>
              </a:lnSpc>
              <a:spcBef>
                <a:spcPts val="15"/>
              </a:spcBef>
            </a:pPr>
            <a:endParaRPr sz="1550">
              <a:latin typeface="BMWType V2 Regular" pitchFamily="2" charset="0"/>
              <a:ea typeface="華康中黑體" panose="020B0509000000000000" pitchFamily="49" charset="-120"/>
              <a:cs typeface="BMWType V2 Regular" pitchFamily="2" charset="0"/>
            </a:endParaRPr>
          </a:p>
          <a:p>
            <a:pPr marL="65405" algn="ctr">
              <a:lnSpc>
                <a:spcPct val="100000"/>
              </a:lnSpc>
              <a:spcBef>
                <a:spcPts val="5"/>
              </a:spcBef>
            </a:pPr>
            <a:r>
              <a:rPr sz="1100" dirty="0">
                <a:latin typeface="BMWType V2 Regular" pitchFamily="2" charset="0"/>
                <a:ea typeface="華康中黑體" panose="020B0509000000000000" pitchFamily="49" charset="-120"/>
                <a:cs typeface="BMWType V2 Regular" pitchFamily="2" charset="0"/>
              </a:rPr>
              <a:t>安排交車提醒服務</a:t>
            </a:r>
            <a:endParaRPr sz="1100">
              <a:latin typeface="BMWType V2 Regular" pitchFamily="2" charset="0"/>
              <a:ea typeface="華康中黑體" panose="020B0509000000000000" pitchFamily="49" charset="-120"/>
              <a:cs typeface="BMWType V2 Regular" pitchFamily="2" charset="0"/>
            </a:endParaRPr>
          </a:p>
        </p:txBody>
      </p:sp>
      <p:sp>
        <p:nvSpPr>
          <p:cNvPr id="41" name="object 41"/>
          <p:cNvSpPr/>
          <p:nvPr/>
        </p:nvSpPr>
        <p:spPr>
          <a:xfrm>
            <a:off x="4543425" y="5976937"/>
            <a:ext cx="1962150" cy="838200"/>
          </a:xfrm>
          <a:custGeom>
            <a:avLst/>
            <a:gdLst/>
            <a:ahLst/>
            <a:cxnLst/>
            <a:rect l="l" t="t" r="r" b="b"/>
            <a:pathLst>
              <a:path w="1962150" h="838200">
                <a:moveTo>
                  <a:pt x="0" y="0"/>
                </a:moveTo>
                <a:lnTo>
                  <a:pt x="0" y="574090"/>
                </a:lnTo>
                <a:lnTo>
                  <a:pt x="981075" y="838200"/>
                </a:lnTo>
                <a:lnTo>
                  <a:pt x="1962150" y="574090"/>
                </a:lnTo>
                <a:lnTo>
                  <a:pt x="1962150" y="264109"/>
                </a:lnTo>
                <a:lnTo>
                  <a:pt x="981075" y="264109"/>
                </a:lnTo>
                <a:lnTo>
                  <a:pt x="0" y="0"/>
                </a:lnTo>
                <a:close/>
              </a:path>
              <a:path w="1962150" h="838200">
                <a:moveTo>
                  <a:pt x="1962150" y="0"/>
                </a:moveTo>
                <a:lnTo>
                  <a:pt x="981075" y="264109"/>
                </a:lnTo>
                <a:lnTo>
                  <a:pt x="1962150" y="26410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2" name="object 42"/>
          <p:cNvSpPr txBox="1"/>
          <p:nvPr/>
        </p:nvSpPr>
        <p:spPr>
          <a:xfrm>
            <a:off x="5090286" y="6340043"/>
            <a:ext cx="86614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核</a:t>
            </a:r>
            <a:r>
              <a:rPr sz="1100" dirty="0">
                <a:latin typeface="BMWType V2 Regular" pitchFamily="2" charset="0"/>
                <a:ea typeface="華康中黑體" panose="020B0509000000000000" pitchFamily="49" charset="-120"/>
                <a:cs typeface="BMWType V2 Regular" pitchFamily="2" charset="0"/>
              </a:rPr>
              <a:t>對</a:t>
            </a:r>
            <a:r>
              <a:rPr sz="1100" spc="5" dirty="0">
                <a:latin typeface="BMWType V2 Regular" pitchFamily="2" charset="0"/>
                <a:ea typeface="華康中黑體" panose="020B0509000000000000" pitchFamily="49" charset="-120"/>
                <a:cs typeface="BMWType V2 Regular" pitchFamily="2" charset="0"/>
              </a:rPr>
              <a:t>交</a:t>
            </a:r>
            <a:r>
              <a:rPr sz="1100" spc="-15" dirty="0">
                <a:latin typeface="BMWType V2 Regular" pitchFamily="2" charset="0"/>
                <a:ea typeface="華康中黑體" panose="020B0509000000000000" pitchFamily="49" charset="-120"/>
                <a:cs typeface="BMWType V2 Regular" pitchFamily="2" charset="0"/>
              </a:rPr>
              <a:t>車</a:t>
            </a:r>
            <a:r>
              <a:rPr sz="1100" spc="5" dirty="0">
                <a:latin typeface="BMWType V2 Regular" pitchFamily="2" charset="0"/>
                <a:ea typeface="華康中黑體" panose="020B0509000000000000" pitchFamily="49" charset="-120"/>
                <a:cs typeface="BMWType V2 Regular" pitchFamily="2" charset="0"/>
              </a:rPr>
              <a:t>日期</a:t>
            </a:r>
            <a:endParaRPr sz="1100">
              <a:latin typeface="BMWType V2 Regular" pitchFamily="2" charset="0"/>
              <a:ea typeface="華康中黑體" panose="020B0509000000000000" pitchFamily="49" charset="-120"/>
              <a:cs typeface="BMWType V2 Regular" pitchFamily="2" charset="0"/>
            </a:endParaRPr>
          </a:p>
        </p:txBody>
      </p:sp>
      <p:sp>
        <p:nvSpPr>
          <p:cNvPr id="43" name="object 43"/>
          <p:cNvSpPr/>
          <p:nvPr/>
        </p:nvSpPr>
        <p:spPr>
          <a:xfrm>
            <a:off x="6819900" y="5357876"/>
            <a:ext cx="1962150" cy="838200"/>
          </a:xfrm>
          <a:custGeom>
            <a:avLst/>
            <a:gdLst/>
            <a:ahLst/>
            <a:cxnLst/>
            <a:rect l="l" t="t" r="r" b="b"/>
            <a:pathLst>
              <a:path w="1962150" h="838200">
                <a:moveTo>
                  <a:pt x="0" y="0"/>
                </a:moveTo>
                <a:lnTo>
                  <a:pt x="0" y="574027"/>
                </a:lnTo>
                <a:lnTo>
                  <a:pt x="981075" y="838136"/>
                </a:lnTo>
                <a:lnTo>
                  <a:pt x="1962150" y="574027"/>
                </a:lnTo>
                <a:lnTo>
                  <a:pt x="1962150" y="264045"/>
                </a:lnTo>
                <a:lnTo>
                  <a:pt x="981075" y="264045"/>
                </a:lnTo>
                <a:lnTo>
                  <a:pt x="0" y="0"/>
                </a:lnTo>
                <a:close/>
              </a:path>
              <a:path w="1962150" h="838200">
                <a:moveTo>
                  <a:pt x="1962150" y="0"/>
                </a:moveTo>
                <a:lnTo>
                  <a:pt x="981075" y="264045"/>
                </a:lnTo>
                <a:lnTo>
                  <a:pt x="1962150" y="264045"/>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4" name="object 44"/>
          <p:cNvSpPr/>
          <p:nvPr/>
        </p:nvSpPr>
        <p:spPr>
          <a:xfrm>
            <a:off x="6819900" y="5357876"/>
            <a:ext cx="1962150" cy="838200"/>
          </a:xfrm>
          <a:custGeom>
            <a:avLst/>
            <a:gdLst/>
            <a:ahLst/>
            <a:cxnLst/>
            <a:rect l="l" t="t" r="r" b="b"/>
            <a:pathLst>
              <a:path w="1962150" h="838200">
                <a:moveTo>
                  <a:pt x="1962150" y="0"/>
                </a:moveTo>
                <a:lnTo>
                  <a:pt x="1962150" y="574027"/>
                </a:lnTo>
                <a:lnTo>
                  <a:pt x="981075" y="838136"/>
                </a:lnTo>
                <a:lnTo>
                  <a:pt x="0" y="574027"/>
                </a:lnTo>
                <a:lnTo>
                  <a:pt x="0" y="0"/>
                </a:lnTo>
                <a:lnTo>
                  <a:pt x="981075" y="264045"/>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5" name="object 45"/>
          <p:cNvSpPr txBox="1"/>
          <p:nvPr/>
        </p:nvSpPr>
        <p:spPr>
          <a:xfrm>
            <a:off x="7127240" y="4507610"/>
            <a:ext cx="1426845" cy="169277"/>
          </a:xfrm>
          <a:prstGeom prst="rect">
            <a:avLst/>
          </a:prstGeom>
        </p:spPr>
        <p:txBody>
          <a:bodyPr vert="horz" wrap="square" lIns="0" tIns="0" rIns="0" bIns="0" rtlCol="0">
            <a:spAutoFit/>
          </a:bodyPr>
          <a:lstStyle/>
          <a:p>
            <a:pPr marL="12700">
              <a:lnSpc>
                <a:spcPct val="100000"/>
              </a:lnSpc>
            </a:pPr>
            <a:r>
              <a:rPr sz="1100" dirty="0" err="1" smtClean="0">
                <a:latin typeface="BMWType V2 Regular" pitchFamily="2" charset="0"/>
                <a:ea typeface="華康中黑體" panose="020B0509000000000000" pitchFamily="49" charset="-120"/>
                <a:cs typeface="BMWType V2 Regular" pitchFamily="2" charset="0"/>
              </a:rPr>
              <a:t>工單生</a:t>
            </a:r>
            <a:r>
              <a:rPr sz="1100" spc="-10" dirty="0" err="1" smtClean="0">
                <a:latin typeface="BMWType V2 Regular" pitchFamily="2" charset="0"/>
                <a:ea typeface="華康中黑體" panose="020B0509000000000000" pitchFamily="49" charset="-120"/>
                <a:cs typeface="BMWType V2 Regular" pitchFamily="2" charset="0"/>
              </a:rPr>
              <a:t>效</a:t>
            </a:r>
            <a:r>
              <a:rPr lang="en-US" altLang="zh-TW" sz="1100" dirty="0" err="1" smtClean="0">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移</a:t>
            </a:r>
            <a:r>
              <a:rPr sz="1100" spc="-10" dirty="0" err="1" smtClean="0">
                <a:latin typeface="BMWType V2 Regular" pitchFamily="2" charset="0"/>
                <a:ea typeface="華康中黑體" panose="020B0509000000000000" pitchFamily="49" charset="-120"/>
                <a:cs typeface="BMWType V2 Regular" pitchFamily="2" charset="0"/>
              </a:rPr>
              <a:t>交</a:t>
            </a:r>
            <a:r>
              <a:rPr sz="1100" dirty="0" err="1" smtClean="0">
                <a:latin typeface="BMWType V2 Regular" pitchFamily="2" charset="0"/>
                <a:ea typeface="華康中黑體" panose="020B0509000000000000" pitchFamily="49" charset="-120"/>
                <a:cs typeface="BMWType V2 Regular" pitchFamily="2" charset="0"/>
              </a:rPr>
              <a:t>服務廠</a:t>
            </a:r>
            <a:endParaRPr sz="1100" dirty="0">
              <a:latin typeface="BMWType V2 Regular" pitchFamily="2" charset="0"/>
              <a:ea typeface="華康中黑體" panose="020B0509000000000000" pitchFamily="49" charset="-120"/>
              <a:cs typeface="BMWType V2 Regular" pitchFamily="2" charset="0"/>
            </a:endParaRPr>
          </a:p>
        </p:txBody>
      </p:sp>
      <p:sp>
        <p:nvSpPr>
          <p:cNvPr id="46" name="object 46"/>
          <p:cNvSpPr txBox="1"/>
          <p:nvPr/>
        </p:nvSpPr>
        <p:spPr>
          <a:xfrm>
            <a:off x="7292467" y="5123560"/>
            <a:ext cx="10058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確認客</a:t>
            </a:r>
            <a:r>
              <a:rPr sz="1100" spc="-15" dirty="0">
                <a:latin typeface="BMWType V2 Regular" pitchFamily="2" charset="0"/>
                <a:ea typeface="華康中黑體" panose="020B0509000000000000" pitchFamily="49" charset="-120"/>
                <a:cs typeface="BMWType V2 Regular" pitchFamily="2" charset="0"/>
              </a:rPr>
              <a:t>戶</a:t>
            </a:r>
            <a:r>
              <a:rPr sz="1100" dirty="0">
                <a:latin typeface="BMWType V2 Regular" pitchFamily="2" charset="0"/>
                <a:ea typeface="華康中黑體" panose="020B0509000000000000" pitchFamily="49" charset="-120"/>
                <a:cs typeface="BMWType V2 Regular" pitchFamily="2" charset="0"/>
              </a:rPr>
              <a:t>機動性</a:t>
            </a:r>
            <a:endParaRPr sz="1100">
              <a:latin typeface="BMWType V2 Regular" pitchFamily="2" charset="0"/>
              <a:ea typeface="華康中黑體" panose="020B0509000000000000" pitchFamily="49" charset="-120"/>
              <a:cs typeface="BMWType V2 Regular" pitchFamily="2" charset="0"/>
            </a:endParaRPr>
          </a:p>
        </p:txBody>
      </p:sp>
      <p:sp>
        <p:nvSpPr>
          <p:cNvPr id="47" name="object 47"/>
          <p:cNvSpPr txBox="1"/>
          <p:nvPr/>
        </p:nvSpPr>
        <p:spPr>
          <a:xfrm>
            <a:off x="7495793" y="5695086"/>
            <a:ext cx="7251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向客戶</a:t>
            </a:r>
            <a:r>
              <a:rPr sz="1100" spc="-15" dirty="0">
                <a:latin typeface="BMWType V2 Regular" pitchFamily="2" charset="0"/>
                <a:ea typeface="華康中黑體" panose="020B0509000000000000" pitchFamily="49" charset="-120"/>
                <a:cs typeface="BMWType V2 Regular" pitchFamily="2" charset="0"/>
              </a:rPr>
              <a:t>道</a:t>
            </a:r>
            <a:r>
              <a:rPr sz="1100" dirty="0">
                <a:latin typeface="BMWType V2 Regular" pitchFamily="2" charset="0"/>
                <a:ea typeface="華康中黑體" panose="020B0509000000000000" pitchFamily="49" charset="-120"/>
                <a:cs typeface="BMWType V2 Regular" pitchFamily="2" charset="0"/>
              </a:rPr>
              <a:t>別</a:t>
            </a:r>
            <a:endParaRPr sz="1100">
              <a:latin typeface="BMWType V2 Regular" pitchFamily="2" charset="0"/>
              <a:ea typeface="華康中黑體" panose="020B0509000000000000" pitchFamily="49" charset="-120"/>
              <a:cs typeface="BMWType V2 Regular" pitchFamily="2" charset="0"/>
            </a:endParaRPr>
          </a:p>
        </p:txBody>
      </p:sp>
      <p:sp>
        <p:nvSpPr>
          <p:cNvPr id="48" name="object 48"/>
          <p:cNvSpPr/>
          <p:nvPr/>
        </p:nvSpPr>
        <p:spPr>
          <a:xfrm>
            <a:off x="5502275" y="6807198"/>
            <a:ext cx="1139825" cy="0"/>
          </a:xfrm>
          <a:custGeom>
            <a:avLst/>
            <a:gdLst/>
            <a:ahLst/>
            <a:cxnLst/>
            <a:rect l="l" t="t" r="r" b="b"/>
            <a:pathLst>
              <a:path w="1139825">
                <a:moveTo>
                  <a:pt x="0" y="0"/>
                </a:moveTo>
                <a:lnTo>
                  <a:pt x="11398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9" name="object 49"/>
          <p:cNvSpPr/>
          <p:nvPr/>
        </p:nvSpPr>
        <p:spPr>
          <a:xfrm>
            <a:off x="6642100" y="257175"/>
            <a:ext cx="5080" cy="6543675"/>
          </a:xfrm>
          <a:custGeom>
            <a:avLst/>
            <a:gdLst/>
            <a:ahLst/>
            <a:cxnLst/>
            <a:rect l="l" t="t" r="r" b="b"/>
            <a:pathLst>
              <a:path w="5079" h="6543675">
                <a:moveTo>
                  <a:pt x="4825" y="0"/>
                </a:moveTo>
                <a:lnTo>
                  <a:pt x="0" y="6543673"/>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0" name="object 50"/>
          <p:cNvSpPr/>
          <p:nvPr/>
        </p:nvSpPr>
        <p:spPr>
          <a:xfrm>
            <a:off x="7726298" y="246125"/>
            <a:ext cx="76200" cy="532130"/>
          </a:xfrm>
          <a:custGeom>
            <a:avLst/>
            <a:gdLst/>
            <a:ahLst/>
            <a:cxnLst/>
            <a:rect l="l" t="t" r="r" b="b"/>
            <a:pathLst>
              <a:path w="76200" h="532130">
                <a:moveTo>
                  <a:pt x="31750" y="455549"/>
                </a:moveTo>
                <a:lnTo>
                  <a:pt x="0" y="455549"/>
                </a:lnTo>
                <a:lnTo>
                  <a:pt x="38100" y="531749"/>
                </a:lnTo>
                <a:lnTo>
                  <a:pt x="69850" y="468249"/>
                </a:lnTo>
                <a:lnTo>
                  <a:pt x="31750" y="468249"/>
                </a:lnTo>
                <a:lnTo>
                  <a:pt x="31750" y="455549"/>
                </a:lnTo>
                <a:close/>
              </a:path>
              <a:path w="76200" h="532130">
                <a:moveTo>
                  <a:pt x="44450" y="0"/>
                </a:moveTo>
                <a:lnTo>
                  <a:pt x="31750" y="0"/>
                </a:lnTo>
                <a:lnTo>
                  <a:pt x="31750" y="468249"/>
                </a:lnTo>
                <a:lnTo>
                  <a:pt x="44450" y="468249"/>
                </a:lnTo>
                <a:lnTo>
                  <a:pt x="44450" y="0"/>
                </a:lnTo>
                <a:close/>
              </a:path>
              <a:path w="76200" h="532130">
                <a:moveTo>
                  <a:pt x="76200" y="455549"/>
                </a:moveTo>
                <a:lnTo>
                  <a:pt x="44450" y="455549"/>
                </a:lnTo>
                <a:lnTo>
                  <a:pt x="44450" y="468249"/>
                </a:lnTo>
                <a:lnTo>
                  <a:pt x="69850" y="468249"/>
                </a:lnTo>
                <a:lnTo>
                  <a:pt x="76200" y="455549"/>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1" name="object 51"/>
          <p:cNvSpPr/>
          <p:nvPr/>
        </p:nvSpPr>
        <p:spPr>
          <a:xfrm>
            <a:off x="6637401" y="252475"/>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2" name="object 52"/>
          <p:cNvSpPr txBox="1"/>
          <p:nvPr/>
        </p:nvSpPr>
        <p:spPr>
          <a:xfrm>
            <a:off x="1303400" y="3946966"/>
            <a:ext cx="2515870" cy="706604"/>
          </a:xfrm>
          <a:prstGeom prst="rect">
            <a:avLst/>
          </a:prstGeom>
        </p:spPr>
        <p:txBody>
          <a:bodyPr vert="horz" wrap="square" lIns="0" tIns="0" rIns="0" bIns="0" rtlCol="0">
            <a:spAutoFit/>
          </a:bodyPr>
          <a:lstStyle/>
          <a:p>
            <a:pPr marL="12700" marR="5080" indent="9525">
              <a:lnSpc>
                <a:spcPct val="163900"/>
              </a:lnSpc>
            </a:pPr>
            <a:r>
              <a:rPr sz="1400" spc="-5" dirty="0" err="1" smtClean="0">
                <a:latin typeface="BMWType V2 Regular" pitchFamily="2" charset="0"/>
                <a:ea typeface="華康中黑體" panose="020B0509000000000000" pitchFamily="49" charset="-120"/>
                <a:cs typeface="BMWType V2 Regular" pitchFamily="2" charset="0"/>
              </a:rPr>
              <a:t>有更多的時間與客戶單獨諮商</a:t>
            </a:r>
            <a:r>
              <a:rPr sz="1400" dirty="0" err="1" smtClean="0">
                <a:latin typeface="BMWType V2 Regular" pitchFamily="2" charset="0"/>
                <a:ea typeface="華康中黑體" panose="020B0509000000000000" pitchFamily="49" charset="-120"/>
                <a:cs typeface="BMWType V2 Regular" pitchFamily="2" charset="0"/>
              </a:rPr>
              <a:t>創造更</a:t>
            </a:r>
            <a:r>
              <a:rPr sz="1400" spc="-15" dirty="0" err="1" smtClean="0">
                <a:latin typeface="BMWType V2 Regular" pitchFamily="2" charset="0"/>
                <a:ea typeface="華康中黑體" panose="020B0509000000000000" pitchFamily="49" charset="-120"/>
                <a:cs typeface="BMWType V2 Regular" pitchFamily="2" charset="0"/>
              </a:rPr>
              <a:t>多</a:t>
            </a:r>
            <a:r>
              <a:rPr sz="1400" dirty="0" err="1" smtClean="0">
                <a:latin typeface="BMWType V2 Regular" pitchFamily="2" charset="0"/>
                <a:ea typeface="華康中黑體" panose="020B0509000000000000" pitchFamily="49" charset="-120"/>
                <a:cs typeface="BMWType V2 Regular" pitchFamily="2" charset="0"/>
              </a:rPr>
              <a:t>客戶</a:t>
            </a:r>
            <a:r>
              <a:rPr sz="1400" spc="-15" dirty="0" err="1" smtClean="0">
                <a:latin typeface="BMWType V2 Regular" pitchFamily="2" charset="0"/>
                <a:ea typeface="華康中黑體" panose="020B0509000000000000" pitchFamily="49" charset="-120"/>
                <a:cs typeface="BMWType V2 Regular" pitchFamily="2" charset="0"/>
              </a:rPr>
              <a:t>附加</a:t>
            </a:r>
            <a:r>
              <a:rPr sz="1400" dirty="0" err="1" smtClean="0">
                <a:latin typeface="BMWType V2 Regular" pitchFamily="2" charset="0"/>
                <a:ea typeface="華康中黑體" panose="020B0509000000000000" pitchFamily="49" charset="-120"/>
                <a:cs typeface="BMWType V2 Regular" pitchFamily="2" charset="0"/>
              </a:rPr>
              <a:t>價值的</a:t>
            </a:r>
            <a:r>
              <a:rPr sz="1400" spc="-15" dirty="0" err="1" smtClean="0">
                <a:latin typeface="BMWType V2 Regular" pitchFamily="2" charset="0"/>
                <a:ea typeface="華康中黑體" panose="020B0509000000000000" pitchFamily="49" charset="-120"/>
                <a:cs typeface="BMWType V2 Regular" pitchFamily="2" charset="0"/>
              </a:rPr>
              <a:t>可</a:t>
            </a:r>
            <a:r>
              <a:rPr sz="1400" dirty="0" err="1" smtClean="0">
                <a:latin typeface="BMWType V2 Regular" pitchFamily="2" charset="0"/>
                <a:ea typeface="華康中黑體" panose="020B0509000000000000" pitchFamily="49" charset="-120"/>
                <a:cs typeface="BMWType V2 Regular" pitchFamily="2" charset="0"/>
              </a:rPr>
              <a:t>能性</a:t>
            </a:r>
            <a:endParaRPr sz="1400" dirty="0">
              <a:latin typeface="BMWType V2 Regular" pitchFamily="2" charset="0"/>
              <a:ea typeface="華康中黑體" panose="020B0509000000000000" pitchFamily="49" charset="-120"/>
              <a:cs typeface="BMWType V2 Regular" pitchFamily="2" charset="0"/>
            </a:endParaRPr>
          </a:p>
        </p:txBody>
      </p:sp>
      <p:sp>
        <p:nvSpPr>
          <p:cNvPr id="53" name="object 53"/>
          <p:cNvSpPr/>
          <p:nvPr/>
        </p:nvSpPr>
        <p:spPr>
          <a:xfrm>
            <a:off x="6915150" y="3182873"/>
            <a:ext cx="332105" cy="168275"/>
          </a:xfrm>
          <a:custGeom>
            <a:avLst/>
            <a:gdLst/>
            <a:ahLst/>
            <a:cxnLst/>
            <a:rect l="l" t="t" r="r" b="b"/>
            <a:pathLst>
              <a:path w="332104" h="168275">
                <a:moveTo>
                  <a:pt x="0" y="168275"/>
                </a:moveTo>
                <a:lnTo>
                  <a:pt x="331787" y="168275"/>
                </a:lnTo>
                <a:lnTo>
                  <a:pt x="331787" y="0"/>
                </a:lnTo>
                <a:lnTo>
                  <a:pt x="0" y="0"/>
                </a:lnTo>
                <a:lnTo>
                  <a:pt x="0" y="168275"/>
                </a:lnTo>
                <a:close/>
              </a:path>
            </a:pathLst>
          </a:custGeom>
          <a:solidFill>
            <a:srgbClr val="FFCC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4" name="object 54"/>
          <p:cNvSpPr txBox="1"/>
          <p:nvPr/>
        </p:nvSpPr>
        <p:spPr>
          <a:xfrm>
            <a:off x="6903466" y="3179826"/>
            <a:ext cx="3060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修訂</a:t>
            </a:r>
            <a:endParaRPr sz="110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5273294" y="3551682"/>
            <a:ext cx="3406140" cy="127000"/>
          </a:xfrm>
          <a:custGeom>
            <a:avLst/>
            <a:gdLst/>
            <a:ahLst/>
            <a:cxnLst/>
            <a:rect l="l" t="t" r="r" b="b"/>
            <a:pathLst>
              <a:path w="3406140" h="127000">
                <a:moveTo>
                  <a:pt x="3406012" y="0"/>
                </a:moveTo>
                <a:lnTo>
                  <a:pt x="0" y="0"/>
                </a:lnTo>
                <a:lnTo>
                  <a:pt x="0" y="126618"/>
                </a:lnTo>
                <a:lnTo>
                  <a:pt x="3406012" y="126618"/>
                </a:lnTo>
                <a:lnTo>
                  <a:pt x="3406012"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5146675" y="3298444"/>
            <a:ext cx="3659504" cy="253365"/>
          </a:xfrm>
          <a:custGeom>
            <a:avLst/>
            <a:gdLst/>
            <a:ahLst/>
            <a:cxnLst/>
            <a:rect l="l" t="t" r="r" b="b"/>
            <a:pathLst>
              <a:path w="3659504" h="253364">
                <a:moveTo>
                  <a:pt x="3659251" y="0"/>
                </a:moveTo>
                <a:lnTo>
                  <a:pt x="0" y="0"/>
                </a:lnTo>
                <a:lnTo>
                  <a:pt x="0" y="253237"/>
                </a:lnTo>
                <a:lnTo>
                  <a:pt x="3659251" y="253237"/>
                </a:lnTo>
                <a:lnTo>
                  <a:pt x="3659251"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5273294" y="3171825"/>
            <a:ext cx="3406140" cy="127000"/>
          </a:xfrm>
          <a:custGeom>
            <a:avLst/>
            <a:gdLst/>
            <a:ahLst/>
            <a:cxnLst/>
            <a:rect l="l" t="t" r="r" b="b"/>
            <a:pathLst>
              <a:path w="3406140" h="127000">
                <a:moveTo>
                  <a:pt x="3406012" y="0"/>
                </a:moveTo>
                <a:lnTo>
                  <a:pt x="0" y="0"/>
                </a:lnTo>
                <a:lnTo>
                  <a:pt x="0" y="126619"/>
                </a:lnTo>
                <a:lnTo>
                  <a:pt x="3406012" y="126619"/>
                </a:lnTo>
                <a:lnTo>
                  <a:pt x="3406012"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a:spLocks noGrp="1"/>
          </p:cNvSpPr>
          <p:nvPr>
            <p:ph type="title"/>
          </p:nvPr>
        </p:nvSpPr>
        <p:spPr>
          <a:xfrm>
            <a:off x="1301877" y="105028"/>
            <a:ext cx="6540245" cy="800219"/>
          </a:xfrm>
          <a:prstGeom prst="rect">
            <a:avLst/>
          </a:prstGeom>
        </p:spPr>
        <p:txBody>
          <a:bodyPr vert="horz" wrap="square" lIns="0" tIns="0" rIns="0" bIns="0" rtlCol="0">
            <a:spAutoFit/>
          </a:bodyPr>
          <a:lstStyle/>
          <a:p>
            <a:pPr marL="33020">
              <a:lnSpc>
                <a:spcPct val="100000"/>
              </a:lnSpc>
            </a:pPr>
            <a:r>
              <a:rPr dirty="0" err="1" smtClean="0">
                <a:latin typeface="BMWType V2 Regular" pitchFamily="2" charset="0"/>
                <a:ea typeface="華康中黑體" panose="020B0509000000000000" pitchFamily="49" charset="-120"/>
                <a:cs typeface="BMWType V2 Regular" pitchFamily="2" charset="0"/>
              </a:rPr>
              <a:t>基本服務流程準則</a:t>
            </a:r>
            <a:r>
              <a:rPr lang="en-US" dirty="0" smtClean="0">
                <a:latin typeface="BMWType V2 Regular" pitchFamily="2" charset="0"/>
                <a:ea typeface="華康中黑體" panose="020B0509000000000000" pitchFamily="49" charset="-120"/>
                <a:cs typeface="BMWType V2 Regular" pitchFamily="2" charset="0"/>
              </a:rPr>
              <a:t/>
            </a:r>
            <a:br>
              <a:rPr lang="en-US" dirty="0" smtClean="0">
                <a:latin typeface="BMWType V2 Regular" pitchFamily="2" charset="0"/>
                <a:ea typeface="華康中黑體" panose="020B0509000000000000" pitchFamily="49" charset="-120"/>
                <a:cs typeface="BMWType V2 Regular" pitchFamily="2" charset="0"/>
              </a:rPr>
            </a:br>
            <a:r>
              <a:rPr dirty="0" err="1" smtClean="0">
                <a:solidFill>
                  <a:srgbClr val="999999"/>
                </a:solidFill>
                <a:latin typeface="BMWType V2 Regular" pitchFamily="2" charset="0"/>
                <a:ea typeface="華康中黑體" panose="020B0509000000000000" pitchFamily="49" charset="-120"/>
                <a:cs typeface="BMWType V2 Regular" pitchFamily="2" charset="0"/>
              </a:rPr>
              <a:t>諮詢服務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2899410" y="1678559"/>
            <a:ext cx="2561590" cy="287020"/>
          </a:xfrm>
          <a:prstGeom prst="rect">
            <a:avLst/>
          </a:prstGeom>
        </p:spPr>
        <p:txBody>
          <a:bodyPr vert="horz" wrap="square" lIns="0" tIns="0" rIns="0" bIns="0" rtlCol="0">
            <a:spAutoFit/>
          </a:bodyPr>
          <a:lstStyle/>
          <a:p>
            <a:pPr marL="12700">
              <a:lnSpc>
                <a:spcPct val="100000"/>
              </a:lnSpc>
            </a:pPr>
            <a:r>
              <a:rPr sz="1800" dirty="0" err="1" smtClean="0">
                <a:latin typeface="BMWType V2 Regular" pitchFamily="2" charset="0"/>
                <a:ea typeface="華康中黑體" panose="020B0509000000000000" pitchFamily="49" charset="-120"/>
                <a:cs typeface="BMWType V2 Regular" pitchFamily="2" charset="0"/>
              </a:rPr>
              <a:t>FLS</a:t>
            </a:r>
            <a:r>
              <a:rPr sz="1800" spc="-5" dirty="0" err="1" smtClean="0">
                <a:latin typeface="BMWType V2 Regular" pitchFamily="2" charset="0"/>
                <a:ea typeface="華康中黑體" panose="020B0509000000000000" pitchFamily="49" charset="-120"/>
                <a:cs typeface="BMWType V2 Regular" pitchFamily="2" charset="0"/>
              </a:rPr>
              <a:t>快速服務的諮詢服務</a:t>
            </a:r>
            <a:endParaRPr sz="1800" dirty="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1479930" y="1680590"/>
            <a:ext cx="127254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諮詢服</a:t>
            </a:r>
            <a:r>
              <a:rPr sz="1400" spc="-15" dirty="0">
                <a:latin typeface="BMWType V2 Regular" pitchFamily="2" charset="0"/>
                <a:ea typeface="華康中黑體" panose="020B0509000000000000" pitchFamily="49" charset="-120"/>
                <a:cs typeface="BMWType V2 Regular" pitchFamily="2" charset="0"/>
              </a:rPr>
              <a:t>務</a:t>
            </a:r>
            <a:r>
              <a:rPr sz="1400" dirty="0">
                <a:latin typeface="BMWType V2 Regular" pitchFamily="2" charset="0"/>
                <a:ea typeface="華康中黑體" panose="020B0509000000000000" pitchFamily="49" charset="-120"/>
                <a:cs typeface="BMWType V2 Regular" pitchFamily="2" charset="0"/>
              </a:rPr>
              <a:t>分型︰</a:t>
            </a:r>
            <a:endParaRPr sz="1400">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8468486" y="5611876"/>
            <a:ext cx="178435" cy="0"/>
          </a:xfrm>
          <a:custGeom>
            <a:avLst/>
            <a:gdLst/>
            <a:ahLst/>
            <a:cxnLst/>
            <a:rect l="l" t="t" r="r" b="b"/>
            <a:pathLst>
              <a:path w="178434">
                <a:moveTo>
                  <a:pt x="0" y="0"/>
                </a:moveTo>
                <a:lnTo>
                  <a:pt x="178307" y="0"/>
                </a:lnTo>
              </a:path>
            </a:pathLst>
          </a:custGeom>
          <a:ln w="9143">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5235575" y="4804410"/>
            <a:ext cx="3425190" cy="1218282"/>
          </a:xfrm>
          <a:prstGeom prst="rect">
            <a:avLst/>
          </a:prstGeom>
        </p:spPr>
        <p:txBody>
          <a:bodyPr vert="horz" wrap="square" lIns="0" tIns="0" rIns="0" bIns="0" rtlCol="0">
            <a:spAutoFit/>
          </a:bodyPr>
          <a:lstStyle/>
          <a:p>
            <a:pPr marL="13335" marR="5080">
              <a:lnSpc>
                <a:spcPts val="1600"/>
              </a:lnSpc>
            </a:pPr>
            <a:r>
              <a:rPr sz="1400" spc="-5" dirty="0" err="1" smtClean="0">
                <a:latin typeface="BMWType V2 Regular" pitchFamily="2" charset="0"/>
                <a:ea typeface="華康中黑體" panose="020B0509000000000000" pitchFamily="49" charset="-120"/>
                <a:cs typeface="BMWType V2 Regular" pitchFamily="2" charset="0"/>
              </a:rPr>
              <a:t>諮詢服務是服務流程最重要的核心之一</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它提供創造更多客戶附加價值的可能性</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30"/>
              </a:spcBef>
            </a:pPr>
            <a:endParaRPr sz="1250" dirty="0">
              <a:latin typeface="BMWType V2 Regular" pitchFamily="2" charset="0"/>
              <a:ea typeface="華康中黑體" panose="020B0509000000000000" pitchFamily="49" charset="-120"/>
              <a:cs typeface="BMWType V2 Regular" pitchFamily="2" charset="0"/>
            </a:endParaRPr>
          </a:p>
          <a:p>
            <a:pPr marL="13335">
              <a:lnSpc>
                <a:spcPts val="1630"/>
              </a:lnSpc>
              <a:spcBef>
                <a:spcPts val="5"/>
              </a:spcBef>
            </a:pPr>
            <a:r>
              <a:rPr sz="1400" spc="5" dirty="0" err="1">
                <a:latin typeface="BMWType V2 Regular" pitchFamily="2" charset="0"/>
                <a:ea typeface="華康中黑體" panose="020B0509000000000000" pitchFamily="49" charset="-120"/>
                <a:cs typeface="BMWType V2 Regular" pitchFamily="2" charset="0"/>
              </a:rPr>
              <a:t>在</a:t>
            </a:r>
            <a:r>
              <a:rPr sz="1400" spc="5" dirty="0" err="1" smtClean="0">
                <a:latin typeface="BMWType V2 Regular" pitchFamily="2" charset="0"/>
                <a:ea typeface="華康中黑體" panose="020B0509000000000000" pitchFamily="49" charset="-120"/>
                <a:cs typeface="BMWType V2 Regular" pitchFamily="2" charset="0"/>
              </a:rPr>
              <a:t>FLS</a:t>
            </a:r>
            <a:r>
              <a:rPr sz="1400" dirty="0" err="1" smtClean="0">
                <a:latin typeface="BMWType V2 Regular" pitchFamily="2" charset="0"/>
                <a:ea typeface="華康中黑體" panose="020B0509000000000000" pitchFamily="49" charset="-120"/>
                <a:cs typeface="BMWType V2 Regular" pitchFamily="2" charset="0"/>
              </a:rPr>
              <a:t>裡的諮詢服務嚴格限制時間</a:t>
            </a:r>
            <a:r>
              <a:rPr lang="en-US" altLang="zh-TW" sz="1400"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因此簡</a:t>
            </a:r>
            <a:endParaRPr sz="1400" dirty="0">
              <a:latin typeface="BMWType V2 Regular" pitchFamily="2" charset="0"/>
              <a:ea typeface="華康中黑體" panose="020B0509000000000000" pitchFamily="49" charset="-120"/>
              <a:cs typeface="BMWType V2 Regular" pitchFamily="2" charset="0"/>
            </a:endParaRPr>
          </a:p>
          <a:p>
            <a:pPr marL="12700">
              <a:lnSpc>
                <a:spcPts val="1595"/>
              </a:lnSpc>
            </a:pPr>
            <a:r>
              <a:rPr sz="1400" u="sng" spc="-5" dirty="0" err="1" smtClean="0">
                <a:latin typeface="BMWType V2 Regular" pitchFamily="2" charset="0"/>
                <a:ea typeface="華康中黑體" panose="020B0509000000000000" pitchFamily="49" charset="-120"/>
                <a:cs typeface="BMWType V2 Regular" pitchFamily="2" charset="0"/>
              </a:rPr>
              <a:t>短</a:t>
            </a:r>
            <a:r>
              <a:rPr sz="1400" u="sng" spc="-5" dirty="0" err="1">
                <a:latin typeface="BMWType V2 Regular" pitchFamily="2" charset="0"/>
                <a:ea typeface="華康中黑體" panose="020B0509000000000000" pitchFamily="49" charset="-120"/>
                <a:cs typeface="BMWType V2 Regular" pitchFamily="2" charset="0"/>
              </a:rPr>
              <a:t>、清楚、明確的工單範圍</a:t>
            </a:r>
            <a:r>
              <a:rPr sz="1400" spc="-5" dirty="0" err="1">
                <a:latin typeface="BMWType V2 Regular" pitchFamily="2" charset="0"/>
                <a:ea typeface="華康中黑體" panose="020B0509000000000000" pitchFamily="49" charset="-120"/>
                <a:cs typeface="BMWType V2 Regular" pitchFamily="2" charset="0"/>
              </a:rPr>
              <a:t>才能有效、迅速</a:t>
            </a:r>
            <a:endParaRPr sz="1400" dirty="0">
              <a:latin typeface="BMWType V2 Regular" pitchFamily="2" charset="0"/>
              <a:ea typeface="華康中黑體" panose="020B0509000000000000" pitchFamily="49" charset="-120"/>
              <a:cs typeface="BMWType V2 Regular" pitchFamily="2" charset="0"/>
            </a:endParaRPr>
          </a:p>
          <a:p>
            <a:pPr marL="13335">
              <a:lnSpc>
                <a:spcPts val="1645"/>
              </a:lnSpc>
            </a:pPr>
            <a:r>
              <a:rPr sz="1400" dirty="0">
                <a:latin typeface="BMWType V2 Regular" pitchFamily="2" charset="0"/>
                <a:ea typeface="華康中黑體" panose="020B0509000000000000" pitchFamily="49" charset="-120"/>
                <a:cs typeface="BMWType V2 Regular" pitchFamily="2" charset="0"/>
              </a:rPr>
              <a:t>地處理。</a:t>
            </a:r>
          </a:p>
        </p:txBody>
      </p:sp>
      <p:sp>
        <p:nvSpPr>
          <p:cNvPr id="12" name="object 12"/>
          <p:cNvSpPr/>
          <p:nvPr/>
        </p:nvSpPr>
        <p:spPr>
          <a:xfrm>
            <a:off x="1335150" y="3114675"/>
            <a:ext cx="3754374" cy="288607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5279644" y="3005582"/>
            <a:ext cx="3406140" cy="127000"/>
          </a:xfrm>
          <a:custGeom>
            <a:avLst/>
            <a:gdLst/>
            <a:ahLst/>
            <a:cxnLst/>
            <a:rect l="l" t="t" r="r" b="b"/>
            <a:pathLst>
              <a:path w="3406140" h="127000">
                <a:moveTo>
                  <a:pt x="3406012" y="0"/>
                </a:moveTo>
                <a:lnTo>
                  <a:pt x="0" y="0"/>
                </a:lnTo>
                <a:lnTo>
                  <a:pt x="0" y="126491"/>
                </a:lnTo>
                <a:lnTo>
                  <a:pt x="3406012" y="126491"/>
                </a:lnTo>
                <a:lnTo>
                  <a:pt x="3406012"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5153025" y="2752344"/>
            <a:ext cx="3659504" cy="253365"/>
          </a:xfrm>
          <a:custGeom>
            <a:avLst/>
            <a:gdLst/>
            <a:ahLst/>
            <a:cxnLst/>
            <a:rect l="l" t="t" r="r" b="b"/>
            <a:pathLst>
              <a:path w="3659504" h="253364">
                <a:moveTo>
                  <a:pt x="3659251" y="0"/>
                </a:moveTo>
                <a:lnTo>
                  <a:pt x="0" y="0"/>
                </a:lnTo>
                <a:lnTo>
                  <a:pt x="0" y="253237"/>
                </a:lnTo>
                <a:lnTo>
                  <a:pt x="3659251" y="253237"/>
                </a:lnTo>
                <a:lnTo>
                  <a:pt x="3659251"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5279644" y="2625725"/>
            <a:ext cx="3406140" cy="127000"/>
          </a:xfrm>
          <a:custGeom>
            <a:avLst/>
            <a:gdLst/>
            <a:ahLst/>
            <a:cxnLst/>
            <a:rect l="l" t="t" r="r" b="b"/>
            <a:pathLst>
              <a:path w="3406140" h="127000">
                <a:moveTo>
                  <a:pt x="3406012" y="0"/>
                </a:moveTo>
                <a:lnTo>
                  <a:pt x="0" y="0"/>
                </a:lnTo>
                <a:lnTo>
                  <a:pt x="0" y="126619"/>
                </a:lnTo>
                <a:lnTo>
                  <a:pt x="3406012" y="126619"/>
                </a:lnTo>
                <a:lnTo>
                  <a:pt x="3406012"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txBox="1"/>
          <p:nvPr/>
        </p:nvSpPr>
        <p:spPr>
          <a:xfrm>
            <a:off x="5625846" y="2771902"/>
            <a:ext cx="2773045" cy="805349"/>
          </a:xfrm>
          <a:prstGeom prst="rect">
            <a:avLst/>
          </a:prstGeom>
        </p:spPr>
        <p:txBody>
          <a:bodyPr vert="horz" wrap="square" lIns="0" tIns="0" rIns="0" bIns="0" rtlCol="0">
            <a:spAutoFit/>
          </a:bodyPr>
          <a:lstStyle/>
          <a:p>
            <a:pPr algn="ctr">
              <a:lnSpc>
                <a:spcPct val="100000"/>
              </a:lnSpc>
            </a:pPr>
            <a:r>
              <a:rPr sz="1300" dirty="0" err="1" smtClean="0">
                <a:solidFill>
                  <a:srgbClr val="FFFFFF"/>
                </a:solidFill>
                <a:latin typeface="BMWType V2 Regular" pitchFamily="2" charset="0"/>
                <a:ea typeface="華康中黑體" panose="020B0509000000000000" pitchFamily="49" charset="-120"/>
                <a:cs typeface="BMWType V2 Regular" pitchFamily="2" charset="0"/>
              </a:rPr>
              <a:t>FLS台灣市場規範</a:t>
            </a:r>
            <a:r>
              <a:rPr sz="1300" dirty="0" err="1">
                <a:solidFill>
                  <a:srgbClr val="FFFFFF"/>
                </a:solidFill>
                <a:latin typeface="BMWType V2 Regular" pitchFamily="2" charset="0"/>
                <a:ea typeface="華康中黑體" panose="020B0509000000000000" pitchFamily="49" charset="-120"/>
                <a:cs typeface="BMWType V2 Regular" pitchFamily="2" charset="0"/>
              </a:rPr>
              <a:t>：工時數</a:t>
            </a:r>
            <a:r>
              <a:rPr sz="1300" dirty="0">
                <a:solidFill>
                  <a:srgbClr val="FFFFFF"/>
                </a:solidFill>
                <a:latin typeface="BMWType V2 Regular" pitchFamily="2" charset="0"/>
                <a:ea typeface="華康中黑體" panose="020B0509000000000000" pitchFamily="49" charset="-120"/>
                <a:cs typeface="BMWType V2 Regular" pitchFamily="2" charset="0"/>
              </a:rPr>
              <a:t>&lt;=</a:t>
            </a:r>
            <a:r>
              <a:rPr sz="1300" dirty="0" smtClean="0">
                <a:solidFill>
                  <a:srgbClr val="FFFFFF"/>
                </a:solidFill>
                <a:latin typeface="BMWType V2 Regular" pitchFamily="2" charset="0"/>
                <a:ea typeface="華康中黑體" panose="020B0509000000000000" pitchFamily="49" charset="-120"/>
                <a:cs typeface="BMWType V2 Regular" pitchFamily="2" charset="0"/>
              </a:rPr>
              <a:t>18</a:t>
            </a:r>
            <a:r>
              <a:rPr sz="1300" spc="-40" dirty="0" smtClean="0">
                <a:solidFill>
                  <a:srgbClr val="FFFFFF"/>
                </a:solidFill>
                <a:latin typeface="BMWType V2 Regular" pitchFamily="2" charset="0"/>
                <a:ea typeface="華康中黑體" panose="020B0509000000000000" pitchFamily="49" charset="-120"/>
                <a:cs typeface="BMWType V2 Regular" pitchFamily="2" charset="0"/>
              </a:rPr>
              <a:t>FRU</a:t>
            </a:r>
            <a:endParaRPr sz="1300" dirty="0">
              <a:latin typeface="BMWType V2 Regular" pitchFamily="2" charset="0"/>
              <a:ea typeface="華康中黑體" panose="020B0509000000000000" pitchFamily="49" charset="-120"/>
              <a:cs typeface="BMWType V2 Regular" pitchFamily="2" charset="0"/>
            </a:endParaRPr>
          </a:p>
          <a:p>
            <a:pPr>
              <a:lnSpc>
                <a:spcPct val="100000"/>
              </a:lnSpc>
            </a:pPr>
            <a:endParaRPr sz="1300" dirty="0">
              <a:latin typeface="BMWType V2 Regular" pitchFamily="2" charset="0"/>
              <a:ea typeface="華康中黑體" panose="020B0509000000000000" pitchFamily="49" charset="-120"/>
              <a:cs typeface="BMWType V2 Regular" pitchFamily="2" charset="0"/>
            </a:endParaRPr>
          </a:p>
          <a:p>
            <a:pPr>
              <a:lnSpc>
                <a:spcPct val="100000"/>
              </a:lnSpc>
              <a:spcBef>
                <a:spcPts val="50"/>
              </a:spcBef>
            </a:pPr>
            <a:endParaRPr sz="1250" dirty="0">
              <a:latin typeface="BMWType V2 Regular" pitchFamily="2" charset="0"/>
              <a:ea typeface="華康中黑體" panose="020B0509000000000000" pitchFamily="49" charset="-120"/>
              <a:cs typeface="BMWType V2 Regular" pitchFamily="2" charset="0"/>
            </a:endParaRPr>
          </a:p>
          <a:p>
            <a:pPr marL="52705" algn="ctr">
              <a:lnSpc>
                <a:spcPct val="100000"/>
              </a:lnSpc>
            </a:pPr>
            <a:r>
              <a:rPr sz="1300" spc="-5" dirty="0" err="1" smtClean="0">
                <a:solidFill>
                  <a:srgbClr val="FFFFFF"/>
                </a:solidFill>
                <a:latin typeface="BMWType V2 Regular" pitchFamily="2" charset="0"/>
                <a:ea typeface="華康中黑體" panose="020B0509000000000000" pitchFamily="49" charset="-120"/>
                <a:cs typeface="BMWType V2 Regular" pitchFamily="2" charset="0"/>
              </a:rPr>
              <a:t>若時間允許</a:t>
            </a:r>
            <a:r>
              <a:rPr lang="en-US" altLang="zh-TW" sz="1300" spc="-5" dirty="0" err="1" smtClean="0">
                <a:solidFill>
                  <a:srgbClr val="FFFFFF"/>
                </a:solidFill>
                <a:latin typeface="BMWType V2 Regular" pitchFamily="2" charset="0"/>
                <a:ea typeface="華康中黑體" panose="020B0509000000000000" pitchFamily="49" charset="-120"/>
                <a:cs typeface="BMWType V2 Regular" pitchFamily="2" charset="0"/>
              </a:rPr>
              <a:t>,</a:t>
            </a:r>
            <a:r>
              <a:rPr sz="1300" spc="-5" dirty="0" err="1" smtClean="0">
                <a:solidFill>
                  <a:srgbClr val="FFFFFF"/>
                </a:solidFill>
                <a:latin typeface="BMWType V2 Regular" pitchFamily="2" charset="0"/>
                <a:ea typeface="華康中黑體" panose="020B0509000000000000" pitchFamily="49" charset="-120"/>
                <a:cs typeface="BMWType V2 Regular" pitchFamily="2" charset="0"/>
              </a:rPr>
              <a:t>進行車旁接車</a:t>
            </a:r>
            <a:endParaRPr sz="1300" dirty="0">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6127750" y="3741801"/>
            <a:ext cx="1219200" cy="1000125"/>
          </a:xfrm>
          <a:custGeom>
            <a:avLst/>
            <a:gdLst/>
            <a:ahLst/>
            <a:cxnLst/>
            <a:rect l="l" t="t" r="r" b="b"/>
            <a:pathLst>
              <a:path w="1219200" h="1000125">
                <a:moveTo>
                  <a:pt x="835025" y="0"/>
                </a:moveTo>
                <a:lnTo>
                  <a:pt x="0" y="0"/>
                </a:lnTo>
                <a:lnTo>
                  <a:pt x="384175" y="499999"/>
                </a:lnTo>
                <a:lnTo>
                  <a:pt x="0" y="999998"/>
                </a:lnTo>
                <a:lnTo>
                  <a:pt x="835025" y="999998"/>
                </a:lnTo>
                <a:lnTo>
                  <a:pt x="1219200" y="499999"/>
                </a:lnTo>
                <a:lnTo>
                  <a:pt x="835025"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7021576" y="3741801"/>
            <a:ext cx="1219200" cy="1000125"/>
          </a:xfrm>
          <a:custGeom>
            <a:avLst/>
            <a:gdLst/>
            <a:ahLst/>
            <a:cxnLst/>
            <a:rect l="l" t="t" r="r" b="b"/>
            <a:pathLst>
              <a:path w="1219200" h="1000125">
                <a:moveTo>
                  <a:pt x="835025" y="0"/>
                </a:moveTo>
                <a:lnTo>
                  <a:pt x="0" y="0"/>
                </a:lnTo>
                <a:lnTo>
                  <a:pt x="384048" y="499999"/>
                </a:lnTo>
                <a:lnTo>
                  <a:pt x="0" y="999998"/>
                </a:lnTo>
                <a:lnTo>
                  <a:pt x="835025" y="999998"/>
                </a:lnTo>
                <a:lnTo>
                  <a:pt x="1219200" y="499999"/>
                </a:lnTo>
                <a:lnTo>
                  <a:pt x="835025"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5297551" y="3733800"/>
            <a:ext cx="1162050" cy="995680"/>
          </a:xfrm>
          <a:custGeom>
            <a:avLst/>
            <a:gdLst/>
            <a:ahLst/>
            <a:cxnLst/>
            <a:rect l="l" t="t" r="r" b="b"/>
            <a:pathLst>
              <a:path w="1162050" h="995679">
                <a:moveTo>
                  <a:pt x="779779" y="0"/>
                </a:moveTo>
                <a:lnTo>
                  <a:pt x="0" y="0"/>
                </a:lnTo>
                <a:lnTo>
                  <a:pt x="0" y="995299"/>
                </a:lnTo>
                <a:lnTo>
                  <a:pt x="779779" y="995299"/>
                </a:lnTo>
                <a:lnTo>
                  <a:pt x="1162050" y="497713"/>
                </a:lnTo>
                <a:lnTo>
                  <a:pt x="779779"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5471286" y="4203445"/>
            <a:ext cx="635000" cy="184666"/>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BMWType V2 Regular" pitchFamily="2" charset="0"/>
                <a:ea typeface="華康中黑體" panose="020B0509000000000000" pitchFamily="49" charset="-120"/>
                <a:cs typeface="BMWType V2 Regular" pitchFamily="2" charset="0"/>
              </a:rPr>
              <a:t>專屬接待</a:t>
            </a:r>
            <a:endParaRPr sz="12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6458839" y="4209922"/>
            <a:ext cx="787400" cy="184666"/>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BMWType V2 Regular" pitchFamily="2" charset="0"/>
                <a:ea typeface="華康中黑體" panose="020B0509000000000000" pitchFamily="49" charset="-120"/>
                <a:cs typeface="BMWType V2 Regular" pitchFamily="2" charset="0"/>
              </a:rPr>
              <a:t>專屬工作位</a:t>
            </a:r>
            <a:endParaRPr sz="120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7459218" y="4209922"/>
            <a:ext cx="635000" cy="184666"/>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BMWType V2 Regular" pitchFamily="2" charset="0"/>
                <a:ea typeface="華康中黑體" panose="020B0509000000000000" pitchFamily="49" charset="-120"/>
                <a:cs typeface="BMWType V2 Regular" pitchFamily="2" charset="0"/>
              </a:rPr>
              <a:t>專屬技工</a:t>
            </a:r>
            <a:endParaRPr sz="1200">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5294376" y="3721100"/>
            <a:ext cx="1162050" cy="995680"/>
          </a:xfrm>
          <a:custGeom>
            <a:avLst/>
            <a:gdLst/>
            <a:ahLst/>
            <a:cxnLst/>
            <a:rect l="l" t="t" r="r" b="b"/>
            <a:pathLst>
              <a:path w="1162050" h="995679">
                <a:moveTo>
                  <a:pt x="0" y="0"/>
                </a:moveTo>
                <a:lnTo>
                  <a:pt x="779779" y="0"/>
                </a:lnTo>
                <a:lnTo>
                  <a:pt x="1162050" y="497713"/>
                </a:lnTo>
                <a:lnTo>
                  <a:pt x="779779" y="995299"/>
                </a:lnTo>
                <a:lnTo>
                  <a:pt x="0" y="995299"/>
                </a:lnTo>
                <a:lnTo>
                  <a:pt x="0" y="0"/>
                </a:lnTo>
                <a:close/>
              </a:path>
            </a:pathLst>
          </a:custGeom>
          <a:ln w="19050">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641032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779970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8118856" y="5008270"/>
            <a:ext cx="705929" cy="70210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7983472" y="5796381"/>
            <a:ext cx="1084327" cy="512961"/>
          </a:xfrm>
          <a:prstGeom prst="rect">
            <a:avLst/>
          </a:prstGeom>
        </p:spPr>
        <p:txBody>
          <a:bodyPr vert="horz" wrap="square" lIns="0" tIns="0" rIns="0" bIns="0" rtlCol="0">
            <a:spAutoFit/>
          </a:bodyPr>
          <a:lstStyle/>
          <a:p>
            <a:pPr marL="12700" marR="5080" indent="295275">
              <a:lnSpc>
                <a:spcPts val="1019"/>
              </a:lnSpc>
            </a:pPr>
            <a:r>
              <a:rPr lang="en-US" altLang="zh-TW" sz="900" b="1" spc="25" dirty="0" smtClean="0">
                <a:latin typeface="BMWType V2 Regular" pitchFamily="2" charset="0"/>
                <a:ea typeface="華康中黑體" panose="020B0509000000000000" pitchFamily="49" charset="-120"/>
                <a:cs typeface="BMWType V2 Regular" pitchFamily="2" charset="0"/>
              </a:rPr>
              <a:t>Sheer </a:t>
            </a:r>
            <a:r>
              <a:rPr lang="en-US" altLang="zh-TW" sz="900" b="1" spc="25" dirty="0" err="1" smtClean="0">
                <a:latin typeface="BMWType V2 Regular" pitchFamily="2" charset="0"/>
                <a:ea typeface="華康中黑體" panose="020B0509000000000000" pitchFamily="49" charset="-120"/>
                <a:cs typeface="BMWType V2 Regular" pitchFamily="2" charset="0"/>
              </a:rPr>
              <a:t>DrivingPleasure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marR="5080" indent="295275">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pPr marL="12700" marR="5080" indent="295275" algn="ctr">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3970">
              <a:lnSpc>
                <a:spcPts val="3040"/>
              </a:lnSpc>
            </a:pPr>
            <a:r>
              <a:rPr spc="5" dirty="0">
                <a:latin typeface="BMWType V2 Regular" pitchFamily="2" charset="0"/>
                <a:ea typeface="華康中黑體" panose="020B0509000000000000" pitchFamily="49" charset="-120"/>
                <a:cs typeface="BMWType V2 Regular" pitchFamily="2" charset="0"/>
              </a:rPr>
              <a:t>服務流程</a:t>
            </a:r>
          </a:p>
          <a:p>
            <a:pPr marL="13970">
              <a:lnSpc>
                <a:spcPts val="3040"/>
              </a:lnSpc>
            </a:pPr>
            <a:r>
              <a:rPr spc="10" dirty="0">
                <a:solidFill>
                  <a:srgbClr val="999999"/>
                </a:solidFill>
                <a:latin typeface="BMWType V2 Regular" pitchFamily="2" charset="0"/>
                <a:ea typeface="華康中黑體" panose="020B0509000000000000" pitchFamily="49" charset="-120"/>
                <a:cs typeface="BMWType V2 Regular" pitchFamily="2" charset="0"/>
              </a:rPr>
              <a:t>內容</a:t>
            </a:r>
          </a:p>
        </p:txBody>
      </p:sp>
      <p:sp>
        <p:nvSpPr>
          <p:cNvPr id="8" name="object 8"/>
          <p:cNvSpPr txBox="1"/>
          <p:nvPr/>
        </p:nvSpPr>
        <p:spPr>
          <a:xfrm>
            <a:off x="1425702" y="1643634"/>
            <a:ext cx="3731895" cy="1338828"/>
          </a:xfrm>
          <a:prstGeom prst="rect">
            <a:avLst/>
          </a:prstGeom>
        </p:spPr>
        <p:txBody>
          <a:bodyPr vert="horz" wrap="square" lIns="0" tIns="0" rIns="0" bIns="0" rtlCol="0">
            <a:spAutoFit/>
          </a:bodyPr>
          <a:lstStyle/>
          <a:p>
            <a:pPr marL="12700">
              <a:lnSpc>
                <a:spcPct val="100000"/>
              </a:lnSpc>
            </a:pPr>
            <a:r>
              <a:rPr sz="1800" spc="-5" dirty="0" smtClean="0">
                <a:latin typeface="BMWType V2 Regular" pitchFamily="2" charset="0"/>
                <a:ea typeface="華康中黑體" panose="020B0509000000000000" pitchFamily="49" charset="-120"/>
                <a:cs typeface="BMWType V2 Regular" pitchFamily="2" charset="0"/>
              </a:rPr>
              <a:t></a:t>
            </a:r>
            <a:r>
              <a:rPr sz="2600" spc="5" dirty="0" err="1" smtClean="0">
                <a:latin typeface="BMWType V2 Regular" pitchFamily="2" charset="0"/>
                <a:ea typeface="華康中黑體" panose="020B0509000000000000" pitchFamily="49" charset="-120"/>
                <a:cs typeface="BMWType V2 Regular" pitchFamily="2" charset="0"/>
              </a:rPr>
              <a:t>服務流程基本準則</a:t>
            </a:r>
            <a:endParaRPr sz="2600" dirty="0">
              <a:latin typeface="BMWType V2 Regular" pitchFamily="2" charset="0"/>
              <a:ea typeface="華康中黑體" panose="020B0509000000000000" pitchFamily="49" charset="-120"/>
              <a:cs typeface="BMWType V2 Regular" pitchFamily="2" charset="0"/>
            </a:endParaRPr>
          </a:p>
          <a:p>
            <a:pPr>
              <a:lnSpc>
                <a:spcPct val="100000"/>
              </a:lnSpc>
              <a:spcBef>
                <a:spcPts val="5"/>
              </a:spcBef>
            </a:pPr>
            <a:endParaRPr sz="3500" dirty="0">
              <a:latin typeface="BMWType V2 Regular" pitchFamily="2" charset="0"/>
              <a:ea typeface="華康中黑體" panose="020B0509000000000000" pitchFamily="49" charset="-120"/>
              <a:cs typeface="BMWType V2 Regular" pitchFamily="2" charset="0"/>
            </a:endParaRPr>
          </a:p>
          <a:p>
            <a:pPr marL="15875">
              <a:lnSpc>
                <a:spcPct val="100000"/>
              </a:lnSpc>
            </a:pPr>
            <a:r>
              <a:rPr sz="1800" spc="-5" dirty="0" smtClean="0">
                <a:latin typeface="BMWType V2 Regular" pitchFamily="2" charset="0"/>
                <a:ea typeface="華康中黑體" panose="020B0509000000000000" pitchFamily="49" charset="-120"/>
                <a:cs typeface="BMWType V2 Regular" pitchFamily="2" charset="0"/>
              </a:rPr>
              <a:t></a:t>
            </a:r>
            <a:r>
              <a:rPr sz="2600" spc="-130" dirty="0" err="1" smtClean="0">
                <a:latin typeface="BMWType V2 Regular" pitchFamily="2" charset="0"/>
                <a:ea typeface="華康中黑體" panose="020B0509000000000000" pitchFamily="49" charset="-120"/>
                <a:cs typeface="BMWType V2 Regular" pitchFamily="2" charset="0"/>
              </a:rPr>
              <a:t>ISPA</a:t>
            </a:r>
            <a:r>
              <a:rPr sz="2600" spc="5" dirty="0" err="1" smtClean="0">
                <a:latin typeface="BMWType V2 Regular" pitchFamily="2" charset="0"/>
                <a:ea typeface="華康中黑體" panose="020B0509000000000000" pitchFamily="49" charset="-120"/>
                <a:cs typeface="BMWType V2 Regular" pitchFamily="2" charset="0"/>
              </a:rPr>
              <a:t>服務流程整合系統</a:t>
            </a:r>
            <a:endParaRPr sz="2600" dirty="0">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6567043" y="4944745"/>
            <a:ext cx="939800" cy="256480"/>
          </a:xfrm>
          <a:prstGeom prst="rect">
            <a:avLst/>
          </a:prstGeom>
        </p:spPr>
        <p:txBody>
          <a:bodyPr vert="horz" wrap="square" lIns="0" tIns="0" rIns="0" bIns="0" rtlCol="0">
            <a:spAutoFit/>
          </a:bodyPr>
          <a:lstStyle/>
          <a:p>
            <a:pPr marL="12700" marR="5080">
              <a:lnSpc>
                <a:spcPts val="1019"/>
              </a:lnSpc>
            </a:pPr>
            <a:r>
              <a:rPr lang="zh-TW" altLang="en-US" sz="900" b="1" dirty="0" smtClean="0">
                <a:latin typeface="BMWType V2 Regular" pitchFamily="2" charset="0"/>
                <a:ea typeface="華康中黑體" panose="020B0509000000000000" pitchFamily="49" charset="-120"/>
                <a:cs typeface="BMWType V2 Regular" pitchFamily="2" charset="0"/>
              </a:rPr>
              <a:t>鎔德</a:t>
            </a:r>
            <a:r>
              <a:rPr sz="900" b="1" dirty="0" err="1" smtClean="0">
                <a:latin typeface="BMWType V2 Regular" pitchFamily="2" charset="0"/>
                <a:ea typeface="華康中黑體" panose="020B0509000000000000" pitchFamily="49" charset="-120"/>
                <a:cs typeface="BMWType V2 Regular" pitchFamily="2" charset="0"/>
              </a:rPr>
              <a:t>股份有限公司服務部</a:t>
            </a:r>
            <a:endParaRPr sz="900" dirty="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6567043" y="5715914"/>
            <a:ext cx="939800" cy="282129"/>
          </a:xfrm>
          <a:prstGeom prst="rect">
            <a:avLst/>
          </a:prstGeom>
        </p:spPr>
        <p:txBody>
          <a:bodyPr vert="horz" wrap="square" lIns="0" tIns="0" rIns="0" bIns="0" rtlCol="0">
            <a:spAutoFit/>
          </a:bodyPr>
          <a:lstStyle/>
          <a:p>
            <a:pPr marL="12700">
              <a:lnSpc>
                <a:spcPts val="1055"/>
              </a:lnSpc>
            </a:pPr>
            <a:r>
              <a:rPr lang="zh-TW" altLang="en-US" sz="900" b="1" dirty="0" smtClean="0">
                <a:solidFill>
                  <a:srgbClr val="999999"/>
                </a:solidFill>
                <a:latin typeface="BMWType V2 Regular" pitchFamily="2" charset="0"/>
                <a:ea typeface="華康中黑體" panose="020B0509000000000000" pitchFamily="49" charset="-120"/>
                <a:cs typeface="BMWType V2 Regular" pitchFamily="2" charset="0"/>
              </a:rPr>
              <a:t>台北內湖</a:t>
            </a:r>
            <a:endParaRPr lang="en-US" altLang="zh-TW" sz="900" b="1" dirty="0" smtClean="0">
              <a:solidFill>
                <a:srgbClr val="999999"/>
              </a:solidFill>
              <a:latin typeface="BMWType V2 Regular" pitchFamily="2" charset="0"/>
              <a:ea typeface="華康中黑體" panose="020B0509000000000000" pitchFamily="49" charset="-120"/>
              <a:cs typeface="BMWType V2 Regular" pitchFamily="2" charset="0"/>
            </a:endParaRPr>
          </a:p>
          <a:p>
            <a:pPr marL="12700">
              <a:lnSpc>
                <a:spcPts val="1055"/>
              </a:lnSpc>
            </a:pPr>
            <a:r>
              <a:rPr lang="en-US" sz="900" b="1" spc="65" dirty="0" smtClean="0">
                <a:solidFill>
                  <a:srgbClr val="999999"/>
                </a:solidFill>
                <a:latin typeface="BMWType V2 Regular" pitchFamily="2" charset="0"/>
                <a:ea typeface="華康中黑體" panose="020B0509000000000000" pitchFamily="49" charset="-120"/>
                <a:cs typeface="BMWType V2 Regular" pitchFamily="2" charset="0"/>
              </a:rPr>
              <a:t>August 2016</a:t>
            </a:r>
            <a:endParaRPr sz="9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諮詢服務</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23114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取送車服務的諮詢服務</a:t>
            </a:r>
            <a:endParaRPr sz="18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479930" y="1680590"/>
            <a:ext cx="127254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諮詢服</a:t>
            </a:r>
            <a:r>
              <a:rPr sz="1400" spc="-15" dirty="0">
                <a:latin typeface="BMWType V2 Regular" pitchFamily="2" charset="0"/>
                <a:ea typeface="華康中黑體" panose="020B0509000000000000" pitchFamily="49" charset="-120"/>
                <a:cs typeface="BMWType V2 Regular" pitchFamily="2" charset="0"/>
              </a:rPr>
              <a:t>務</a:t>
            </a:r>
            <a:r>
              <a:rPr sz="1400" dirty="0">
                <a:latin typeface="BMWType V2 Regular" pitchFamily="2" charset="0"/>
                <a:ea typeface="華康中黑體" panose="020B0509000000000000" pitchFamily="49" charset="-120"/>
                <a:cs typeface="BMWType V2 Regular" pitchFamily="2" charset="0"/>
              </a:rPr>
              <a:t>分型︰</a:t>
            </a:r>
            <a:endParaRPr sz="140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3144837"/>
            <a:ext cx="3754374" cy="28829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5226811" y="3070479"/>
            <a:ext cx="3225800" cy="414020"/>
          </a:xfrm>
          <a:prstGeom prst="rect">
            <a:avLst/>
          </a:prstGeom>
        </p:spPr>
        <p:txBody>
          <a:bodyPr vert="horz" wrap="square" lIns="0" tIns="0" rIns="0" bIns="0" rtlCol="0">
            <a:spAutoFit/>
          </a:bodyPr>
          <a:lstStyle/>
          <a:p>
            <a:pPr marL="12700" marR="5080">
              <a:lnSpc>
                <a:spcPts val="1600"/>
              </a:lnSpc>
            </a:pPr>
            <a:r>
              <a:rPr sz="1400" dirty="0" err="1" smtClean="0">
                <a:latin typeface="BMWType V2 Regular" pitchFamily="2" charset="0"/>
                <a:ea typeface="華康中黑體" panose="020B0509000000000000" pitchFamily="49" charset="-120"/>
                <a:cs typeface="BMWType V2 Regular" pitchFamily="2" charset="0"/>
              </a:rPr>
              <a:t>諮詢服</a:t>
            </a:r>
            <a:r>
              <a:rPr sz="1400" spc="-15" dirty="0" err="1" smtClean="0">
                <a:latin typeface="BMWType V2 Regular" pitchFamily="2" charset="0"/>
                <a:ea typeface="華康中黑體" panose="020B0509000000000000" pitchFamily="49" charset="-120"/>
                <a:cs typeface="BMWType V2 Regular" pitchFamily="2" charset="0"/>
              </a:rPr>
              <a:t>務</a:t>
            </a:r>
            <a:r>
              <a:rPr sz="1400" dirty="0" err="1" smtClean="0">
                <a:latin typeface="BMWType V2 Regular" pitchFamily="2" charset="0"/>
                <a:ea typeface="華康中黑體" panose="020B0509000000000000" pitchFamily="49" charset="-120"/>
                <a:cs typeface="BMWType V2 Regular" pitchFamily="2" charset="0"/>
              </a:rPr>
              <a:t>是服</a:t>
            </a:r>
            <a:r>
              <a:rPr sz="1400" spc="-15" dirty="0" err="1" smtClean="0">
                <a:latin typeface="BMWType V2 Regular" pitchFamily="2" charset="0"/>
                <a:ea typeface="華康中黑體" panose="020B0509000000000000" pitchFamily="49" charset="-120"/>
                <a:cs typeface="BMWType V2 Regular" pitchFamily="2" charset="0"/>
              </a:rPr>
              <a:t>務流</a:t>
            </a:r>
            <a:r>
              <a:rPr sz="1400" dirty="0" err="1" smtClean="0">
                <a:latin typeface="BMWType V2 Regular" pitchFamily="2" charset="0"/>
                <a:ea typeface="華康中黑體" panose="020B0509000000000000" pitchFamily="49" charset="-120"/>
                <a:cs typeface="BMWType V2 Regular" pitchFamily="2" charset="0"/>
              </a:rPr>
              <a:t>程最重</a:t>
            </a:r>
            <a:r>
              <a:rPr sz="1400" spc="-15" dirty="0" err="1" smtClean="0">
                <a:latin typeface="BMWType V2 Regular" pitchFamily="2" charset="0"/>
                <a:ea typeface="華康中黑體" panose="020B0509000000000000" pitchFamily="49" charset="-120"/>
                <a:cs typeface="BMWType V2 Regular" pitchFamily="2" charset="0"/>
              </a:rPr>
              <a:t>要</a:t>
            </a:r>
            <a:r>
              <a:rPr sz="1400" dirty="0" err="1" smtClean="0">
                <a:latin typeface="BMWType V2 Regular" pitchFamily="2" charset="0"/>
                <a:ea typeface="華康中黑體" panose="020B0509000000000000" pitchFamily="49" charset="-120"/>
                <a:cs typeface="BMWType V2 Regular" pitchFamily="2" charset="0"/>
              </a:rPr>
              <a:t>的核</a:t>
            </a:r>
            <a:r>
              <a:rPr sz="1400" spc="-15" dirty="0" err="1" smtClean="0">
                <a:latin typeface="BMWType V2 Regular" pitchFamily="2" charset="0"/>
                <a:ea typeface="華康中黑體" panose="020B0509000000000000" pitchFamily="49" charset="-120"/>
                <a:cs typeface="BMWType V2 Regular" pitchFamily="2" charset="0"/>
              </a:rPr>
              <a:t>心之</a:t>
            </a:r>
            <a:r>
              <a:rPr sz="1400" dirty="0" err="1" smtClean="0">
                <a:latin typeface="BMWType V2 Regular" pitchFamily="2" charset="0"/>
                <a:ea typeface="華康中黑體" panose="020B0509000000000000" pitchFamily="49" charset="-120"/>
                <a:cs typeface="BMWType V2 Regular" pitchFamily="2" charset="0"/>
              </a:rPr>
              <a:t>一</a:t>
            </a:r>
            <a:r>
              <a:rPr lang="en-US" altLang="zh-TW" sz="1400"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它提供</a:t>
            </a:r>
            <a:r>
              <a:rPr sz="1400" spc="-15" dirty="0" err="1" smtClean="0">
                <a:latin typeface="BMWType V2 Regular" pitchFamily="2" charset="0"/>
                <a:ea typeface="華康中黑體" panose="020B0509000000000000" pitchFamily="49" charset="-120"/>
                <a:cs typeface="BMWType V2 Regular" pitchFamily="2" charset="0"/>
              </a:rPr>
              <a:t>創</a:t>
            </a:r>
            <a:r>
              <a:rPr sz="1400" dirty="0" err="1" smtClean="0">
                <a:latin typeface="BMWType V2 Regular" pitchFamily="2" charset="0"/>
                <a:ea typeface="華康中黑體" panose="020B0509000000000000" pitchFamily="49" charset="-120"/>
                <a:cs typeface="BMWType V2 Regular" pitchFamily="2" charset="0"/>
              </a:rPr>
              <a:t>造更</a:t>
            </a:r>
            <a:r>
              <a:rPr sz="1400" spc="-15" dirty="0" err="1" smtClean="0">
                <a:latin typeface="BMWType V2 Regular" pitchFamily="2" charset="0"/>
                <a:ea typeface="華康中黑體" panose="020B0509000000000000" pitchFamily="49" charset="-120"/>
                <a:cs typeface="BMWType V2 Regular" pitchFamily="2" charset="0"/>
              </a:rPr>
              <a:t>多客</a:t>
            </a:r>
            <a:r>
              <a:rPr sz="1400" dirty="0" err="1" smtClean="0">
                <a:latin typeface="BMWType V2 Regular" pitchFamily="2" charset="0"/>
                <a:ea typeface="華康中黑體" panose="020B0509000000000000" pitchFamily="49" charset="-120"/>
                <a:cs typeface="BMWType V2 Regular" pitchFamily="2" charset="0"/>
              </a:rPr>
              <a:t>戶附加</a:t>
            </a:r>
            <a:r>
              <a:rPr sz="1400" spc="-15" dirty="0" err="1" smtClean="0">
                <a:latin typeface="BMWType V2 Regular" pitchFamily="2" charset="0"/>
                <a:ea typeface="華康中黑體" panose="020B0509000000000000" pitchFamily="49" charset="-120"/>
                <a:cs typeface="BMWType V2 Regular" pitchFamily="2" charset="0"/>
              </a:rPr>
              <a:t>價</a:t>
            </a:r>
            <a:r>
              <a:rPr sz="1400" dirty="0" err="1" smtClean="0">
                <a:latin typeface="BMWType V2 Regular" pitchFamily="2" charset="0"/>
                <a:ea typeface="華康中黑體" panose="020B0509000000000000" pitchFamily="49" charset="-120"/>
                <a:cs typeface="BMWType V2 Regular" pitchFamily="2" charset="0"/>
              </a:rPr>
              <a:t>值的</a:t>
            </a:r>
            <a:r>
              <a:rPr sz="1400" spc="-15" dirty="0" err="1" smtClean="0">
                <a:latin typeface="BMWType V2 Regular" pitchFamily="2" charset="0"/>
                <a:ea typeface="華康中黑體" panose="020B0509000000000000" pitchFamily="49" charset="-120"/>
                <a:cs typeface="BMWType V2 Regular" pitchFamily="2" charset="0"/>
              </a:rPr>
              <a:t>可能</a:t>
            </a:r>
            <a:r>
              <a:rPr sz="1400" dirty="0" err="1" smtClean="0">
                <a:latin typeface="BMWType V2 Regular" pitchFamily="2" charset="0"/>
                <a:ea typeface="華康中黑體" panose="020B0509000000000000" pitchFamily="49" charset="-120"/>
                <a:cs typeface="BMWType V2 Regular" pitchFamily="2" charset="0"/>
              </a:rPr>
              <a:t>性</a:t>
            </a:r>
            <a:r>
              <a:rPr sz="1400" dirty="0">
                <a:latin typeface="BMWType V2 Regular" pitchFamily="2" charset="0"/>
                <a:ea typeface="華康中黑體" panose="020B0509000000000000" pitchFamily="49" charset="-120"/>
                <a:cs typeface="BMWType V2 Regular" pitchFamily="2" charset="0"/>
              </a:rPr>
              <a:t>。</a:t>
            </a:r>
          </a:p>
        </p:txBody>
      </p:sp>
      <p:sp>
        <p:nvSpPr>
          <p:cNvPr id="9" name="object 9"/>
          <p:cNvSpPr txBox="1"/>
          <p:nvPr/>
        </p:nvSpPr>
        <p:spPr>
          <a:xfrm>
            <a:off x="5226811" y="4079621"/>
            <a:ext cx="3582035" cy="1003352"/>
          </a:xfrm>
          <a:prstGeom prst="rect">
            <a:avLst/>
          </a:prstGeom>
        </p:spPr>
        <p:txBody>
          <a:bodyPr vert="horz" wrap="square" lIns="0" tIns="0" rIns="0" bIns="0" rtlCol="0">
            <a:spAutoFit/>
          </a:bodyPr>
          <a:lstStyle/>
          <a:p>
            <a:pPr marL="12700" marR="5080">
              <a:lnSpc>
                <a:spcPct val="85000"/>
              </a:lnSpc>
            </a:pPr>
            <a:r>
              <a:rPr sz="1400" dirty="0" err="1">
                <a:latin typeface="BMWType V2 Regular" pitchFamily="2" charset="0"/>
                <a:ea typeface="華康中黑體" panose="020B0509000000000000" pitchFamily="49" charset="-120"/>
                <a:cs typeface="BMWType V2 Regular" pitchFamily="2" charset="0"/>
              </a:rPr>
              <a:t>取送車服務</a:t>
            </a:r>
            <a:r>
              <a:rPr sz="1400"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為方便客戶</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可至客戶的家中或辦公室取車</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並於完成檢修後將車輛送回</a:t>
            </a:r>
            <a:r>
              <a:rPr sz="1400" spc="-5" dirty="0" smtClean="0">
                <a:latin typeface="BMWType V2 Regular" pitchFamily="2" charset="0"/>
                <a:ea typeface="華康中黑體" panose="020B0509000000000000" pitchFamily="49" charset="-120"/>
                <a:cs typeface="BMWType V2 Regular" pitchFamily="2" charset="0"/>
              </a:rPr>
              <a:t>。</a:t>
            </a:r>
            <a:r>
              <a:rPr sz="1400" spc="-10" dirty="0" smtClean="0">
                <a:latin typeface="BMWType V2 Regular" pitchFamily="2" charset="0"/>
                <a:ea typeface="華康中黑體" panose="020B0509000000000000" pitchFamily="49" charset="-120"/>
                <a:cs typeface="BMWType V2 Regular" pitchFamily="2" charset="0"/>
              </a:rPr>
              <a:t>(</a:t>
            </a:r>
            <a:r>
              <a:rPr sz="1400" spc="-10" dirty="0">
                <a:latin typeface="BMWType V2 Regular" pitchFamily="2" charset="0"/>
                <a:ea typeface="華康中黑體" panose="020B0509000000000000" pitchFamily="49" charset="-120"/>
                <a:cs typeface="BMWType V2 Regular" pitchFamily="2" charset="0"/>
              </a:rPr>
              <a:t>客戶本人未在經銷商的接車服務)</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5"/>
              </a:spcBef>
            </a:pPr>
            <a:endParaRPr sz="1550" dirty="0">
              <a:latin typeface="BMWType V2 Regular" pitchFamily="2" charset="0"/>
              <a:ea typeface="華康中黑體" panose="020B0509000000000000" pitchFamily="49" charset="-120"/>
              <a:cs typeface="BMWType V2 Regular" pitchFamily="2" charset="0"/>
            </a:endParaRPr>
          </a:p>
          <a:p>
            <a:pPr marL="12700">
              <a:lnSpc>
                <a:spcPct val="100000"/>
              </a:lnSpc>
            </a:pPr>
            <a:r>
              <a:rPr sz="1400" spc="-5" dirty="0">
                <a:latin typeface="BMWType V2 Regular" pitchFamily="2" charset="0"/>
                <a:ea typeface="華康中黑體" panose="020B0509000000000000" pitchFamily="49" charset="-120"/>
                <a:cs typeface="BMWType V2 Regular" pitchFamily="2" charset="0"/>
              </a:rPr>
              <a:t>因此需與客戶直接互動的程序在此略過。</a:t>
            </a:r>
            <a:endParaRPr sz="1400" dirty="0">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工單進行</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517525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22577" y="4876038"/>
            <a:ext cx="1664335" cy="215444"/>
          </a:xfrm>
          <a:prstGeom prst="rect">
            <a:avLst/>
          </a:prstGeom>
        </p:spPr>
        <p:txBody>
          <a:bodyPr vert="horz" wrap="square" lIns="0" tIns="0" rIns="0" bIns="0" rtlCol="0">
            <a:spAutoFit/>
          </a:bodyPr>
          <a:lstStyle/>
          <a:p>
            <a:pPr marL="12700">
              <a:lnSpc>
                <a:spcPct val="100000"/>
              </a:lnSpc>
            </a:pPr>
            <a:r>
              <a:rPr sz="1400" spc="5" dirty="0" smtClean="0">
                <a:latin typeface="BMWType V2 Regular" pitchFamily="2" charset="0"/>
                <a:ea typeface="華康中黑體" panose="020B0509000000000000" pitchFamily="49" charset="-120"/>
                <a:cs typeface="BMWType V2 Regular" pitchFamily="2" charset="0"/>
              </a:rPr>
              <a:t>施工品質</a:t>
            </a:r>
            <a:r>
              <a:rPr sz="1400" spc="50" dirty="0" smtClean="0">
                <a:latin typeface="BMWType V2 Regular" pitchFamily="2" charset="0"/>
                <a:ea typeface="華康中黑體" panose="020B0509000000000000" pitchFamily="49" charset="-120"/>
                <a:cs typeface="BMWType V2 Regular" pitchFamily="2" charset="0"/>
              </a:rPr>
              <a:t>100%</a:t>
            </a:r>
            <a:r>
              <a:rPr sz="1400" spc="10" dirty="0" smtClean="0">
                <a:latin typeface="BMWType V2 Regular" pitchFamily="2" charset="0"/>
                <a:ea typeface="華康中黑體" panose="020B0509000000000000" pitchFamily="49" charset="-120"/>
                <a:cs typeface="BMWType V2 Regular" pitchFamily="2" charset="0"/>
              </a:rPr>
              <a:t>完美</a:t>
            </a:r>
            <a:endParaRPr sz="1400" dirty="0">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322577" y="5281421"/>
            <a:ext cx="180848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於預定交車時間內完成</a:t>
            </a:r>
            <a:endParaRPr sz="140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1625854" y="4275454"/>
            <a:ext cx="7112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目的︰</a:t>
            </a:r>
            <a:endParaRPr sz="1800">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5235575" y="4143375"/>
            <a:ext cx="1397000" cy="570230"/>
          </a:xfrm>
          <a:custGeom>
            <a:avLst/>
            <a:gdLst/>
            <a:ahLst/>
            <a:cxnLst/>
            <a:rect l="l" t="t" r="r" b="b"/>
            <a:pathLst>
              <a:path w="1397000" h="570229">
                <a:moveTo>
                  <a:pt x="1206373" y="0"/>
                </a:moveTo>
                <a:lnTo>
                  <a:pt x="0" y="0"/>
                </a:lnTo>
                <a:lnTo>
                  <a:pt x="190626" y="284988"/>
                </a:lnTo>
                <a:lnTo>
                  <a:pt x="0" y="569849"/>
                </a:lnTo>
                <a:lnTo>
                  <a:pt x="1206373" y="569849"/>
                </a:lnTo>
                <a:lnTo>
                  <a:pt x="1397000" y="284988"/>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5498338" y="4302505"/>
            <a:ext cx="711835"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型式</a:t>
            </a:r>
            <a:r>
              <a:rPr sz="1800" dirty="0">
                <a:latin typeface="BMWType V2 Regular" pitchFamily="2" charset="0"/>
                <a:ea typeface="華康中黑體" panose="020B0509000000000000" pitchFamily="49" charset="-120"/>
                <a:cs typeface="BMWType V2 Regular" pitchFamily="2" charset="0"/>
              </a:rPr>
              <a:t>︰</a:t>
            </a:r>
            <a:endParaRPr sz="1800">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5142738" y="1620265"/>
            <a:ext cx="2870835" cy="739140"/>
          </a:xfrm>
          <a:prstGeom prst="rect">
            <a:avLst/>
          </a:prstGeom>
        </p:spPr>
        <p:txBody>
          <a:bodyPr vert="horz" wrap="square" lIns="0" tIns="0" rIns="0" bIns="0" rtlCol="0">
            <a:spAutoFit/>
          </a:bodyPr>
          <a:lstStyle/>
          <a:p>
            <a:pPr marL="307975">
              <a:lnSpc>
                <a:spcPct val="100000"/>
              </a:lnSpc>
            </a:pPr>
            <a:r>
              <a:rPr sz="1800" dirty="0">
                <a:latin typeface="BMWType V2 Regular" pitchFamily="2" charset="0"/>
                <a:ea typeface="華康中黑體" panose="020B0509000000000000" pitchFamily="49" charset="-120"/>
                <a:cs typeface="BMWType V2 Regular" pitchFamily="2" charset="0"/>
              </a:rPr>
              <a:t>任務︰</a:t>
            </a:r>
            <a:endParaRPr sz="1800">
              <a:latin typeface="BMWType V2 Regular" pitchFamily="2" charset="0"/>
              <a:ea typeface="華康中黑體" panose="020B0509000000000000" pitchFamily="49" charset="-120"/>
              <a:cs typeface="BMWType V2 Regular" pitchFamily="2" charset="0"/>
            </a:endParaRPr>
          </a:p>
          <a:p>
            <a:pPr>
              <a:lnSpc>
                <a:spcPct val="100000"/>
              </a:lnSpc>
              <a:spcBef>
                <a:spcPts val="35"/>
              </a:spcBef>
            </a:pPr>
            <a:endParaRPr sz="1600">
              <a:latin typeface="BMWType V2 Regular" pitchFamily="2" charset="0"/>
              <a:ea typeface="華康中黑體" panose="020B0509000000000000" pitchFamily="49" charset="-120"/>
              <a:cs typeface="BMWType V2 Regular" pitchFamily="2" charset="0"/>
            </a:endParaRPr>
          </a:p>
          <a:p>
            <a:pPr marL="12700">
              <a:lnSpc>
                <a:spcPct val="100000"/>
              </a:lnSpc>
              <a:spcBef>
                <a:spcPts val="5"/>
              </a:spcBef>
            </a:pPr>
            <a:r>
              <a:rPr sz="1400" spc="-5" dirty="0">
                <a:latin typeface="BMWType V2 Regular" pitchFamily="2" charset="0"/>
                <a:ea typeface="華康中黑體" panose="020B0509000000000000" pitchFamily="49" charset="-120"/>
                <a:cs typeface="BMWType V2 Regular" pitchFamily="2" charset="0"/>
              </a:rPr>
              <a:t>將工單傳送至服務廠進行服務／維修</a:t>
            </a:r>
            <a:endParaRPr sz="1400">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5217414" y="4774565"/>
            <a:ext cx="1334770" cy="845185"/>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■標準</a:t>
            </a:r>
          </a:p>
          <a:p>
            <a:pPr marL="12700">
              <a:lnSpc>
                <a:spcPct val="100000"/>
              </a:lnSpc>
              <a:spcBef>
                <a:spcPts val="765"/>
              </a:spcBef>
            </a:pPr>
            <a:r>
              <a:rPr sz="1400" spc="5" dirty="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FLS快速服務</a:t>
            </a:r>
            <a:endParaRPr sz="1400" dirty="0">
              <a:latin typeface="BMWType V2 Regular" pitchFamily="2" charset="0"/>
              <a:ea typeface="華康中黑體" panose="020B0509000000000000" pitchFamily="49" charset="-120"/>
              <a:cs typeface="BMWType V2 Regular" pitchFamily="2" charset="0"/>
            </a:endParaRPr>
          </a:p>
          <a:p>
            <a:pPr marL="12700">
              <a:lnSpc>
                <a:spcPct val="100000"/>
              </a:lnSpc>
              <a:spcBef>
                <a:spcPts val="740"/>
              </a:spcBef>
            </a:pPr>
            <a:r>
              <a:rPr sz="1400" dirty="0">
                <a:latin typeface="BMWType V2 Regular" pitchFamily="2" charset="0"/>
                <a:ea typeface="華康中黑體" panose="020B0509000000000000" pitchFamily="49" charset="-120"/>
                <a:cs typeface="BMWType V2 Regular" pitchFamily="2" charset="0"/>
              </a:rPr>
              <a:t>■鈑金與噴塗</a:t>
            </a:r>
          </a:p>
        </p:txBody>
      </p:sp>
      <p:sp>
        <p:nvSpPr>
          <p:cNvPr id="13" name="object 13"/>
          <p:cNvSpPr/>
          <p:nvPr/>
        </p:nvSpPr>
        <p:spPr>
          <a:xfrm>
            <a:off x="1335150" y="1524000"/>
            <a:ext cx="3270250" cy="25114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txBox="1"/>
          <p:nvPr/>
        </p:nvSpPr>
        <p:spPr>
          <a:xfrm>
            <a:off x="5216525" y="2757487"/>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KR相關評估：維修保養的品質</a:t>
            </a:r>
            <a:endParaRPr sz="1200">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4899405" y="2775330"/>
            <a:ext cx="135890" cy="135890"/>
          </a:xfrm>
          <a:custGeom>
            <a:avLst/>
            <a:gdLst/>
            <a:ahLst/>
            <a:cxnLst/>
            <a:rect l="l" t="t" r="r" b="b"/>
            <a:pathLst>
              <a:path w="135889" h="135889">
                <a:moveTo>
                  <a:pt x="67945" y="0"/>
                </a:moveTo>
                <a:lnTo>
                  <a:pt x="41469" y="5328"/>
                </a:lnTo>
                <a:lnTo>
                  <a:pt x="19875" y="19859"/>
                </a:lnTo>
                <a:lnTo>
                  <a:pt x="5330" y="41415"/>
                </a:lnTo>
                <a:lnTo>
                  <a:pt x="0" y="67818"/>
                </a:lnTo>
                <a:lnTo>
                  <a:pt x="5330" y="94293"/>
                </a:lnTo>
                <a:lnTo>
                  <a:pt x="19875" y="115887"/>
                </a:lnTo>
                <a:lnTo>
                  <a:pt x="41469" y="130432"/>
                </a:lnTo>
                <a:lnTo>
                  <a:pt x="67945" y="135763"/>
                </a:lnTo>
                <a:lnTo>
                  <a:pt x="94347" y="130432"/>
                </a:lnTo>
                <a:lnTo>
                  <a:pt x="111668" y="118745"/>
                </a:lnTo>
                <a:lnTo>
                  <a:pt x="42418" y="118745"/>
                </a:lnTo>
                <a:lnTo>
                  <a:pt x="42418" y="110236"/>
                </a:lnTo>
                <a:lnTo>
                  <a:pt x="55118" y="110236"/>
                </a:lnTo>
                <a:lnTo>
                  <a:pt x="55118" y="50927"/>
                </a:lnTo>
                <a:lnTo>
                  <a:pt x="42418" y="50927"/>
                </a:lnTo>
                <a:lnTo>
                  <a:pt x="42418" y="42418"/>
                </a:lnTo>
                <a:lnTo>
                  <a:pt x="130637" y="42418"/>
                </a:lnTo>
                <a:lnTo>
                  <a:pt x="130434" y="41415"/>
                </a:lnTo>
                <a:lnTo>
                  <a:pt x="122549" y="29718"/>
                </a:lnTo>
                <a:lnTo>
                  <a:pt x="60833" y="29718"/>
                </a:lnTo>
                <a:lnTo>
                  <a:pt x="55118" y="24003"/>
                </a:lnTo>
                <a:lnTo>
                  <a:pt x="55118" y="9906"/>
                </a:lnTo>
                <a:lnTo>
                  <a:pt x="60833" y="4318"/>
                </a:lnTo>
                <a:lnTo>
                  <a:pt x="89342" y="4318"/>
                </a:lnTo>
                <a:lnTo>
                  <a:pt x="67945" y="0"/>
                </a:lnTo>
                <a:close/>
              </a:path>
              <a:path w="135889" h="135889">
                <a:moveTo>
                  <a:pt x="130637" y="42418"/>
                </a:moveTo>
                <a:lnTo>
                  <a:pt x="80645" y="42418"/>
                </a:lnTo>
                <a:lnTo>
                  <a:pt x="80645" y="110236"/>
                </a:lnTo>
                <a:lnTo>
                  <a:pt x="93345" y="110236"/>
                </a:lnTo>
                <a:lnTo>
                  <a:pt x="93345" y="118745"/>
                </a:lnTo>
                <a:lnTo>
                  <a:pt x="111668" y="118745"/>
                </a:lnTo>
                <a:lnTo>
                  <a:pt x="115903" y="115887"/>
                </a:lnTo>
                <a:lnTo>
                  <a:pt x="130434" y="94293"/>
                </a:lnTo>
                <a:lnTo>
                  <a:pt x="135763" y="67818"/>
                </a:lnTo>
                <a:lnTo>
                  <a:pt x="130637" y="42418"/>
                </a:lnTo>
                <a:close/>
              </a:path>
              <a:path w="135889" h="135889">
                <a:moveTo>
                  <a:pt x="89342" y="4318"/>
                </a:moveTo>
                <a:lnTo>
                  <a:pt x="74930" y="4318"/>
                </a:lnTo>
                <a:lnTo>
                  <a:pt x="80645" y="9906"/>
                </a:lnTo>
                <a:lnTo>
                  <a:pt x="80645" y="24003"/>
                </a:lnTo>
                <a:lnTo>
                  <a:pt x="74930" y="29718"/>
                </a:lnTo>
                <a:lnTo>
                  <a:pt x="122549" y="29718"/>
                </a:lnTo>
                <a:lnTo>
                  <a:pt x="115903" y="19859"/>
                </a:lnTo>
                <a:lnTo>
                  <a:pt x="94347" y="5328"/>
                </a:lnTo>
                <a:lnTo>
                  <a:pt x="89342"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4941823" y="2779648"/>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5222875" y="2992437"/>
            <a:ext cx="3272154" cy="173355"/>
          </a:xfrm>
          <a:custGeom>
            <a:avLst/>
            <a:gdLst/>
            <a:ahLst/>
            <a:cxnLst/>
            <a:rect l="l" t="t" r="r" b="b"/>
            <a:pathLst>
              <a:path w="3272154" h="173355">
                <a:moveTo>
                  <a:pt x="0" y="173037"/>
                </a:moveTo>
                <a:lnTo>
                  <a:pt x="3271901" y="173037"/>
                </a:lnTo>
                <a:lnTo>
                  <a:pt x="3271901" y="0"/>
                </a:lnTo>
                <a:lnTo>
                  <a:pt x="0" y="0"/>
                </a:lnTo>
                <a:lnTo>
                  <a:pt x="0" y="173037"/>
                </a:lnTo>
                <a:close/>
              </a:path>
            </a:pathLst>
          </a:custGeom>
          <a:solidFill>
            <a:srgbClr val="80808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4905755" y="3038855"/>
            <a:ext cx="135890" cy="135890"/>
          </a:xfrm>
          <a:custGeom>
            <a:avLst/>
            <a:gdLst/>
            <a:ahLst/>
            <a:cxnLst/>
            <a:rect l="l" t="t" r="r" b="b"/>
            <a:pathLst>
              <a:path w="135889" h="135889">
                <a:moveTo>
                  <a:pt x="67945" y="0"/>
                </a:moveTo>
                <a:lnTo>
                  <a:pt x="41469" y="5328"/>
                </a:lnTo>
                <a:lnTo>
                  <a:pt x="19875" y="19859"/>
                </a:lnTo>
                <a:lnTo>
                  <a:pt x="5330" y="41415"/>
                </a:lnTo>
                <a:lnTo>
                  <a:pt x="0" y="67818"/>
                </a:lnTo>
                <a:lnTo>
                  <a:pt x="5330" y="94293"/>
                </a:lnTo>
                <a:lnTo>
                  <a:pt x="19875" y="115887"/>
                </a:lnTo>
                <a:lnTo>
                  <a:pt x="41469" y="130432"/>
                </a:lnTo>
                <a:lnTo>
                  <a:pt x="67945" y="135763"/>
                </a:lnTo>
                <a:lnTo>
                  <a:pt x="94347" y="130432"/>
                </a:lnTo>
                <a:lnTo>
                  <a:pt x="111668" y="118745"/>
                </a:lnTo>
                <a:lnTo>
                  <a:pt x="42418" y="118745"/>
                </a:lnTo>
                <a:lnTo>
                  <a:pt x="42418" y="110236"/>
                </a:lnTo>
                <a:lnTo>
                  <a:pt x="55118" y="110236"/>
                </a:lnTo>
                <a:lnTo>
                  <a:pt x="55118" y="50927"/>
                </a:lnTo>
                <a:lnTo>
                  <a:pt x="42418" y="50927"/>
                </a:lnTo>
                <a:lnTo>
                  <a:pt x="42418" y="42418"/>
                </a:lnTo>
                <a:lnTo>
                  <a:pt x="130637" y="42418"/>
                </a:lnTo>
                <a:lnTo>
                  <a:pt x="130434" y="41415"/>
                </a:lnTo>
                <a:lnTo>
                  <a:pt x="122549" y="29718"/>
                </a:lnTo>
                <a:lnTo>
                  <a:pt x="60833" y="29718"/>
                </a:lnTo>
                <a:lnTo>
                  <a:pt x="55118" y="24003"/>
                </a:lnTo>
                <a:lnTo>
                  <a:pt x="55118" y="9906"/>
                </a:lnTo>
                <a:lnTo>
                  <a:pt x="60833" y="4318"/>
                </a:lnTo>
                <a:lnTo>
                  <a:pt x="89342" y="4318"/>
                </a:lnTo>
                <a:lnTo>
                  <a:pt x="67945" y="0"/>
                </a:lnTo>
                <a:close/>
              </a:path>
              <a:path w="135889" h="135889">
                <a:moveTo>
                  <a:pt x="130637" y="42418"/>
                </a:moveTo>
                <a:lnTo>
                  <a:pt x="80645" y="42418"/>
                </a:lnTo>
                <a:lnTo>
                  <a:pt x="80645" y="110236"/>
                </a:lnTo>
                <a:lnTo>
                  <a:pt x="93345" y="110236"/>
                </a:lnTo>
                <a:lnTo>
                  <a:pt x="93345" y="118745"/>
                </a:lnTo>
                <a:lnTo>
                  <a:pt x="111668" y="118745"/>
                </a:lnTo>
                <a:lnTo>
                  <a:pt x="115903" y="115887"/>
                </a:lnTo>
                <a:lnTo>
                  <a:pt x="130434" y="94293"/>
                </a:lnTo>
                <a:lnTo>
                  <a:pt x="135763" y="67818"/>
                </a:lnTo>
                <a:lnTo>
                  <a:pt x="130637" y="42418"/>
                </a:lnTo>
                <a:close/>
              </a:path>
              <a:path w="135889" h="135889">
                <a:moveTo>
                  <a:pt x="89342" y="4318"/>
                </a:moveTo>
                <a:lnTo>
                  <a:pt x="74930" y="4318"/>
                </a:lnTo>
                <a:lnTo>
                  <a:pt x="80645" y="9906"/>
                </a:lnTo>
                <a:lnTo>
                  <a:pt x="80645" y="24003"/>
                </a:lnTo>
                <a:lnTo>
                  <a:pt x="74930" y="29718"/>
                </a:lnTo>
                <a:lnTo>
                  <a:pt x="122549" y="29718"/>
                </a:lnTo>
                <a:lnTo>
                  <a:pt x="115903" y="19859"/>
                </a:lnTo>
                <a:lnTo>
                  <a:pt x="94347" y="5328"/>
                </a:lnTo>
                <a:lnTo>
                  <a:pt x="89342"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4948173" y="3043173"/>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5229225" y="3208337"/>
            <a:ext cx="3272154" cy="173355"/>
          </a:xfrm>
          <a:custGeom>
            <a:avLst/>
            <a:gdLst/>
            <a:ahLst/>
            <a:cxnLst/>
            <a:rect l="l" t="t" r="r" b="b"/>
            <a:pathLst>
              <a:path w="3272154" h="173354">
                <a:moveTo>
                  <a:pt x="0" y="173037"/>
                </a:moveTo>
                <a:lnTo>
                  <a:pt x="3271901" y="173037"/>
                </a:lnTo>
                <a:lnTo>
                  <a:pt x="3271901" y="0"/>
                </a:lnTo>
                <a:lnTo>
                  <a:pt x="0" y="0"/>
                </a:lnTo>
                <a:lnTo>
                  <a:pt x="0" y="173037"/>
                </a:lnTo>
                <a:close/>
              </a:path>
            </a:pathLst>
          </a:custGeom>
          <a:solidFill>
            <a:srgbClr val="80808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5210936" y="2979420"/>
            <a:ext cx="3131820" cy="412115"/>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KR相關評估：交車時車輛的清潔程度</a:t>
            </a:r>
            <a:endParaRPr sz="1200">
              <a:latin typeface="BMWType V2 Regular" pitchFamily="2" charset="0"/>
              <a:ea typeface="華康中黑體" panose="020B0509000000000000" pitchFamily="49" charset="-120"/>
              <a:cs typeface="BMWType V2 Regular" pitchFamily="2" charset="0"/>
            </a:endParaRPr>
          </a:p>
          <a:p>
            <a:pPr marL="19050">
              <a:lnSpc>
                <a:spcPct val="100000"/>
              </a:lnSpc>
              <a:spcBef>
                <a:spcPts val="260"/>
              </a:spcBef>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KR相關評估：是否有完成您所有要求的工作？</a:t>
            </a:r>
            <a:endParaRPr sz="1200">
              <a:latin typeface="BMWType V2 Regular" pitchFamily="2" charset="0"/>
              <a:ea typeface="華康中黑體" panose="020B0509000000000000" pitchFamily="49" charset="-120"/>
              <a:cs typeface="BMWType V2 Regular" pitchFamily="2" charset="0"/>
            </a:endParaRPr>
          </a:p>
        </p:txBody>
      </p:sp>
      <p:sp>
        <p:nvSpPr>
          <p:cNvPr id="22" name="object 22"/>
          <p:cNvSpPr/>
          <p:nvPr/>
        </p:nvSpPr>
        <p:spPr>
          <a:xfrm>
            <a:off x="4912105" y="3254755"/>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3" name="object 23"/>
          <p:cNvSpPr/>
          <p:nvPr/>
        </p:nvSpPr>
        <p:spPr>
          <a:xfrm>
            <a:off x="4954523" y="3259073"/>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4552950" y="2009775"/>
            <a:ext cx="1960880" cy="660400"/>
          </a:xfrm>
          <a:custGeom>
            <a:avLst/>
            <a:gdLst/>
            <a:ahLst/>
            <a:cxnLst/>
            <a:rect l="l" t="t" r="r" b="b"/>
            <a:pathLst>
              <a:path w="1960879" h="660400">
                <a:moveTo>
                  <a:pt x="1960626" y="0"/>
                </a:moveTo>
                <a:lnTo>
                  <a:pt x="0" y="0"/>
                </a:lnTo>
                <a:lnTo>
                  <a:pt x="0" y="400050"/>
                </a:lnTo>
                <a:lnTo>
                  <a:pt x="980313" y="660400"/>
                </a:lnTo>
                <a:lnTo>
                  <a:pt x="1960626" y="400050"/>
                </a:lnTo>
                <a:lnTo>
                  <a:pt x="196062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工單進行</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44700"/>
            <a:ext cx="3006725" cy="2309749"/>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4526026" y="1491741"/>
            <a:ext cx="1397000" cy="287020"/>
          </a:xfrm>
          <a:prstGeom prst="rect">
            <a:avLst/>
          </a:prstGeom>
        </p:spPr>
        <p:txBody>
          <a:bodyPr vert="horz" wrap="square" lIns="0" tIns="0" rIns="0" bIns="0" rtlCol="0">
            <a:spAutoFit/>
          </a:bodyPr>
          <a:lstStyle/>
          <a:p>
            <a:pPr marL="12700">
              <a:lnSpc>
                <a:spcPct val="100000"/>
              </a:lnSpc>
            </a:pPr>
            <a:r>
              <a:rPr sz="1800" u="sng" dirty="0" err="1" smtClean="0">
                <a:latin typeface="BMWType V2 Regular" pitchFamily="2" charset="0"/>
                <a:ea typeface="華康中黑體" panose="020B0509000000000000" pitchFamily="49" charset="-120"/>
                <a:cs typeface="BMWType V2 Regular" pitchFamily="2" charset="0"/>
              </a:rPr>
              <a:t>工單進行步</a:t>
            </a:r>
            <a:r>
              <a:rPr sz="1800" u="sng" spc="-5" dirty="0" err="1" smtClean="0">
                <a:latin typeface="BMWType V2 Regular" pitchFamily="2" charset="0"/>
                <a:ea typeface="華康中黑體" panose="020B0509000000000000" pitchFamily="49" charset="-120"/>
                <a:cs typeface="BMWType V2 Regular" pitchFamily="2" charset="0"/>
              </a:rPr>
              <a:t>驟</a:t>
            </a:r>
            <a:endParaRPr sz="1800" dirty="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54601" y="2012950"/>
            <a:ext cx="1960880" cy="660400"/>
          </a:xfrm>
          <a:custGeom>
            <a:avLst/>
            <a:gdLst/>
            <a:ahLst/>
            <a:cxnLst/>
            <a:rect l="l" t="t" r="r" b="b"/>
            <a:pathLst>
              <a:path w="1960879" h="660400">
                <a:moveTo>
                  <a:pt x="1960499" y="0"/>
                </a:moveTo>
                <a:lnTo>
                  <a:pt x="0" y="0"/>
                </a:lnTo>
                <a:lnTo>
                  <a:pt x="0" y="400050"/>
                </a:lnTo>
                <a:lnTo>
                  <a:pt x="980186" y="660400"/>
                </a:lnTo>
                <a:lnTo>
                  <a:pt x="1960499" y="400050"/>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54601" y="2012950"/>
            <a:ext cx="1960880" cy="660400"/>
          </a:xfrm>
          <a:custGeom>
            <a:avLst/>
            <a:gdLst/>
            <a:ahLst/>
            <a:cxnLst/>
            <a:rect l="l" t="t" r="r" b="b"/>
            <a:pathLst>
              <a:path w="1960879" h="660400">
                <a:moveTo>
                  <a:pt x="1960499" y="0"/>
                </a:moveTo>
                <a:lnTo>
                  <a:pt x="1960499" y="400050"/>
                </a:lnTo>
                <a:lnTo>
                  <a:pt x="980186" y="660400"/>
                </a:lnTo>
                <a:lnTo>
                  <a:pt x="0" y="400050"/>
                </a:lnTo>
                <a:lnTo>
                  <a:pt x="0" y="0"/>
                </a:lnTo>
                <a:lnTo>
                  <a:pt x="1960499"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4548251" y="2487676"/>
            <a:ext cx="1962150" cy="838200"/>
          </a:xfrm>
          <a:custGeom>
            <a:avLst/>
            <a:gdLst/>
            <a:ahLst/>
            <a:cxnLst/>
            <a:rect l="l" t="t" r="r" b="b"/>
            <a:pathLst>
              <a:path w="1962150" h="838200">
                <a:moveTo>
                  <a:pt x="0" y="0"/>
                </a:moveTo>
                <a:lnTo>
                  <a:pt x="0" y="574039"/>
                </a:lnTo>
                <a:lnTo>
                  <a:pt x="981075" y="838200"/>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4560951" y="3141598"/>
            <a:ext cx="1962150" cy="838200"/>
          </a:xfrm>
          <a:custGeom>
            <a:avLst/>
            <a:gdLst/>
            <a:ahLst/>
            <a:cxnLst/>
            <a:rect l="l" t="t" r="r" b="b"/>
            <a:pathLst>
              <a:path w="1962150" h="838200">
                <a:moveTo>
                  <a:pt x="0" y="0"/>
                </a:moveTo>
                <a:lnTo>
                  <a:pt x="0" y="574167"/>
                </a:lnTo>
                <a:lnTo>
                  <a:pt x="981075" y="838200"/>
                </a:lnTo>
                <a:lnTo>
                  <a:pt x="1962150" y="574167"/>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4543425" y="37941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4541901" y="4446523"/>
            <a:ext cx="1962150" cy="838835"/>
          </a:xfrm>
          <a:custGeom>
            <a:avLst/>
            <a:gdLst/>
            <a:ahLst/>
            <a:cxnLst/>
            <a:rect l="l" t="t" r="r" b="b"/>
            <a:pathLst>
              <a:path w="1962150" h="838835">
                <a:moveTo>
                  <a:pt x="0" y="0"/>
                </a:moveTo>
                <a:lnTo>
                  <a:pt x="0" y="574167"/>
                </a:lnTo>
                <a:lnTo>
                  <a:pt x="981075" y="838326"/>
                </a:lnTo>
                <a:lnTo>
                  <a:pt x="1962150" y="574167"/>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6796151" y="2020951"/>
            <a:ext cx="1962150" cy="838200"/>
          </a:xfrm>
          <a:custGeom>
            <a:avLst/>
            <a:gdLst/>
            <a:ahLst/>
            <a:cxnLst/>
            <a:rect l="l" t="t" r="r" b="b"/>
            <a:pathLst>
              <a:path w="1962150" h="838200">
                <a:moveTo>
                  <a:pt x="0" y="0"/>
                </a:moveTo>
                <a:lnTo>
                  <a:pt x="0" y="574039"/>
                </a:lnTo>
                <a:lnTo>
                  <a:pt x="981075" y="838073"/>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6808851" y="26892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6791325" y="33559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6791325" y="3355975"/>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6789801" y="40227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4540250" y="5099050"/>
            <a:ext cx="1962150" cy="838200"/>
          </a:xfrm>
          <a:custGeom>
            <a:avLst/>
            <a:gdLst/>
            <a:ahLst/>
            <a:cxnLst/>
            <a:rect l="l" t="t" r="r" b="b"/>
            <a:pathLst>
              <a:path w="1962150" h="838200">
                <a:moveTo>
                  <a:pt x="0" y="0"/>
                </a:moveTo>
                <a:lnTo>
                  <a:pt x="0" y="574090"/>
                </a:lnTo>
                <a:lnTo>
                  <a:pt x="981075" y="838200"/>
                </a:lnTo>
                <a:lnTo>
                  <a:pt x="1962150" y="574090"/>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4537075" y="5749925"/>
            <a:ext cx="1962150" cy="838200"/>
          </a:xfrm>
          <a:custGeom>
            <a:avLst/>
            <a:gdLst/>
            <a:ahLst/>
            <a:cxnLst/>
            <a:rect l="l" t="t" r="r" b="b"/>
            <a:pathLst>
              <a:path w="1962150" h="838200">
                <a:moveTo>
                  <a:pt x="0" y="0"/>
                </a:moveTo>
                <a:lnTo>
                  <a:pt x="0" y="574090"/>
                </a:lnTo>
                <a:lnTo>
                  <a:pt x="981075" y="838200"/>
                </a:lnTo>
                <a:lnTo>
                  <a:pt x="1962150" y="574090"/>
                </a:lnTo>
                <a:lnTo>
                  <a:pt x="1962150" y="264109"/>
                </a:lnTo>
                <a:lnTo>
                  <a:pt x="981075" y="264109"/>
                </a:lnTo>
                <a:lnTo>
                  <a:pt x="0" y="0"/>
                </a:lnTo>
                <a:close/>
              </a:path>
              <a:path w="1962150" h="838200">
                <a:moveTo>
                  <a:pt x="1962150" y="0"/>
                </a:moveTo>
                <a:lnTo>
                  <a:pt x="981075" y="264109"/>
                </a:lnTo>
                <a:lnTo>
                  <a:pt x="1962150" y="26410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5020817" y="2108453"/>
            <a:ext cx="1144270" cy="347980"/>
          </a:xfrm>
          <a:prstGeom prst="rect">
            <a:avLst/>
          </a:prstGeom>
        </p:spPr>
        <p:txBody>
          <a:bodyPr vert="horz" wrap="square" lIns="0" tIns="0" rIns="0" bIns="0" rtlCol="0">
            <a:spAutoFit/>
          </a:bodyPr>
          <a:lstStyle/>
          <a:p>
            <a:pPr marL="152400" marR="5080" indent="-140335">
              <a:lnSpc>
                <a:spcPct val="100000"/>
              </a:lnSpc>
            </a:pPr>
            <a:r>
              <a:rPr sz="1100" dirty="0" err="1" smtClean="0">
                <a:latin typeface="BMWType V2 Regular" pitchFamily="2" charset="0"/>
                <a:ea typeface="華康中黑體" panose="020B0509000000000000" pitchFamily="49" charset="-120"/>
                <a:cs typeface="BMWType V2 Regular" pitchFamily="2" charset="0"/>
              </a:rPr>
              <a:t>服務廠</a:t>
            </a:r>
            <a:r>
              <a:rPr sz="1100" spc="-15" dirty="0" err="1" smtClean="0">
                <a:latin typeface="BMWType V2 Regular" pitchFamily="2" charset="0"/>
                <a:ea typeface="華康中黑體" panose="020B0509000000000000" pitchFamily="49" charset="-120"/>
                <a:cs typeface="BMWType V2 Regular" pitchFamily="2" charset="0"/>
              </a:rPr>
              <a:t>產</a:t>
            </a:r>
            <a:r>
              <a:rPr sz="1100" dirty="0" err="1" smtClean="0">
                <a:latin typeface="BMWType V2 Regular" pitchFamily="2" charset="0"/>
                <a:ea typeface="華康中黑體" panose="020B0509000000000000" pitchFamily="49" charset="-120"/>
                <a:cs typeface="BMWType V2 Regular" pitchFamily="2" charset="0"/>
              </a:rPr>
              <a:t>能規</a:t>
            </a:r>
            <a:r>
              <a:rPr sz="1100" spc="-15" dirty="0" err="1" smtClean="0">
                <a:latin typeface="BMWType V2 Regular" pitchFamily="2" charset="0"/>
                <a:ea typeface="華康中黑體" panose="020B0509000000000000" pitchFamily="49" charset="-120"/>
                <a:cs typeface="BMWType V2 Regular" pitchFamily="2" charset="0"/>
              </a:rPr>
              <a:t>劃</a:t>
            </a:r>
            <a:r>
              <a:rPr sz="1100" dirty="0" err="1" smtClean="0">
                <a:latin typeface="BMWType V2 Regular" pitchFamily="2" charset="0"/>
                <a:ea typeface="華康中黑體" panose="020B0509000000000000" pitchFamily="49" charset="-120"/>
                <a:cs typeface="BMWType V2 Regular" pitchFamily="2" charset="0"/>
              </a:rPr>
              <a:t>與監控工單進度</a:t>
            </a:r>
            <a:endParaRPr sz="1100" dirty="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4840985" y="6109614"/>
            <a:ext cx="15633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進行每</a:t>
            </a:r>
            <a:r>
              <a:rPr sz="1100" spc="-15" dirty="0">
                <a:latin typeface="BMWType V2 Regular" pitchFamily="2" charset="0"/>
                <a:ea typeface="華康中黑體" panose="020B0509000000000000" pitchFamily="49" charset="-120"/>
                <a:cs typeface="BMWType V2 Regular" pitchFamily="2" charset="0"/>
              </a:rPr>
              <a:t>項</a:t>
            </a:r>
            <a:r>
              <a:rPr sz="1100" dirty="0">
                <a:latin typeface="BMWType V2 Regular" pitchFamily="2" charset="0"/>
                <a:ea typeface="華康中黑體" panose="020B0509000000000000" pitchFamily="49" charset="-120"/>
                <a:cs typeface="BMWType V2 Regular" pitchFamily="2" charset="0"/>
              </a:rPr>
              <a:t>服務</a:t>
            </a:r>
            <a:r>
              <a:rPr sz="1100" spc="-15" dirty="0">
                <a:latin typeface="BMWType V2 Regular" pitchFamily="2" charset="0"/>
                <a:ea typeface="華康中黑體" panose="020B0509000000000000" pitchFamily="49" charset="-120"/>
                <a:cs typeface="BMWType V2 Regular" pitchFamily="2" charset="0"/>
              </a:rPr>
              <a:t>項</a:t>
            </a:r>
            <a:r>
              <a:rPr sz="1100" dirty="0">
                <a:latin typeface="BMWType V2 Regular" pitchFamily="2" charset="0"/>
                <a:ea typeface="華康中黑體" panose="020B0509000000000000" pitchFamily="49" charset="-120"/>
                <a:cs typeface="BMWType V2 Regular" pitchFamily="2" charset="0"/>
              </a:rPr>
              <a:t>目的</a:t>
            </a:r>
            <a:r>
              <a:rPr sz="1100" spc="-15" dirty="0">
                <a:latin typeface="BMWType V2 Regular" pitchFamily="2" charset="0"/>
                <a:ea typeface="華康中黑體" panose="020B0509000000000000" pitchFamily="49" charset="-120"/>
                <a:cs typeface="BMWType V2 Regular" pitchFamily="2" charset="0"/>
              </a:rPr>
              <a:t>檢</a:t>
            </a:r>
            <a:r>
              <a:rPr sz="1100" dirty="0">
                <a:latin typeface="BMWType V2 Regular" pitchFamily="2" charset="0"/>
                <a:ea typeface="華康中黑體" panose="020B0509000000000000" pitchFamily="49" charset="-120"/>
                <a:cs typeface="BMWType V2 Regular" pitchFamily="2" charset="0"/>
              </a:rPr>
              <a:t>查</a:t>
            </a:r>
            <a:endParaRPr sz="11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5051805" y="2773934"/>
            <a:ext cx="1005840" cy="347980"/>
          </a:xfrm>
          <a:prstGeom prst="rect">
            <a:avLst/>
          </a:prstGeom>
        </p:spPr>
        <p:txBody>
          <a:bodyPr vert="horz" wrap="square" lIns="0" tIns="0" rIns="0" bIns="0" rtlCol="0">
            <a:spAutoFit/>
          </a:bodyPr>
          <a:lstStyle/>
          <a:p>
            <a:pPr marL="82550" marR="5080" indent="-70485">
              <a:lnSpc>
                <a:spcPct val="100000"/>
              </a:lnSpc>
            </a:pPr>
            <a:r>
              <a:rPr sz="1100" dirty="0" err="1" smtClean="0">
                <a:latin typeface="BMWType V2 Regular" pitchFamily="2" charset="0"/>
                <a:ea typeface="華康中黑體" panose="020B0509000000000000" pitchFamily="49" charset="-120"/>
                <a:cs typeface="BMWType V2 Regular" pitchFamily="2" charset="0"/>
              </a:rPr>
              <a:t>準備服</a:t>
            </a:r>
            <a:r>
              <a:rPr sz="1100" spc="-15" dirty="0" err="1" smtClean="0">
                <a:latin typeface="BMWType V2 Regular" pitchFamily="2" charset="0"/>
                <a:ea typeface="華康中黑體" panose="020B0509000000000000" pitchFamily="49" charset="-120"/>
                <a:cs typeface="BMWType V2 Regular" pitchFamily="2" charset="0"/>
              </a:rPr>
              <a:t>務</a:t>
            </a:r>
            <a:r>
              <a:rPr sz="1100" dirty="0" err="1" smtClean="0">
                <a:latin typeface="BMWType V2 Regular" pitchFamily="2" charset="0"/>
                <a:ea typeface="華康中黑體" panose="020B0509000000000000" pitchFamily="49" charset="-120"/>
                <a:cs typeface="BMWType V2 Regular" pitchFamily="2" charset="0"/>
              </a:rPr>
              <a:t>項目與進行目視檢查</a:t>
            </a:r>
            <a:endParaRPr sz="1100" dirty="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5092953" y="3439286"/>
            <a:ext cx="1005840" cy="347980"/>
          </a:xfrm>
          <a:prstGeom prst="rect">
            <a:avLst/>
          </a:prstGeom>
        </p:spPr>
        <p:txBody>
          <a:bodyPr vert="horz" wrap="square" lIns="0" tIns="0" rIns="0" bIns="0" rtlCol="0">
            <a:spAutoFit/>
          </a:bodyPr>
          <a:lstStyle/>
          <a:p>
            <a:pPr marL="12700" marR="5080" indent="139700">
              <a:lnSpc>
                <a:spcPct val="100000"/>
              </a:lnSpc>
            </a:pPr>
            <a:r>
              <a:rPr sz="1100" dirty="0" err="1" smtClean="0">
                <a:latin typeface="BMWType V2 Regular" pitchFamily="2" charset="0"/>
                <a:ea typeface="華康中黑體" panose="020B0509000000000000" pitchFamily="49" charset="-120"/>
                <a:cs typeface="BMWType V2 Regular" pitchFamily="2" charset="0"/>
              </a:rPr>
              <a:t>執行診斷</a:t>
            </a:r>
            <a:r>
              <a:rPr lang="en-US" altLang="zh-TW" sz="1100" dirty="0" err="1" smtClean="0">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必要時</a:t>
            </a:r>
            <a:r>
              <a:rPr sz="1100" spc="-15" dirty="0" err="1" smtClean="0">
                <a:latin typeface="BMWType V2 Regular" pitchFamily="2" charset="0"/>
                <a:ea typeface="華康中黑體" panose="020B0509000000000000" pitchFamily="49" charset="-120"/>
                <a:cs typeface="BMWType V2 Regular" pitchFamily="2" charset="0"/>
              </a:rPr>
              <a:t>追</a:t>
            </a:r>
            <a:r>
              <a:rPr sz="1100" dirty="0" err="1" smtClean="0">
                <a:latin typeface="BMWType V2 Regular" pitchFamily="2" charset="0"/>
                <a:ea typeface="華康中黑體" panose="020B0509000000000000" pitchFamily="49" charset="-120"/>
                <a:cs typeface="BMWType V2 Regular" pitchFamily="2" charset="0"/>
              </a:rPr>
              <a:t>加工單</a:t>
            </a:r>
            <a:endParaRPr sz="1100" dirty="0">
              <a:latin typeface="BMWType V2 Regular" pitchFamily="2" charset="0"/>
              <a:ea typeface="華康中黑體" panose="020B0509000000000000" pitchFamily="49" charset="-120"/>
              <a:cs typeface="BMWType V2 Regular" pitchFamily="2" charset="0"/>
            </a:endParaRPr>
          </a:p>
        </p:txBody>
      </p:sp>
      <p:sp>
        <p:nvSpPr>
          <p:cNvPr id="24" name="object 24"/>
          <p:cNvSpPr txBox="1"/>
          <p:nvPr/>
        </p:nvSpPr>
        <p:spPr>
          <a:xfrm>
            <a:off x="4853178" y="4103131"/>
            <a:ext cx="1424940" cy="351155"/>
          </a:xfrm>
          <a:prstGeom prst="rect">
            <a:avLst/>
          </a:prstGeom>
        </p:spPr>
        <p:txBody>
          <a:bodyPr vert="horz" wrap="square" lIns="0" tIns="0" rIns="0" bIns="0" rtlCol="0">
            <a:spAutoFit/>
          </a:bodyPr>
          <a:lstStyle/>
          <a:p>
            <a:pPr marL="572135" marR="5080" indent="-560070">
              <a:lnSpc>
                <a:spcPct val="100899"/>
              </a:lnSpc>
            </a:pPr>
            <a:r>
              <a:rPr sz="1100" dirty="0" err="1">
                <a:latin typeface="BMWType V2 Regular" pitchFamily="2" charset="0"/>
                <a:ea typeface="華康中黑體" panose="020B0509000000000000" pitchFamily="49" charset="-120"/>
                <a:cs typeface="BMWType V2 Regular" pitchFamily="2" charset="0"/>
              </a:rPr>
              <a:t>採取必</a:t>
            </a:r>
            <a:r>
              <a:rPr sz="1100" spc="-15" dirty="0" err="1">
                <a:latin typeface="BMWType V2 Regular" pitchFamily="2" charset="0"/>
                <a:ea typeface="華康中黑體" panose="020B0509000000000000" pitchFamily="49" charset="-120"/>
                <a:cs typeface="BMWType V2 Regular" pitchFamily="2" charset="0"/>
              </a:rPr>
              <a:t>要</a:t>
            </a:r>
            <a:r>
              <a:rPr sz="1100" dirty="0" err="1">
                <a:latin typeface="BMWType V2 Regular" pitchFamily="2" charset="0"/>
                <a:ea typeface="華康中黑體" panose="020B0509000000000000" pitchFamily="49" charset="-120"/>
                <a:cs typeface="BMWType V2 Regular" pitchFamily="2" charset="0"/>
              </a:rPr>
              <a:t>的保</a:t>
            </a:r>
            <a:r>
              <a:rPr sz="1100" spc="-15" dirty="0" err="1">
                <a:latin typeface="BMWType V2 Regular" pitchFamily="2" charset="0"/>
                <a:ea typeface="華康中黑體" panose="020B0509000000000000" pitchFamily="49" charset="-120"/>
                <a:cs typeface="BMWType V2 Regular" pitchFamily="2" charset="0"/>
              </a:rPr>
              <a:t>固</a:t>
            </a:r>
            <a:r>
              <a:rPr sz="1100" dirty="0" err="1">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商譽措施</a:t>
            </a:r>
            <a:endParaRPr sz="1100" dirty="0">
              <a:latin typeface="BMWType V2 Regular" pitchFamily="2" charset="0"/>
              <a:ea typeface="華康中黑體" panose="020B0509000000000000" pitchFamily="49" charset="-120"/>
              <a:cs typeface="BMWType V2 Regular" pitchFamily="2" charset="0"/>
            </a:endParaRPr>
          </a:p>
        </p:txBody>
      </p:sp>
      <p:sp>
        <p:nvSpPr>
          <p:cNvPr id="25" name="object 25"/>
          <p:cNvSpPr txBox="1"/>
          <p:nvPr/>
        </p:nvSpPr>
        <p:spPr>
          <a:xfrm>
            <a:off x="5249036" y="4858384"/>
            <a:ext cx="5867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供應零件</a:t>
            </a:r>
            <a:endParaRPr sz="1100">
              <a:latin typeface="BMWType V2 Regular" pitchFamily="2" charset="0"/>
              <a:ea typeface="華康中黑體" panose="020B0509000000000000" pitchFamily="49" charset="-120"/>
              <a:cs typeface="BMWType V2 Regular" pitchFamily="2" charset="0"/>
            </a:endParaRPr>
          </a:p>
        </p:txBody>
      </p:sp>
      <p:sp>
        <p:nvSpPr>
          <p:cNvPr id="26" name="object 26"/>
          <p:cNvSpPr txBox="1"/>
          <p:nvPr/>
        </p:nvSpPr>
        <p:spPr>
          <a:xfrm>
            <a:off x="4917185" y="5468010"/>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進行服</a:t>
            </a:r>
            <a:r>
              <a:rPr sz="1100" spc="-15" dirty="0">
                <a:latin typeface="BMWType V2 Regular" pitchFamily="2" charset="0"/>
                <a:ea typeface="華康中黑體" panose="020B0509000000000000" pitchFamily="49" charset="-120"/>
                <a:cs typeface="BMWType V2 Regular" pitchFamily="2" charset="0"/>
              </a:rPr>
              <a:t>務</a:t>
            </a:r>
            <a:r>
              <a:rPr sz="1100" dirty="0">
                <a:latin typeface="BMWType V2 Regular" pitchFamily="2" charset="0"/>
                <a:ea typeface="華康中黑體" panose="020B0509000000000000" pitchFamily="49" charset="-120"/>
                <a:cs typeface="BMWType V2 Regular" pitchFamily="2" charset="0"/>
              </a:rPr>
              <a:t>／維</a:t>
            </a:r>
            <a:r>
              <a:rPr sz="1100" spc="-15" dirty="0">
                <a:latin typeface="BMWType V2 Regular" pitchFamily="2" charset="0"/>
                <a:ea typeface="華康中黑體" panose="020B0509000000000000" pitchFamily="49" charset="-120"/>
                <a:cs typeface="BMWType V2 Regular" pitchFamily="2" charset="0"/>
              </a:rPr>
              <a:t>修</a:t>
            </a:r>
            <a:r>
              <a:rPr sz="1100" dirty="0">
                <a:latin typeface="BMWType V2 Regular" pitchFamily="2" charset="0"/>
                <a:ea typeface="華康中黑體" panose="020B0509000000000000" pitchFamily="49" charset="-120"/>
                <a:cs typeface="BMWType V2 Regular" pitchFamily="2" charset="0"/>
              </a:rPr>
              <a:t>項目</a:t>
            </a:r>
            <a:endParaRPr sz="1100">
              <a:latin typeface="BMWType V2 Regular" pitchFamily="2" charset="0"/>
              <a:ea typeface="華康中黑體" panose="020B0509000000000000" pitchFamily="49" charset="-120"/>
              <a:cs typeface="BMWType V2 Regular" pitchFamily="2" charset="0"/>
            </a:endParaRPr>
          </a:p>
        </p:txBody>
      </p:sp>
      <p:sp>
        <p:nvSpPr>
          <p:cNvPr id="27" name="object 27"/>
          <p:cNvSpPr txBox="1"/>
          <p:nvPr/>
        </p:nvSpPr>
        <p:spPr>
          <a:xfrm>
            <a:off x="7204329" y="2381250"/>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確認更</a:t>
            </a:r>
            <a:r>
              <a:rPr sz="1100" spc="-15" dirty="0">
                <a:latin typeface="BMWType V2 Regular" pitchFamily="2" charset="0"/>
                <a:ea typeface="華康中黑體" panose="020B0509000000000000" pitchFamily="49" charset="-120"/>
                <a:cs typeface="BMWType V2 Regular" pitchFamily="2" charset="0"/>
              </a:rPr>
              <a:t>換</a:t>
            </a:r>
            <a:r>
              <a:rPr sz="1100" dirty="0">
                <a:latin typeface="BMWType V2 Regular" pitchFamily="2" charset="0"/>
                <a:ea typeface="華康中黑體" panose="020B0509000000000000" pitchFamily="49" charset="-120"/>
                <a:cs typeface="BMWType V2 Regular" pitchFamily="2" charset="0"/>
              </a:rPr>
              <a:t>零件</a:t>
            </a:r>
            <a:r>
              <a:rPr sz="1100" spc="-15" dirty="0">
                <a:latin typeface="BMWType V2 Regular" pitchFamily="2" charset="0"/>
                <a:ea typeface="華康中黑體" panose="020B0509000000000000" pitchFamily="49" charset="-120"/>
                <a:cs typeface="BMWType V2 Regular" pitchFamily="2" charset="0"/>
              </a:rPr>
              <a:t>的</a:t>
            </a:r>
            <a:r>
              <a:rPr sz="1100" dirty="0">
                <a:latin typeface="BMWType V2 Regular" pitchFamily="2" charset="0"/>
                <a:ea typeface="華康中黑體" panose="020B0509000000000000" pitchFamily="49" charset="-120"/>
                <a:cs typeface="BMWType V2 Regular" pitchFamily="2" charset="0"/>
              </a:rPr>
              <a:t>處置</a:t>
            </a:r>
            <a:endParaRPr sz="1100">
              <a:latin typeface="BMWType V2 Regular" pitchFamily="2" charset="0"/>
              <a:ea typeface="華康中黑體" panose="020B0509000000000000" pitchFamily="49" charset="-120"/>
              <a:cs typeface="BMWType V2 Regular" pitchFamily="2" charset="0"/>
            </a:endParaRPr>
          </a:p>
        </p:txBody>
      </p:sp>
      <p:sp>
        <p:nvSpPr>
          <p:cNvPr id="28" name="object 28"/>
          <p:cNvSpPr txBox="1"/>
          <p:nvPr/>
        </p:nvSpPr>
        <p:spPr>
          <a:xfrm>
            <a:off x="7282433" y="2962909"/>
            <a:ext cx="1144270" cy="347980"/>
          </a:xfrm>
          <a:prstGeom prst="rect">
            <a:avLst/>
          </a:prstGeom>
        </p:spPr>
        <p:txBody>
          <a:bodyPr vert="horz" wrap="square" lIns="0" tIns="0" rIns="0" bIns="0" rtlCol="0">
            <a:spAutoFit/>
          </a:bodyPr>
          <a:lstStyle/>
          <a:p>
            <a:pPr marL="151130" marR="5080" indent="-139065">
              <a:lnSpc>
                <a:spcPct val="100000"/>
              </a:lnSpc>
            </a:pPr>
            <a:r>
              <a:rPr sz="1100" dirty="0" err="1">
                <a:latin typeface="BMWType V2 Regular" pitchFamily="2" charset="0"/>
                <a:ea typeface="華康中黑體" panose="020B0509000000000000" pitchFamily="49" charset="-120"/>
                <a:cs typeface="BMWType V2 Regular" pitchFamily="2" charset="0"/>
              </a:rPr>
              <a:t>進行必</a:t>
            </a:r>
            <a:r>
              <a:rPr sz="1100" spc="-15" dirty="0" err="1">
                <a:latin typeface="BMWType V2 Regular" pitchFamily="2" charset="0"/>
                <a:ea typeface="華康中黑體" panose="020B0509000000000000" pitchFamily="49" charset="-120"/>
                <a:cs typeface="BMWType V2 Regular" pitchFamily="2" charset="0"/>
              </a:rPr>
              <a:t>要</a:t>
            </a:r>
            <a:r>
              <a:rPr sz="1100" dirty="0" err="1">
                <a:latin typeface="BMWType V2 Regular" pitchFamily="2" charset="0"/>
                <a:ea typeface="華康中黑體" panose="020B0509000000000000" pitchFamily="49" charset="-120"/>
                <a:cs typeface="BMWType V2 Regular" pitchFamily="2" charset="0"/>
              </a:rPr>
              <a:t>的保</a:t>
            </a:r>
            <a:r>
              <a:rPr sz="1100" spc="-15" dirty="0" err="1">
                <a:latin typeface="BMWType V2 Regular" pitchFamily="2" charset="0"/>
                <a:ea typeface="華康中黑體" panose="020B0509000000000000" pitchFamily="49" charset="-120"/>
                <a:cs typeface="BMWType V2 Regular" pitchFamily="2" charset="0"/>
              </a:rPr>
              <a:t>固</a:t>
            </a:r>
            <a:r>
              <a:rPr sz="1100" dirty="0" err="1" smtClean="0">
                <a:latin typeface="BMWType V2 Regular" pitchFamily="2" charset="0"/>
                <a:ea typeface="華康中黑體" panose="020B0509000000000000" pitchFamily="49" charset="-120"/>
                <a:cs typeface="BMWType V2 Regular" pitchFamily="2" charset="0"/>
              </a:rPr>
              <a:t>／商譽資料確認</a:t>
            </a:r>
            <a:endParaRPr sz="1100" dirty="0">
              <a:latin typeface="BMWType V2 Regular" pitchFamily="2" charset="0"/>
              <a:ea typeface="華康中黑體" panose="020B0509000000000000" pitchFamily="49" charset="-120"/>
              <a:cs typeface="BMWType V2 Regular" pitchFamily="2" charset="0"/>
            </a:endParaRPr>
          </a:p>
        </p:txBody>
      </p:sp>
      <p:sp>
        <p:nvSpPr>
          <p:cNvPr id="29" name="object 29"/>
          <p:cNvSpPr txBox="1"/>
          <p:nvPr/>
        </p:nvSpPr>
        <p:spPr>
          <a:xfrm>
            <a:off x="7151369" y="4369180"/>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完成施</a:t>
            </a:r>
            <a:r>
              <a:rPr sz="1100" spc="-15" dirty="0">
                <a:latin typeface="BMWType V2 Regular" pitchFamily="2" charset="0"/>
                <a:ea typeface="華康中黑體" panose="020B0509000000000000" pitchFamily="49" charset="-120"/>
                <a:cs typeface="BMWType V2 Regular" pitchFamily="2" charset="0"/>
              </a:rPr>
              <a:t>工</a:t>
            </a:r>
            <a:r>
              <a:rPr sz="1100" dirty="0">
                <a:latin typeface="BMWType V2 Regular" pitchFamily="2" charset="0"/>
                <a:ea typeface="華康中黑體" panose="020B0509000000000000" pitchFamily="49" charset="-120"/>
                <a:cs typeface="BMWType V2 Regular" pitchFamily="2" charset="0"/>
              </a:rPr>
              <a:t>與移</a:t>
            </a:r>
            <a:r>
              <a:rPr sz="1100" spc="-15" dirty="0">
                <a:latin typeface="BMWType V2 Regular" pitchFamily="2" charset="0"/>
                <a:ea typeface="華康中黑體" panose="020B0509000000000000" pitchFamily="49" charset="-120"/>
                <a:cs typeface="BMWType V2 Regular" pitchFamily="2" charset="0"/>
              </a:rPr>
              <a:t>交</a:t>
            </a:r>
            <a:r>
              <a:rPr sz="1100" dirty="0">
                <a:latin typeface="BMWType V2 Regular" pitchFamily="2" charset="0"/>
                <a:ea typeface="華康中黑體" panose="020B0509000000000000" pitchFamily="49" charset="-120"/>
                <a:cs typeface="BMWType V2 Regular" pitchFamily="2" charset="0"/>
              </a:rPr>
              <a:t>工單</a:t>
            </a:r>
            <a:endParaRPr sz="1100">
              <a:latin typeface="BMWType V2 Regular" pitchFamily="2" charset="0"/>
              <a:ea typeface="華康中黑體" panose="020B0509000000000000" pitchFamily="49" charset="-120"/>
              <a:cs typeface="BMWType V2 Regular" pitchFamily="2" charset="0"/>
            </a:endParaRPr>
          </a:p>
        </p:txBody>
      </p:sp>
      <p:sp>
        <p:nvSpPr>
          <p:cNvPr id="30" name="object 30"/>
          <p:cNvSpPr txBox="1"/>
          <p:nvPr/>
        </p:nvSpPr>
        <p:spPr>
          <a:xfrm>
            <a:off x="6980681" y="3704082"/>
            <a:ext cx="170180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進行每張工單的檢查／終檢</a:t>
            </a:r>
            <a:endParaRPr sz="1100">
              <a:latin typeface="BMWType V2 Regular" pitchFamily="2" charset="0"/>
              <a:ea typeface="華康中黑體" panose="020B0509000000000000" pitchFamily="49" charset="-120"/>
              <a:cs typeface="BMWType V2 Regular" pitchFamily="2" charset="0"/>
            </a:endParaRPr>
          </a:p>
        </p:txBody>
      </p:sp>
      <p:sp>
        <p:nvSpPr>
          <p:cNvPr id="31" name="object 31"/>
          <p:cNvSpPr/>
          <p:nvPr/>
        </p:nvSpPr>
        <p:spPr>
          <a:xfrm>
            <a:off x="5502275" y="6584950"/>
            <a:ext cx="0" cy="107950"/>
          </a:xfrm>
          <a:custGeom>
            <a:avLst/>
            <a:gdLst/>
            <a:ahLst/>
            <a:cxnLst/>
            <a:rect l="l" t="t" r="r" b="b"/>
            <a:pathLst>
              <a:path h="107950">
                <a:moveTo>
                  <a:pt x="0" y="0"/>
                </a:moveTo>
                <a:lnTo>
                  <a:pt x="0" y="10795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2" name="object 32"/>
          <p:cNvSpPr/>
          <p:nvPr/>
        </p:nvSpPr>
        <p:spPr>
          <a:xfrm>
            <a:off x="5502275" y="6692900"/>
            <a:ext cx="1139825" cy="0"/>
          </a:xfrm>
          <a:custGeom>
            <a:avLst/>
            <a:gdLst/>
            <a:ahLst/>
            <a:cxnLst/>
            <a:rect l="l" t="t" r="r" b="b"/>
            <a:pathLst>
              <a:path w="1139825">
                <a:moveTo>
                  <a:pt x="0" y="0"/>
                </a:moveTo>
                <a:lnTo>
                  <a:pt x="11398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3" name="object 33"/>
          <p:cNvSpPr/>
          <p:nvPr/>
        </p:nvSpPr>
        <p:spPr>
          <a:xfrm>
            <a:off x="6646926" y="1770126"/>
            <a:ext cx="0" cy="4924425"/>
          </a:xfrm>
          <a:custGeom>
            <a:avLst/>
            <a:gdLst/>
            <a:ahLst/>
            <a:cxnLst/>
            <a:rect l="l" t="t" r="r" b="b"/>
            <a:pathLst>
              <a:path h="4924425">
                <a:moveTo>
                  <a:pt x="0" y="0"/>
                </a:moveTo>
                <a:lnTo>
                  <a:pt x="0" y="4924361"/>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4" name="object 34"/>
          <p:cNvSpPr/>
          <p:nvPr/>
        </p:nvSpPr>
        <p:spPr>
          <a:xfrm>
            <a:off x="7726298" y="1760473"/>
            <a:ext cx="76200" cy="532130"/>
          </a:xfrm>
          <a:custGeom>
            <a:avLst/>
            <a:gdLst/>
            <a:ahLst/>
            <a:cxnLst/>
            <a:rect l="l" t="t" r="r" b="b"/>
            <a:pathLst>
              <a:path w="76200" h="532130">
                <a:moveTo>
                  <a:pt x="31750" y="455675"/>
                </a:moveTo>
                <a:lnTo>
                  <a:pt x="0" y="455675"/>
                </a:lnTo>
                <a:lnTo>
                  <a:pt x="38100" y="531876"/>
                </a:lnTo>
                <a:lnTo>
                  <a:pt x="69850" y="468375"/>
                </a:lnTo>
                <a:lnTo>
                  <a:pt x="31750" y="468375"/>
                </a:lnTo>
                <a:lnTo>
                  <a:pt x="31750" y="455675"/>
                </a:lnTo>
                <a:close/>
              </a:path>
              <a:path w="76200" h="532130">
                <a:moveTo>
                  <a:pt x="44450" y="0"/>
                </a:moveTo>
                <a:lnTo>
                  <a:pt x="31750" y="0"/>
                </a:lnTo>
                <a:lnTo>
                  <a:pt x="31750" y="468375"/>
                </a:lnTo>
                <a:lnTo>
                  <a:pt x="44450" y="468375"/>
                </a:lnTo>
                <a:lnTo>
                  <a:pt x="44450" y="0"/>
                </a:lnTo>
                <a:close/>
              </a:path>
              <a:path w="76200" h="532130">
                <a:moveTo>
                  <a:pt x="76200" y="455675"/>
                </a:moveTo>
                <a:lnTo>
                  <a:pt x="44450" y="455675"/>
                </a:lnTo>
                <a:lnTo>
                  <a:pt x="44450" y="468375"/>
                </a:lnTo>
                <a:lnTo>
                  <a:pt x="69850" y="468375"/>
                </a:lnTo>
                <a:lnTo>
                  <a:pt x="76200" y="455675"/>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5" name="object 35"/>
          <p:cNvSpPr/>
          <p:nvPr/>
        </p:nvSpPr>
        <p:spPr>
          <a:xfrm>
            <a:off x="6637401" y="1766951"/>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工單進行</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2561590" cy="287020"/>
          </a:xfrm>
          <a:prstGeom prst="rect">
            <a:avLst/>
          </a:prstGeom>
        </p:spPr>
        <p:txBody>
          <a:bodyPr vert="horz" wrap="square" lIns="0" tIns="0" rIns="0" bIns="0" rtlCol="0">
            <a:spAutoFit/>
          </a:bodyPr>
          <a:lstStyle/>
          <a:p>
            <a:pPr marL="12700">
              <a:lnSpc>
                <a:spcPct val="100000"/>
              </a:lnSpc>
            </a:pPr>
            <a:r>
              <a:rPr sz="1800" dirty="0" err="1" smtClean="0">
                <a:latin typeface="BMWType V2 Regular" pitchFamily="2" charset="0"/>
                <a:ea typeface="華康中黑體" panose="020B0509000000000000" pitchFamily="49" charset="-120"/>
                <a:cs typeface="BMWType V2 Regular" pitchFamily="2" charset="0"/>
              </a:rPr>
              <a:t>FLS</a:t>
            </a:r>
            <a:r>
              <a:rPr sz="1800" spc="-5" dirty="0" err="1" smtClean="0">
                <a:latin typeface="BMWType V2 Regular" pitchFamily="2" charset="0"/>
                <a:ea typeface="華康中黑體" panose="020B0509000000000000" pitchFamily="49" charset="-120"/>
                <a:cs typeface="BMWType V2 Regular" pitchFamily="2" charset="0"/>
              </a:rPr>
              <a:t>快速服務的工單進行</a:t>
            </a:r>
            <a:endParaRPr sz="1800" dirty="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479930" y="1680590"/>
            <a:ext cx="127254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工單進</a:t>
            </a:r>
            <a:r>
              <a:rPr sz="1400" spc="-15" dirty="0">
                <a:latin typeface="BMWType V2 Regular" pitchFamily="2" charset="0"/>
                <a:ea typeface="華康中黑體" panose="020B0509000000000000" pitchFamily="49" charset="-120"/>
                <a:cs typeface="BMWType V2 Regular" pitchFamily="2" charset="0"/>
              </a:rPr>
              <a:t>行</a:t>
            </a:r>
            <a:r>
              <a:rPr sz="1400" dirty="0">
                <a:latin typeface="BMWType V2 Regular" pitchFamily="2" charset="0"/>
                <a:ea typeface="華康中黑體" panose="020B0509000000000000" pitchFamily="49" charset="-120"/>
                <a:cs typeface="BMWType V2 Regular" pitchFamily="2" charset="0"/>
              </a:rPr>
              <a:t>分型︰</a:t>
            </a:r>
            <a:endParaRPr sz="140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3135312"/>
            <a:ext cx="3775075" cy="29051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6118225" y="4103623"/>
            <a:ext cx="1219200" cy="1000125"/>
          </a:xfrm>
          <a:custGeom>
            <a:avLst/>
            <a:gdLst/>
            <a:ahLst/>
            <a:cxnLst/>
            <a:rect l="l" t="t" r="r" b="b"/>
            <a:pathLst>
              <a:path w="1219200" h="1000125">
                <a:moveTo>
                  <a:pt x="835025" y="0"/>
                </a:moveTo>
                <a:lnTo>
                  <a:pt x="0" y="0"/>
                </a:lnTo>
                <a:lnTo>
                  <a:pt x="384175" y="500125"/>
                </a:lnTo>
                <a:lnTo>
                  <a:pt x="0" y="1000125"/>
                </a:lnTo>
                <a:lnTo>
                  <a:pt x="835025" y="1000125"/>
                </a:lnTo>
                <a:lnTo>
                  <a:pt x="1219200" y="500125"/>
                </a:lnTo>
                <a:lnTo>
                  <a:pt x="835025"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7012051" y="4103623"/>
            <a:ext cx="1219200" cy="1000125"/>
          </a:xfrm>
          <a:custGeom>
            <a:avLst/>
            <a:gdLst/>
            <a:ahLst/>
            <a:cxnLst/>
            <a:rect l="l" t="t" r="r" b="b"/>
            <a:pathLst>
              <a:path w="1219200" h="1000125">
                <a:moveTo>
                  <a:pt x="835025" y="0"/>
                </a:moveTo>
                <a:lnTo>
                  <a:pt x="0" y="0"/>
                </a:lnTo>
                <a:lnTo>
                  <a:pt x="384048" y="500125"/>
                </a:lnTo>
                <a:lnTo>
                  <a:pt x="0" y="1000125"/>
                </a:lnTo>
                <a:lnTo>
                  <a:pt x="835025" y="1000125"/>
                </a:lnTo>
                <a:lnTo>
                  <a:pt x="1219200" y="500125"/>
                </a:lnTo>
                <a:lnTo>
                  <a:pt x="835025"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5288026" y="4095750"/>
            <a:ext cx="1162050" cy="995680"/>
          </a:xfrm>
          <a:custGeom>
            <a:avLst/>
            <a:gdLst/>
            <a:ahLst/>
            <a:cxnLst/>
            <a:rect l="l" t="t" r="r" b="b"/>
            <a:pathLst>
              <a:path w="1162050" h="995679">
                <a:moveTo>
                  <a:pt x="779779" y="0"/>
                </a:moveTo>
                <a:lnTo>
                  <a:pt x="0" y="0"/>
                </a:lnTo>
                <a:lnTo>
                  <a:pt x="0" y="995299"/>
                </a:lnTo>
                <a:lnTo>
                  <a:pt x="779779" y="995299"/>
                </a:lnTo>
                <a:lnTo>
                  <a:pt x="1162050" y="497713"/>
                </a:lnTo>
                <a:lnTo>
                  <a:pt x="779779" y="0"/>
                </a:lnTo>
                <a:close/>
              </a:path>
            </a:pathLst>
          </a:custGeom>
          <a:solidFill>
            <a:srgbClr val="00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5461761" y="4565650"/>
            <a:ext cx="635000" cy="184666"/>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BMWType V2 Regular" pitchFamily="2" charset="0"/>
                <a:ea typeface="華康中黑體" panose="020B0509000000000000" pitchFamily="49" charset="-120"/>
                <a:cs typeface="BMWType V2 Regular" pitchFamily="2" charset="0"/>
              </a:rPr>
              <a:t>專屬接待</a:t>
            </a:r>
            <a:endParaRPr sz="1200">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6449314" y="4571745"/>
            <a:ext cx="787400" cy="184666"/>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BMWType V2 Regular" pitchFamily="2" charset="0"/>
                <a:ea typeface="華康中黑體" panose="020B0509000000000000" pitchFamily="49" charset="-120"/>
                <a:cs typeface="BMWType V2 Regular" pitchFamily="2" charset="0"/>
              </a:rPr>
              <a:t>專屬工作位</a:t>
            </a:r>
            <a:endParaRPr sz="1200">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7449693" y="4571745"/>
            <a:ext cx="635000" cy="184666"/>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BMWType V2 Regular" pitchFamily="2" charset="0"/>
                <a:ea typeface="華康中黑體" panose="020B0509000000000000" pitchFamily="49" charset="-120"/>
                <a:cs typeface="BMWType V2 Regular" pitchFamily="2" charset="0"/>
              </a:rPr>
              <a:t>專屬技工</a:t>
            </a:r>
            <a:endParaRPr sz="1200">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6124575" y="4090923"/>
            <a:ext cx="1219200" cy="1000125"/>
          </a:xfrm>
          <a:custGeom>
            <a:avLst/>
            <a:gdLst/>
            <a:ahLst/>
            <a:cxnLst/>
            <a:rect l="l" t="t" r="r" b="b"/>
            <a:pathLst>
              <a:path w="1219200" h="1000125">
                <a:moveTo>
                  <a:pt x="0" y="0"/>
                </a:moveTo>
                <a:lnTo>
                  <a:pt x="835025" y="0"/>
                </a:lnTo>
                <a:lnTo>
                  <a:pt x="1219200" y="500125"/>
                </a:lnTo>
                <a:lnTo>
                  <a:pt x="835025" y="1000125"/>
                </a:lnTo>
                <a:lnTo>
                  <a:pt x="0" y="1000125"/>
                </a:lnTo>
                <a:lnTo>
                  <a:pt x="384175" y="500125"/>
                </a:lnTo>
                <a:lnTo>
                  <a:pt x="0" y="0"/>
                </a:lnTo>
                <a:close/>
              </a:path>
            </a:pathLst>
          </a:custGeom>
          <a:ln w="19050">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7016750" y="4087748"/>
            <a:ext cx="1219200" cy="1000125"/>
          </a:xfrm>
          <a:custGeom>
            <a:avLst/>
            <a:gdLst/>
            <a:ahLst/>
            <a:cxnLst/>
            <a:rect l="l" t="t" r="r" b="b"/>
            <a:pathLst>
              <a:path w="1219200" h="1000125">
                <a:moveTo>
                  <a:pt x="0" y="0"/>
                </a:moveTo>
                <a:lnTo>
                  <a:pt x="835025" y="0"/>
                </a:lnTo>
                <a:lnTo>
                  <a:pt x="1219200" y="500125"/>
                </a:lnTo>
                <a:lnTo>
                  <a:pt x="835025" y="1000125"/>
                </a:lnTo>
                <a:lnTo>
                  <a:pt x="0" y="1000125"/>
                </a:lnTo>
                <a:lnTo>
                  <a:pt x="384175" y="500125"/>
                </a:lnTo>
                <a:lnTo>
                  <a:pt x="0" y="0"/>
                </a:lnTo>
                <a:close/>
              </a:path>
            </a:pathLst>
          </a:custGeom>
          <a:ln w="19050">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txBox="1"/>
          <p:nvPr/>
        </p:nvSpPr>
        <p:spPr>
          <a:xfrm>
            <a:off x="5153025" y="3130550"/>
            <a:ext cx="3659504" cy="347531"/>
          </a:xfrm>
          <a:prstGeom prst="rect">
            <a:avLst/>
          </a:prstGeom>
          <a:solidFill>
            <a:srgbClr val="006666"/>
          </a:solidFill>
        </p:spPr>
        <p:txBody>
          <a:bodyPr vert="horz" wrap="square" lIns="0" tIns="146050" rIns="0" bIns="0" rtlCol="0">
            <a:spAutoFit/>
          </a:bodyPr>
          <a:lstStyle/>
          <a:p>
            <a:pPr marL="485140">
              <a:lnSpc>
                <a:spcPct val="100000"/>
              </a:lnSpc>
              <a:spcBef>
                <a:spcPts val="1150"/>
              </a:spcBef>
            </a:pPr>
            <a:r>
              <a:rPr sz="1300" dirty="0" err="1" smtClean="0">
                <a:solidFill>
                  <a:srgbClr val="FFFFFF"/>
                </a:solidFill>
                <a:latin typeface="BMWType V2 Regular" pitchFamily="2" charset="0"/>
                <a:ea typeface="華康中黑體" panose="020B0509000000000000" pitchFamily="49" charset="-120"/>
                <a:cs typeface="BMWType V2 Regular" pitchFamily="2" charset="0"/>
              </a:rPr>
              <a:t>FLS台灣市場規範</a:t>
            </a:r>
            <a:r>
              <a:rPr sz="1300" dirty="0" err="1">
                <a:solidFill>
                  <a:srgbClr val="FFFFFF"/>
                </a:solidFill>
                <a:latin typeface="BMWType V2 Regular" pitchFamily="2" charset="0"/>
                <a:ea typeface="華康中黑體" panose="020B0509000000000000" pitchFamily="49" charset="-120"/>
                <a:cs typeface="BMWType V2 Regular" pitchFamily="2" charset="0"/>
              </a:rPr>
              <a:t>：工時數</a:t>
            </a:r>
            <a:r>
              <a:rPr sz="1300" dirty="0">
                <a:solidFill>
                  <a:srgbClr val="FFFFFF"/>
                </a:solidFill>
                <a:latin typeface="BMWType V2 Regular" pitchFamily="2" charset="0"/>
                <a:ea typeface="華康中黑體" panose="020B0509000000000000" pitchFamily="49" charset="-120"/>
                <a:cs typeface="BMWType V2 Regular" pitchFamily="2" charset="0"/>
              </a:rPr>
              <a:t>&lt;=</a:t>
            </a:r>
            <a:r>
              <a:rPr sz="1300" dirty="0" smtClean="0">
                <a:solidFill>
                  <a:srgbClr val="FFFFFF"/>
                </a:solidFill>
                <a:latin typeface="BMWType V2 Regular" pitchFamily="2" charset="0"/>
                <a:ea typeface="華康中黑體" panose="020B0509000000000000" pitchFamily="49" charset="-120"/>
                <a:cs typeface="BMWType V2 Regular" pitchFamily="2" charset="0"/>
              </a:rPr>
              <a:t>18</a:t>
            </a:r>
            <a:r>
              <a:rPr sz="1300" spc="-40" dirty="0" smtClean="0">
                <a:solidFill>
                  <a:srgbClr val="FFFFFF"/>
                </a:solidFill>
                <a:latin typeface="BMWType V2 Regular" pitchFamily="2" charset="0"/>
                <a:ea typeface="華康中黑體" panose="020B0509000000000000" pitchFamily="49" charset="-120"/>
                <a:cs typeface="BMWType V2 Regular" pitchFamily="2" charset="0"/>
              </a:rPr>
              <a:t>FRU</a:t>
            </a:r>
            <a:endParaRPr sz="1300" dirty="0">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工單進行</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25400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鈑金與噴塗的的工單進行</a:t>
            </a:r>
            <a:endParaRPr sz="18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479930" y="1680590"/>
            <a:ext cx="127254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工單進</a:t>
            </a:r>
            <a:r>
              <a:rPr sz="1400" spc="-15" dirty="0">
                <a:latin typeface="BMWType V2 Regular" pitchFamily="2" charset="0"/>
                <a:ea typeface="華康中黑體" panose="020B0509000000000000" pitchFamily="49" charset="-120"/>
                <a:cs typeface="BMWType V2 Regular" pitchFamily="2" charset="0"/>
              </a:rPr>
              <a:t>行</a:t>
            </a:r>
            <a:r>
              <a:rPr sz="1400" dirty="0">
                <a:latin typeface="BMWType V2 Regular" pitchFamily="2" charset="0"/>
                <a:ea typeface="華康中黑體" panose="020B0509000000000000" pitchFamily="49" charset="-120"/>
                <a:cs typeface="BMWType V2 Regular" pitchFamily="2" charset="0"/>
              </a:rPr>
              <a:t>分型︰</a:t>
            </a:r>
            <a:endParaRPr sz="1400">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5236209" y="2262759"/>
            <a:ext cx="3405504" cy="1036181"/>
          </a:xfrm>
          <a:prstGeom prst="rect">
            <a:avLst/>
          </a:prstGeom>
        </p:spPr>
        <p:txBody>
          <a:bodyPr vert="horz" wrap="square" lIns="0" tIns="0" rIns="0" bIns="0" rtlCol="0">
            <a:spAutoFit/>
          </a:bodyPr>
          <a:lstStyle/>
          <a:p>
            <a:pPr marL="12700">
              <a:lnSpc>
                <a:spcPts val="1645"/>
              </a:lnSpc>
            </a:pPr>
            <a:r>
              <a:rPr sz="1400" spc="-5" dirty="0" err="1" smtClean="0">
                <a:latin typeface="BMWType V2 Regular" pitchFamily="2" charset="0"/>
                <a:ea typeface="華康中黑體" panose="020B0509000000000000" pitchFamily="49" charset="-120"/>
                <a:cs typeface="BMWType V2 Regular" pitchFamily="2" charset="0"/>
              </a:rPr>
              <a:t>遇有事故損傷時</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鈑金與噴塗工作的特性需</a:t>
            </a:r>
            <a:endParaRPr sz="1400" dirty="0">
              <a:latin typeface="BMWType V2 Regular" pitchFamily="2" charset="0"/>
              <a:ea typeface="華康中黑體" panose="020B0509000000000000" pitchFamily="49" charset="-120"/>
              <a:cs typeface="BMWType V2 Regular" pitchFamily="2" charset="0"/>
            </a:endParaRPr>
          </a:p>
          <a:p>
            <a:pPr marL="12700">
              <a:lnSpc>
                <a:spcPts val="1645"/>
              </a:lnSpc>
            </a:pPr>
            <a:r>
              <a:rPr sz="1400" spc="-5" dirty="0">
                <a:latin typeface="BMWType V2 Regular" pitchFamily="2" charset="0"/>
                <a:ea typeface="華康中黑體" panose="020B0509000000000000" pitchFamily="49" charset="-120"/>
                <a:cs typeface="BMWType V2 Regular" pitchFamily="2" charset="0"/>
              </a:rPr>
              <a:t>要特別的診斷以確認非只有零件變形而已。</a:t>
            </a:r>
            <a:endParaRPr sz="1400" dirty="0">
              <a:latin typeface="BMWType V2 Regular" pitchFamily="2" charset="0"/>
              <a:ea typeface="華康中黑體" panose="020B0509000000000000" pitchFamily="49" charset="-120"/>
              <a:cs typeface="BMWType V2 Regular" pitchFamily="2" charset="0"/>
            </a:endParaRPr>
          </a:p>
          <a:p>
            <a:pPr>
              <a:lnSpc>
                <a:spcPct val="100000"/>
              </a:lnSpc>
            </a:pPr>
            <a:endParaRPr sz="1400" dirty="0">
              <a:latin typeface="BMWType V2 Regular" pitchFamily="2" charset="0"/>
              <a:ea typeface="華康中黑體" panose="020B0509000000000000" pitchFamily="49" charset="-120"/>
              <a:cs typeface="BMWType V2 Regular" pitchFamily="2" charset="0"/>
            </a:endParaRPr>
          </a:p>
          <a:p>
            <a:pPr marL="12700" marR="6350">
              <a:lnSpc>
                <a:spcPts val="1610"/>
              </a:lnSpc>
            </a:pPr>
            <a:r>
              <a:rPr sz="1400" spc="-5" dirty="0" err="1" smtClean="0">
                <a:latin typeface="BMWType V2 Regular" pitchFamily="2" charset="0"/>
                <a:ea typeface="華康中黑體" panose="020B0509000000000000" pitchFamily="49" charset="-120"/>
                <a:cs typeface="BMWType V2 Regular" pitchFamily="2" charset="0"/>
              </a:rPr>
              <a:t>這確保置留在鈑噴部門的主要工作範圍與需求的差異化更明顯</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1335150" y="3095561"/>
            <a:ext cx="3762375" cy="2884551"/>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5297551" y="3505200"/>
            <a:ext cx="1903349" cy="1266825"/>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7129526" y="4883150"/>
            <a:ext cx="1728724" cy="1736725"/>
          </a:xfrm>
          <a:prstGeom prst="rect">
            <a:avLst/>
          </a:prstGeom>
          <a:blipFill>
            <a:blip r:embed="rId4"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1335150" y="2238375"/>
            <a:ext cx="1809750" cy="723900"/>
          </a:xfrm>
          <a:prstGeom prst="rect">
            <a:avLst/>
          </a:prstGeom>
          <a:blipFill>
            <a:blip r:embed="rId5"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帳單結算</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458470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22577" y="4830953"/>
            <a:ext cx="1094105"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發送交</a:t>
            </a:r>
            <a:r>
              <a:rPr sz="1400" spc="-15" dirty="0">
                <a:latin typeface="BMWType V2 Regular" pitchFamily="2" charset="0"/>
                <a:ea typeface="華康中黑體" panose="020B0509000000000000" pitchFamily="49" charset="-120"/>
                <a:cs typeface="BMWType V2 Regular" pitchFamily="2" charset="0"/>
              </a:rPr>
              <a:t>車</a:t>
            </a:r>
            <a:r>
              <a:rPr sz="1400" dirty="0">
                <a:latin typeface="BMWType V2 Regular" pitchFamily="2" charset="0"/>
                <a:ea typeface="華康中黑體" panose="020B0509000000000000" pitchFamily="49" charset="-120"/>
                <a:cs typeface="BMWType V2 Regular" pitchFamily="2" charset="0"/>
              </a:rPr>
              <a:t>簡訊</a:t>
            </a:r>
            <a:endParaRPr sz="140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625854" y="4275454"/>
            <a:ext cx="7112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目的︰</a:t>
            </a:r>
            <a:endParaRPr sz="180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6926326" y="5145023"/>
            <a:ext cx="1962150" cy="838835"/>
          </a:xfrm>
          <a:custGeom>
            <a:avLst/>
            <a:gdLst/>
            <a:ahLst/>
            <a:cxnLst/>
            <a:rect l="l" t="t" r="r" b="b"/>
            <a:pathLst>
              <a:path w="1962150" h="838835">
                <a:moveTo>
                  <a:pt x="0" y="0"/>
                </a:moveTo>
                <a:lnTo>
                  <a:pt x="0" y="574154"/>
                </a:lnTo>
                <a:lnTo>
                  <a:pt x="981075" y="838263"/>
                </a:lnTo>
                <a:lnTo>
                  <a:pt x="1962150" y="574154"/>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4656201" y="1620265"/>
            <a:ext cx="2525395" cy="1320874"/>
          </a:xfrm>
          <a:prstGeom prst="rect">
            <a:avLst/>
          </a:prstGeom>
        </p:spPr>
        <p:txBody>
          <a:bodyPr vert="horz" wrap="square" lIns="0" tIns="0" rIns="0" bIns="0" rtlCol="0">
            <a:spAutoFit/>
          </a:bodyPr>
          <a:lstStyle/>
          <a:p>
            <a:pPr marL="203835">
              <a:lnSpc>
                <a:spcPct val="100000"/>
              </a:lnSpc>
            </a:pPr>
            <a:r>
              <a:rPr sz="1800" dirty="0">
                <a:latin typeface="BMWType V2 Regular" pitchFamily="2" charset="0"/>
                <a:ea typeface="華康中黑體" panose="020B0509000000000000" pitchFamily="49" charset="-120"/>
                <a:cs typeface="BMWType V2 Regular" pitchFamily="2" charset="0"/>
              </a:rPr>
              <a:t>任務︰</a:t>
            </a:r>
          </a:p>
          <a:p>
            <a:pPr>
              <a:lnSpc>
                <a:spcPct val="100000"/>
              </a:lnSpc>
              <a:spcBef>
                <a:spcPts val="55"/>
              </a:spcBef>
            </a:pPr>
            <a:endParaRPr sz="1650" dirty="0">
              <a:latin typeface="BMWType V2 Regular" pitchFamily="2" charset="0"/>
              <a:ea typeface="華康中黑體" panose="020B0509000000000000" pitchFamily="49" charset="-120"/>
              <a:cs typeface="BMWType V2 Regular" pitchFamily="2" charset="0"/>
            </a:endParaRPr>
          </a:p>
          <a:p>
            <a:pPr marL="22225">
              <a:lnSpc>
                <a:spcPct val="100000"/>
              </a:lnSpc>
            </a:pPr>
            <a:r>
              <a:rPr sz="1400" spc="-5" dirty="0">
                <a:latin typeface="BMWType V2 Regular" pitchFamily="2" charset="0"/>
                <a:ea typeface="華康中黑體" panose="020B0509000000000000" pitchFamily="49" charset="-120"/>
                <a:cs typeface="BMWType V2 Regular" pitchFamily="2" charset="0"/>
              </a:rPr>
              <a:t>完成已執行保養維修工作的帳單</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40"/>
              </a:spcBef>
            </a:pPr>
            <a:endParaRPr sz="1850" dirty="0">
              <a:latin typeface="BMWType V2 Regular" pitchFamily="2" charset="0"/>
              <a:ea typeface="華康中黑體" panose="020B0509000000000000" pitchFamily="49" charset="-120"/>
              <a:cs typeface="BMWType V2 Regular" pitchFamily="2" charset="0"/>
            </a:endParaRPr>
          </a:p>
          <a:p>
            <a:pPr marL="12700">
              <a:lnSpc>
                <a:spcPct val="100000"/>
              </a:lnSpc>
            </a:pPr>
            <a:r>
              <a:rPr sz="1800" u="sng" spc="-5" dirty="0" err="1" smtClean="0">
                <a:latin typeface="BMWType V2 Regular" pitchFamily="2" charset="0"/>
                <a:ea typeface="華康中黑體" panose="020B0509000000000000" pitchFamily="49" charset="-120"/>
                <a:cs typeface="BMWType V2 Regular" pitchFamily="2" charset="0"/>
              </a:rPr>
              <a:t>帳單結算步驟</a:t>
            </a:r>
            <a:endParaRPr sz="1800" dirty="0">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4697476" y="3151123"/>
            <a:ext cx="1960880" cy="661035"/>
          </a:xfrm>
          <a:custGeom>
            <a:avLst/>
            <a:gdLst/>
            <a:ahLst/>
            <a:cxnLst/>
            <a:rect l="l" t="t" r="r" b="b"/>
            <a:pathLst>
              <a:path w="1960879" h="661035">
                <a:moveTo>
                  <a:pt x="1960499" y="0"/>
                </a:moveTo>
                <a:lnTo>
                  <a:pt x="0" y="0"/>
                </a:lnTo>
                <a:lnTo>
                  <a:pt x="0" y="400050"/>
                </a:lnTo>
                <a:lnTo>
                  <a:pt x="980186" y="660526"/>
                </a:lnTo>
                <a:lnTo>
                  <a:pt x="1960499" y="400050"/>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4691126" y="3640201"/>
            <a:ext cx="1962150" cy="838200"/>
          </a:xfrm>
          <a:custGeom>
            <a:avLst/>
            <a:gdLst/>
            <a:ahLst/>
            <a:cxnLst/>
            <a:rect l="l" t="t" r="r" b="b"/>
            <a:pathLst>
              <a:path w="1962150" h="838200">
                <a:moveTo>
                  <a:pt x="0" y="0"/>
                </a:moveTo>
                <a:lnTo>
                  <a:pt x="0" y="574040"/>
                </a:lnTo>
                <a:lnTo>
                  <a:pt x="981075" y="838073"/>
                </a:lnTo>
                <a:lnTo>
                  <a:pt x="1962150" y="574040"/>
                </a:lnTo>
                <a:lnTo>
                  <a:pt x="1962150" y="264032"/>
                </a:lnTo>
                <a:lnTo>
                  <a:pt x="981075" y="264032"/>
                </a:lnTo>
                <a:lnTo>
                  <a:pt x="0" y="0"/>
                </a:lnTo>
                <a:close/>
              </a:path>
              <a:path w="1962150" h="838200">
                <a:moveTo>
                  <a:pt x="1962150" y="0"/>
                </a:moveTo>
                <a:lnTo>
                  <a:pt x="981075" y="264032"/>
                </a:lnTo>
                <a:lnTo>
                  <a:pt x="1962150" y="264032"/>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4703826" y="43084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4686300" y="4975225"/>
            <a:ext cx="1962150" cy="838200"/>
          </a:xfrm>
          <a:custGeom>
            <a:avLst/>
            <a:gdLst/>
            <a:ahLst/>
            <a:cxnLst/>
            <a:rect l="l" t="t" r="r" b="b"/>
            <a:pathLst>
              <a:path w="1962150" h="838200">
                <a:moveTo>
                  <a:pt x="0" y="0"/>
                </a:moveTo>
                <a:lnTo>
                  <a:pt x="0" y="574040"/>
                </a:lnTo>
                <a:lnTo>
                  <a:pt x="981075" y="838200"/>
                </a:lnTo>
                <a:lnTo>
                  <a:pt x="1962150" y="574040"/>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684776" y="5641975"/>
            <a:ext cx="1962150" cy="838200"/>
          </a:xfrm>
          <a:custGeom>
            <a:avLst/>
            <a:gdLst/>
            <a:ahLst/>
            <a:cxnLst/>
            <a:rect l="l" t="t" r="r" b="b"/>
            <a:pathLst>
              <a:path w="1962150" h="838200">
                <a:moveTo>
                  <a:pt x="0" y="0"/>
                </a:moveTo>
                <a:lnTo>
                  <a:pt x="0" y="574090"/>
                </a:lnTo>
                <a:lnTo>
                  <a:pt x="981075" y="838200"/>
                </a:lnTo>
                <a:lnTo>
                  <a:pt x="1962150" y="574090"/>
                </a:lnTo>
                <a:lnTo>
                  <a:pt x="1962150" y="264109"/>
                </a:lnTo>
                <a:lnTo>
                  <a:pt x="981075" y="264109"/>
                </a:lnTo>
                <a:lnTo>
                  <a:pt x="0" y="0"/>
                </a:lnTo>
                <a:close/>
              </a:path>
              <a:path w="1962150" h="838200">
                <a:moveTo>
                  <a:pt x="1962150" y="0"/>
                </a:moveTo>
                <a:lnTo>
                  <a:pt x="981075" y="264109"/>
                </a:lnTo>
                <a:lnTo>
                  <a:pt x="1962150" y="26410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6939026" y="31591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6951726" y="3827526"/>
            <a:ext cx="1962150" cy="838200"/>
          </a:xfrm>
          <a:custGeom>
            <a:avLst/>
            <a:gdLst/>
            <a:ahLst/>
            <a:cxnLst/>
            <a:rect l="l" t="t" r="r" b="b"/>
            <a:pathLst>
              <a:path w="1962150" h="838200">
                <a:moveTo>
                  <a:pt x="0" y="0"/>
                </a:moveTo>
                <a:lnTo>
                  <a:pt x="0" y="574040"/>
                </a:lnTo>
                <a:lnTo>
                  <a:pt x="981075" y="838073"/>
                </a:lnTo>
                <a:lnTo>
                  <a:pt x="1962150" y="574040"/>
                </a:lnTo>
                <a:lnTo>
                  <a:pt x="1962150" y="264032"/>
                </a:lnTo>
                <a:lnTo>
                  <a:pt x="981075" y="264032"/>
                </a:lnTo>
                <a:lnTo>
                  <a:pt x="0" y="0"/>
                </a:lnTo>
                <a:close/>
              </a:path>
              <a:path w="1962150" h="838200">
                <a:moveTo>
                  <a:pt x="1962150" y="0"/>
                </a:moveTo>
                <a:lnTo>
                  <a:pt x="981075" y="264032"/>
                </a:lnTo>
                <a:lnTo>
                  <a:pt x="1962150" y="264032"/>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6934200" y="4494148"/>
            <a:ext cx="1962150" cy="838835"/>
          </a:xfrm>
          <a:custGeom>
            <a:avLst/>
            <a:gdLst/>
            <a:ahLst/>
            <a:cxnLst/>
            <a:rect l="l" t="t" r="r" b="b"/>
            <a:pathLst>
              <a:path w="1962150" h="838835">
                <a:moveTo>
                  <a:pt x="0" y="0"/>
                </a:moveTo>
                <a:lnTo>
                  <a:pt x="0" y="574167"/>
                </a:lnTo>
                <a:lnTo>
                  <a:pt x="981075" y="838326"/>
                </a:lnTo>
                <a:lnTo>
                  <a:pt x="1962150" y="574167"/>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6932676" y="5160898"/>
            <a:ext cx="1962150" cy="838835"/>
          </a:xfrm>
          <a:custGeom>
            <a:avLst/>
            <a:gdLst/>
            <a:ahLst/>
            <a:cxnLst/>
            <a:rect l="l" t="t" r="r" b="b"/>
            <a:pathLst>
              <a:path w="1962150" h="838835">
                <a:moveTo>
                  <a:pt x="0" y="0"/>
                </a:moveTo>
                <a:lnTo>
                  <a:pt x="0" y="574154"/>
                </a:lnTo>
                <a:lnTo>
                  <a:pt x="981075" y="838263"/>
                </a:lnTo>
                <a:lnTo>
                  <a:pt x="1962150" y="574154"/>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6932676" y="5160898"/>
            <a:ext cx="1962150" cy="838835"/>
          </a:xfrm>
          <a:custGeom>
            <a:avLst/>
            <a:gdLst/>
            <a:ahLst/>
            <a:cxnLst/>
            <a:rect l="l" t="t" r="r" b="b"/>
            <a:pathLst>
              <a:path w="1962150" h="838835">
                <a:moveTo>
                  <a:pt x="1962150" y="0"/>
                </a:moveTo>
                <a:lnTo>
                  <a:pt x="1962150" y="574154"/>
                </a:lnTo>
                <a:lnTo>
                  <a:pt x="981075" y="838263"/>
                </a:lnTo>
                <a:lnTo>
                  <a:pt x="0" y="574154"/>
                </a:lnTo>
                <a:lnTo>
                  <a:pt x="0" y="0"/>
                </a:lnTo>
                <a:lnTo>
                  <a:pt x="981075" y="264159"/>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5024120" y="4011929"/>
            <a:ext cx="14249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檢查工</a:t>
            </a:r>
            <a:r>
              <a:rPr sz="1100" spc="-15" dirty="0">
                <a:latin typeface="BMWType V2 Regular" pitchFamily="2" charset="0"/>
                <a:ea typeface="華康中黑體" panose="020B0509000000000000" pitchFamily="49" charset="-120"/>
                <a:cs typeface="BMWType V2 Regular" pitchFamily="2" charset="0"/>
              </a:rPr>
              <a:t>單</a:t>
            </a:r>
            <a:r>
              <a:rPr sz="1100" dirty="0">
                <a:latin typeface="BMWType V2 Regular" pitchFamily="2" charset="0"/>
                <a:ea typeface="華康中黑體" panose="020B0509000000000000" pitchFamily="49" charset="-120"/>
                <a:cs typeface="BMWType V2 Regular" pitchFamily="2" charset="0"/>
              </a:rPr>
              <a:t>項別</a:t>
            </a:r>
            <a:r>
              <a:rPr sz="1100" spc="-15" dirty="0">
                <a:latin typeface="BMWType V2 Regular" pitchFamily="2" charset="0"/>
                <a:ea typeface="華康中黑體" panose="020B0509000000000000" pitchFamily="49" charset="-120"/>
                <a:cs typeface="BMWType V2 Regular" pitchFamily="2" charset="0"/>
              </a:rPr>
              <a:t>的</a:t>
            </a:r>
            <a:r>
              <a:rPr sz="1100" dirty="0">
                <a:latin typeface="BMWType V2 Regular" pitchFamily="2" charset="0"/>
                <a:ea typeface="華康中黑體" panose="020B0509000000000000" pitchFamily="49" charset="-120"/>
                <a:cs typeface="BMWType V2 Regular" pitchFamily="2" charset="0"/>
              </a:rPr>
              <a:t>一致性</a:t>
            </a:r>
            <a:endParaRPr sz="110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4874514" y="4680966"/>
            <a:ext cx="1701800" cy="169277"/>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完成保固／商譽資料的檢附</a:t>
            </a:r>
            <a:endParaRPr sz="11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4883658" y="3345053"/>
            <a:ext cx="3747135" cy="370840"/>
          </a:xfrm>
          <a:prstGeom prst="rect">
            <a:avLst/>
          </a:prstGeom>
        </p:spPr>
        <p:txBody>
          <a:bodyPr vert="horz" wrap="square" lIns="0" tIns="0" rIns="0" bIns="0" rtlCol="0">
            <a:spAutoFit/>
          </a:bodyPr>
          <a:lstStyle/>
          <a:p>
            <a:pPr marL="12700">
              <a:lnSpc>
                <a:spcPct val="100000"/>
              </a:lnSpc>
            </a:pPr>
            <a:r>
              <a:rPr sz="1100" spc="-5" dirty="0">
                <a:latin typeface="BMWType V2 Regular" pitchFamily="2" charset="0"/>
                <a:ea typeface="華康中黑體" panose="020B0509000000000000" pitchFamily="49" charset="-120"/>
                <a:cs typeface="BMWType V2 Regular" pitchFamily="2" charset="0"/>
              </a:rPr>
              <a:t>逐項核對是否符合維修項目</a:t>
            </a:r>
            <a:endParaRPr sz="1100">
              <a:latin typeface="BMWType V2 Regular" pitchFamily="2" charset="0"/>
              <a:ea typeface="華康中黑體" panose="020B0509000000000000" pitchFamily="49" charset="-120"/>
              <a:cs typeface="BMWType V2 Regular" pitchFamily="2" charset="0"/>
            </a:endParaRPr>
          </a:p>
          <a:p>
            <a:pPr marL="2475230">
              <a:lnSpc>
                <a:spcPct val="100000"/>
              </a:lnSpc>
              <a:spcBef>
                <a:spcPts val="180"/>
              </a:spcBef>
            </a:pPr>
            <a:r>
              <a:rPr sz="1100" dirty="0">
                <a:latin typeface="BMWType V2 Regular" pitchFamily="2" charset="0"/>
                <a:ea typeface="華康中黑體" panose="020B0509000000000000" pitchFamily="49" charset="-120"/>
                <a:cs typeface="BMWType V2 Regular" pitchFamily="2" charset="0"/>
              </a:rPr>
              <a:t>傳送資</a:t>
            </a:r>
            <a:r>
              <a:rPr sz="1100" spc="-15" dirty="0">
                <a:latin typeface="BMWType V2 Regular" pitchFamily="2" charset="0"/>
                <a:ea typeface="華康中黑體" panose="020B0509000000000000" pitchFamily="49" charset="-120"/>
                <a:cs typeface="BMWType V2 Regular" pitchFamily="2" charset="0"/>
              </a:rPr>
              <a:t>料</a:t>
            </a:r>
            <a:r>
              <a:rPr sz="1100" dirty="0">
                <a:latin typeface="BMWType V2 Regular" pitchFamily="2" charset="0"/>
                <a:ea typeface="華康中黑體" panose="020B0509000000000000" pitchFamily="49" charset="-120"/>
                <a:cs typeface="BMWType V2 Regular" pitchFamily="2" charset="0"/>
              </a:rPr>
              <a:t>至帳</a:t>
            </a:r>
            <a:r>
              <a:rPr sz="1100" spc="-15" dirty="0">
                <a:latin typeface="BMWType V2 Regular" pitchFamily="2" charset="0"/>
                <a:ea typeface="華康中黑體" panose="020B0509000000000000" pitchFamily="49" charset="-120"/>
                <a:cs typeface="BMWType V2 Regular" pitchFamily="2" charset="0"/>
              </a:rPr>
              <a:t>單</a:t>
            </a:r>
            <a:r>
              <a:rPr sz="1100" dirty="0">
                <a:latin typeface="BMWType V2 Regular" pitchFamily="2" charset="0"/>
                <a:ea typeface="華康中黑體" panose="020B0509000000000000" pitchFamily="49" charset="-120"/>
                <a:cs typeface="BMWType V2 Regular" pitchFamily="2" charset="0"/>
              </a:rPr>
              <a:t>系統</a:t>
            </a:r>
            <a:endParaRPr sz="110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4783963" y="5341239"/>
            <a:ext cx="3733800" cy="854080"/>
          </a:xfrm>
          <a:prstGeom prst="rect">
            <a:avLst/>
          </a:prstGeom>
        </p:spPr>
        <p:txBody>
          <a:bodyPr vert="horz" wrap="square" lIns="0" tIns="0" rIns="0" bIns="0" rtlCol="0">
            <a:spAutoFit/>
          </a:bodyPr>
          <a:lstStyle/>
          <a:p>
            <a:pPr marR="1883410" algn="ctr">
              <a:lnSpc>
                <a:spcPct val="100000"/>
              </a:lnSpc>
            </a:pPr>
            <a:r>
              <a:rPr sz="1100" spc="-5" dirty="0">
                <a:latin typeface="BMWType V2 Regular" pitchFamily="2" charset="0"/>
                <a:ea typeface="華康中黑體" panose="020B0509000000000000" pitchFamily="49" charset="-120"/>
                <a:cs typeface="BMWType V2 Regular" pitchFamily="2" charset="0"/>
              </a:rPr>
              <a:t>完成帳單車輛客戶資料的核對</a:t>
            </a:r>
            <a:endParaRPr sz="1100">
              <a:latin typeface="BMWType V2 Regular" pitchFamily="2" charset="0"/>
              <a:ea typeface="華康中黑體" panose="020B0509000000000000" pitchFamily="49" charset="-120"/>
              <a:cs typeface="BMWType V2 Regular" pitchFamily="2" charset="0"/>
            </a:endParaRPr>
          </a:p>
          <a:p>
            <a:pPr marL="2602230">
              <a:lnSpc>
                <a:spcPct val="100000"/>
              </a:lnSpc>
              <a:spcBef>
                <a:spcPts val="265"/>
              </a:spcBef>
            </a:pPr>
            <a:r>
              <a:rPr sz="1100" dirty="0">
                <a:latin typeface="BMWType V2 Regular" pitchFamily="2" charset="0"/>
                <a:ea typeface="華康中黑體" panose="020B0509000000000000" pitchFamily="49" charset="-120"/>
                <a:cs typeface="BMWType V2 Regular" pitchFamily="2" charset="0"/>
              </a:rPr>
              <a:t>發送交</a:t>
            </a:r>
            <a:r>
              <a:rPr sz="1100" spc="-15" dirty="0">
                <a:latin typeface="BMWType V2 Regular" pitchFamily="2" charset="0"/>
                <a:ea typeface="華康中黑體" panose="020B0509000000000000" pitchFamily="49" charset="-120"/>
                <a:cs typeface="BMWType V2 Regular" pitchFamily="2" charset="0"/>
              </a:rPr>
              <a:t>車</a:t>
            </a:r>
            <a:r>
              <a:rPr sz="1100" dirty="0">
                <a:latin typeface="BMWType V2 Regular" pitchFamily="2" charset="0"/>
                <a:ea typeface="華康中黑體" panose="020B0509000000000000" pitchFamily="49" charset="-120"/>
                <a:cs typeface="BMWType V2 Regular" pitchFamily="2" charset="0"/>
              </a:rPr>
              <a:t>提醒</a:t>
            </a:r>
            <a:r>
              <a:rPr sz="1100" spc="-15" dirty="0">
                <a:latin typeface="BMWType V2 Regular" pitchFamily="2" charset="0"/>
                <a:ea typeface="華康中黑體" panose="020B0509000000000000" pitchFamily="49" charset="-120"/>
                <a:cs typeface="BMWType V2 Regular" pitchFamily="2" charset="0"/>
              </a:rPr>
              <a:t>服</a:t>
            </a:r>
            <a:r>
              <a:rPr sz="1100" dirty="0">
                <a:latin typeface="BMWType V2 Regular" pitchFamily="2" charset="0"/>
                <a:ea typeface="華康中黑體" panose="020B0509000000000000" pitchFamily="49" charset="-120"/>
                <a:cs typeface="BMWType V2 Regular" pitchFamily="2" charset="0"/>
              </a:rPr>
              <a:t>務</a:t>
            </a:r>
            <a:endParaRPr sz="1100">
              <a:latin typeface="BMWType V2 Regular" pitchFamily="2" charset="0"/>
              <a:ea typeface="華康中黑體" panose="020B0509000000000000" pitchFamily="49" charset="-120"/>
              <a:cs typeface="BMWType V2 Regular" pitchFamily="2" charset="0"/>
            </a:endParaRPr>
          </a:p>
          <a:p>
            <a:pPr>
              <a:lnSpc>
                <a:spcPct val="100000"/>
              </a:lnSpc>
            </a:pPr>
            <a:endParaRPr sz="1100">
              <a:latin typeface="BMWType V2 Regular" pitchFamily="2" charset="0"/>
              <a:ea typeface="華康中黑體" panose="020B0509000000000000" pitchFamily="49" charset="-120"/>
              <a:cs typeface="BMWType V2 Regular" pitchFamily="2" charset="0"/>
            </a:endParaRPr>
          </a:p>
          <a:p>
            <a:pPr>
              <a:lnSpc>
                <a:spcPct val="100000"/>
              </a:lnSpc>
              <a:spcBef>
                <a:spcPts val="5"/>
              </a:spcBef>
            </a:pPr>
            <a:endParaRPr sz="900">
              <a:latin typeface="BMWType V2 Regular" pitchFamily="2" charset="0"/>
              <a:ea typeface="華康中黑體" panose="020B0509000000000000" pitchFamily="49" charset="-120"/>
              <a:cs typeface="BMWType V2 Regular" pitchFamily="2" charset="0"/>
            </a:endParaRPr>
          </a:p>
          <a:p>
            <a:pPr marR="1790700" algn="ctr">
              <a:lnSpc>
                <a:spcPct val="100000"/>
              </a:lnSpc>
            </a:pPr>
            <a:r>
              <a:rPr sz="1100" dirty="0">
                <a:latin typeface="BMWType V2 Regular" pitchFamily="2" charset="0"/>
                <a:ea typeface="華康中黑體" panose="020B0509000000000000" pitchFamily="49" charset="-120"/>
                <a:cs typeface="BMWType V2 Regular" pitchFamily="2" charset="0"/>
              </a:rPr>
              <a:t>檢查帳單型態</a:t>
            </a:r>
            <a:endParaRPr sz="1100">
              <a:latin typeface="BMWType V2 Regular" pitchFamily="2" charset="0"/>
              <a:ea typeface="華康中黑體" panose="020B0509000000000000" pitchFamily="49" charset="-120"/>
              <a:cs typeface="BMWType V2 Regular" pitchFamily="2" charset="0"/>
            </a:endParaRPr>
          </a:p>
        </p:txBody>
      </p:sp>
      <p:sp>
        <p:nvSpPr>
          <p:cNvPr id="24" name="object 24"/>
          <p:cNvSpPr txBox="1"/>
          <p:nvPr/>
        </p:nvSpPr>
        <p:spPr>
          <a:xfrm>
            <a:off x="7097014" y="4123563"/>
            <a:ext cx="1704975" cy="347980"/>
          </a:xfrm>
          <a:prstGeom prst="rect">
            <a:avLst/>
          </a:prstGeom>
        </p:spPr>
        <p:txBody>
          <a:bodyPr vert="horz" wrap="square" lIns="0" tIns="0" rIns="0" bIns="0" rtlCol="0">
            <a:spAutoFit/>
          </a:bodyPr>
          <a:lstStyle/>
          <a:p>
            <a:pPr marL="12700" marR="5080" indent="349250">
              <a:lnSpc>
                <a:spcPct val="100000"/>
              </a:lnSpc>
            </a:pPr>
            <a:r>
              <a:rPr sz="1100" dirty="0" err="1">
                <a:latin typeface="BMWType V2 Regular" pitchFamily="2" charset="0"/>
                <a:ea typeface="華康中黑體" panose="020B0509000000000000" pitchFamily="49" charset="-120"/>
                <a:cs typeface="BMWType V2 Regular" pitchFamily="2" charset="0"/>
              </a:rPr>
              <a:t>帳單最後核對</a:t>
            </a:r>
            <a:r>
              <a:rPr sz="1100" dirty="0" err="1" smtClean="0">
                <a:latin typeface="BMWType V2 Regular" pitchFamily="2" charset="0"/>
                <a:ea typeface="華康中黑體" panose="020B0509000000000000" pitchFamily="49" charset="-120"/>
                <a:cs typeface="BMWType V2 Regular" pitchFamily="2" charset="0"/>
              </a:rPr>
              <a:t>／帳單完</a:t>
            </a:r>
            <a:r>
              <a:rPr sz="1100" spc="-10" dirty="0" err="1" smtClean="0">
                <a:latin typeface="BMWType V2 Regular" pitchFamily="2" charset="0"/>
                <a:ea typeface="華康中黑體" panose="020B0509000000000000" pitchFamily="49" charset="-120"/>
                <a:cs typeface="BMWType V2 Regular" pitchFamily="2" charset="0"/>
              </a:rPr>
              <a:t>成</a:t>
            </a:r>
            <a:r>
              <a:rPr sz="1100" dirty="0" err="1">
                <a:latin typeface="BMWType V2 Regular" pitchFamily="2" charset="0"/>
                <a:ea typeface="華康中黑體" panose="020B0509000000000000" pitchFamily="49" charset="-120"/>
                <a:cs typeface="BMWType V2 Regular" pitchFamily="2" charset="0"/>
              </a:rPr>
              <a:t>、分</a:t>
            </a:r>
            <a:r>
              <a:rPr sz="1100" spc="-10" dirty="0" err="1">
                <a:latin typeface="BMWType V2 Regular" pitchFamily="2" charset="0"/>
                <a:ea typeface="華康中黑體" panose="020B0509000000000000" pitchFamily="49" charset="-120"/>
                <a:cs typeface="BMWType V2 Regular" pitchFamily="2" charset="0"/>
              </a:rPr>
              <a:t>類</a:t>
            </a:r>
            <a:r>
              <a:rPr sz="1100" dirty="0" err="1">
                <a:latin typeface="BMWType V2 Regular" pitchFamily="2" charset="0"/>
                <a:ea typeface="華康中黑體" panose="020B0509000000000000" pitchFamily="49" charset="-120"/>
                <a:cs typeface="BMWType V2 Regular" pitchFamily="2" charset="0"/>
              </a:rPr>
              <a:t>與預</a:t>
            </a:r>
            <a:r>
              <a:rPr sz="1100" spc="-10" dirty="0" err="1">
                <a:latin typeface="BMWType V2 Regular" pitchFamily="2" charset="0"/>
                <a:ea typeface="華康中黑體" panose="020B0509000000000000" pitchFamily="49" charset="-120"/>
                <a:cs typeface="BMWType V2 Regular" pitchFamily="2" charset="0"/>
              </a:rPr>
              <a:t>覽列</a:t>
            </a:r>
            <a:r>
              <a:rPr sz="1100" dirty="0" err="1">
                <a:latin typeface="BMWType V2 Regular" pitchFamily="2" charset="0"/>
                <a:ea typeface="華康中黑體" panose="020B0509000000000000" pitchFamily="49" charset="-120"/>
                <a:cs typeface="BMWType V2 Regular" pitchFamily="2" charset="0"/>
              </a:rPr>
              <a:t>印</a:t>
            </a:r>
            <a:endParaRPr sz="1100" dirty="0">
              <a:latin typeface="BMWType V2 Regular" pitchFamily="2" charset="0"/>
              <a:ea typeface="華康中黑體" panose="020B0509000000000000" pitchFamily="49" charset="-120"/>
              <a:cs typeface="BMWType V2 Regular" pitchFamily="2" charset="0"/>
            </a:endParaRPr>
          </a:p>
        </p:txBody>
      </p:sp>
      <p:sp>
        <p:nvSpPr>
          <p:cNvPr id="25" name="object 25"/>
          <p:cNvSpPr txBox="1"/>
          <p:nvPr/>
        </p:nvSpPr>
        <p:spPr>
          <a:xfrm>
            <a:off x="7066915" y="4773056"/>
            <a:ext cx="1704975" cy="351155"/>
          </a:xfrm>
          <a:prstGeom prst="rect">
            <a:avLst/>
          </a:prstGeom>
        </p:spPr>
        <p:txBody>
          <a:bodyPr vert="horz" wrap="square" lIns="0" tIns="0" rIns="0" bIns="0" rtlCol="0">
            <a:spAutoFit/>
          </a:bodyPr>
          <a:lstStyle/>
          <a:p>
            <a:pPr marL="501650" marR="5080" indent="-489584">
              <a:lnSpc>
                <a:spcPct val="100899"/>
              </a:lnSpc>
            </a:pPr>
            <a:r>
              <a:rPr sz="1100" dirty="0" err="1">
                <a:latin typeface="BMWType V2 Regular" pitchFamily="2" charset="0"/>
                <a:ea typeface="華康中黑體" panose="020B0509000000000000" pitchFamily="49" charset="-120"/>
                <a:cs typeface="BMWType V2 Regular" pitchFamily="2" charset="0"/>
              </a:rPr>
              <a:t>建立保</a:t>
            </a:r>
            <a:r>
              <a:rPr sz="1100" spc="-10" dirty="0" err="1">
                <a:latin typeface="BMWType V2 Regular" pitchFamily="2" charset="0"/>
                <a:ea typeface="華康中黑體" panose="020B0509000000000000" pitchFamily="49" charset="-120"/>
                <a:cs typeface="BMWType V2 Regular" pitchFamily="2" charset="0"/>
              </a:rPr>
              <a:t>固</a:t>
            </a:r>
            <a:r>
              <a:rPr sz="1100" dirty="0" err="1">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商</a:t>
            </a:r>
            <a:r>
              <a:rPr sz="1100" spc="-10" dirty="0" err="1" smtClean="0">
                <a:latin typeface="BMWType V2 Regular" pitchFamily="2" charset="0"/>
                <a:ea typeface="華康中黑體" panose="020B0509000000000000" pitchFamily="49" charset="-120"/>
                <a:cs typeface="BMWType V2 Regular" pitchFamily="2" charset="0"/>
              </a:rPr>
              <a:t>譽</a:t>
            </a:r>
            <a:r>
              <a:rPr sz="1100" dirty="0" err="1" smtClean="0">
                <a:latin typeface="BMWType V2 Regular" pitchFamily="2" charset="0"/>
                <a:ea typeface="華康中黑體" panose="020B0509000000000000" pitchFamily="49" charset="-120"/>
                <a:cs typeface="BMWType V2 Regular" pitchFamily="2" charset="0"/>
              </a:rPr>
              <a:t>申請</a:t>
            </a:r>
            <a:r>
              <a:rPr sz="1100" spc="-10" dirty="0" err="1" smtClean="0">
                <a:latin typeface="BMWType V2 Regular" pitchFamily="2" charset="0"/>
                <a:ea typeface="華康中黑體" panose="020B0509000000000000" pitchFamily="49" charset="-120"/>
                <a:cs typeface="BMWType V2 Regular" pitchFamily="2" charset="0"/>
              </a:rPr>
              <a:t>並進</a:t>
            </a:r>
            <a:r>
              <a:rPr sz="1100" dirty="0" err="1" smtClean="0">
                <a:latin typeface="BMWType V2 Regular" pitchFamily="2" charset="0"/>
                <a:ea typeface="華康中黑體" panose="020B0509000000000000" pitchFamily="49" charset="-120"/>
                <a:cs typeface="BMWType V2 Regular" pitchFamily="2" charset="0"/>
              </a:rPr>
              <a:t>行保固品回收</a:t>
            </a:r>
            <a:endParaRPr sz="1100" dirty="0">
              <a:latin typeface="BMWType V2 Regular" pitchFamily="2" charset="0"/>
              <a:ea typeface="華康中黑體" panose="020B0509000000000000" pitchFamily="49" charset="-120"/>
              <a:cs typeface="BMWType V2 Regular" pitchFamily="2" charset="0"/>
            </a:endParaRPr>
          </a:p>
        </p:txBody>
      </p:sp>
      <p:sp>
        <p:nvSpPr>
          <p:cNvPr id="26" name="object 26"/>
          <p:cNvSpPr/>
          <p:nvPr/>
        </p:nvSpPr>
        <p:spPr>
          <a:xfrm>
            <a:off x="5645150" y="6470650"/>
            <a:ext cx="0" cy="107950"/>
          </a:xfrm>
          <a:custGeom>
            <a:avLst/>
            <a:gdLst/>
            <a:ahLst/>
            <a:cxnLst/>
            <a:rect l="l" t="t" r="r" b="b"/>
            <a:pathLst>
              <a:path h="107950">
                <a:moveTo>
                  <a:pt x="0" y="0"/>
                </a:moveTo>
                <a:lnTo>
                  <a:pt x="0" y="10795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7" name="object 27"/>
          <p:cNvSpPr/>
          <p:nvPr/>
        </p:nvSpPr>
        <p:spPr>
          <a:xfrm>
            <a:off x="5645150" y="6578600"/>
            <a:ext cx="1139825" cy="0"/>
          </a:xfrm>
          <a:custGeom>
            <a:avLst/>
            <a:gdLst/>
            <a:ahLst/>
            <a:cxnLst/>
            <a:rect l="l" t="t" r="r" b="b"/>
            <a:pathLst>
              <a:path w="1139825">
                <a:moveTo>
                  <a:pt x="0" y="0"/>
                </a:moveTo>
                <a:lnTo>
                  <a:pt x="11398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8" name="object 28"/>
          <p:cNvSpPr/>
          <p:nvPr/>
        </p:nvSpPr>
        <p:spPr>
          <a:xfrm>
            <a:off x="6789801" y="2665476"/>
            <a:ext cx="0" cy="3905250"/>
          </a:xfrm>
          <a:custGeom>
            <a:avLst/>
            <a:gdLst/>
            <a:ahLst/>
            <a:cxnLst/>
            <a:rect l="l" t="t" r="r" b="b"/>
            <a:pathLst>
              <a:path h="3905250">
                <a:moveTo>
                  <a:pt x="0" y="0"/>
                </a:moveTo>
                <a:lnTo>
                  <a:pt x="0" y="3905186"/>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9" name="object 29"/>
          <p:cNvSpPr/>
          <p:nvPr/>
        </p:nvSpPr>
        <p:spPr>
          <a:xfrm>
            <a:off x="7869173" y="2655823"/>
            <a:ext cx="76200" cy="789305"/>
          </a:xfrm>
          <a:custGeom>
            <a:avLst/>
            <a:gdLst/>
            <a:ahLst/>
            <a:cxnLst/>
            <a:rect l="l" t="t" r="r" b="b"/>
            <a:pathLst>
              <a:path w="76200" h="789304">
                <a:moveTo>
                  <a:pt x="31750" y="712851"/>
                </a:moveTo>
                <a:lnTo>
                  <a:pt x="0" y="712851"/>
                </a:lnTo>
                <a:lnTo>
                  <a:pt x="38100" y="789051"/>
                </a:lnTo>
                <a:lnTo>
                  <a:pt x="69850" y="725551"/>
                </a:lnTo>
                <a:lnTo>
                  <a:pt x="31750" y="725551"/>
                </a:lnTo>
                <a:lnTo>
                  <a:pt x="31750" y="712851"/>
                </a:lnTo>
                <a:close/>
              </a:path>
              <a:path w="76200" h="789304">
                <a:moveTo>
                  <a:pt x="44450" y="0"/>
                </a:moveTo>
                <a:lnTo>
                  <a:pt x="31750" y="0"/>
                </a:lnTo>
                <a:lnTo>
                  <a:pt x="31750" y="725551"/>
                </a:lnTo>
                <a:lnTo>
                  <a:pt x="44450" y="725551"/>
                </a:lnTo>
                <a:lnTo>
                  <a:pt x="44450" y="0"/>
                </a:lnTo>
                <a:close/>
              </a:path>
              <a:path w="76200" h="789304">
                <a:moveTo>
                  <a:pt x="76200" y="712851"/>
                </a:moveTo>
                <a:lnTo>
                  <a:pt x="44450" y="712851"/>
                </a:lnTo>
                <a:lnTo>
                  <a:pt x="44450" y="725551"/>
                </a:lnTo>
                <a:lnTo>
                  <a:pt x="69850" y="725551"/>
                </a:lnTo>
                <a:lnTo>
                  <a:pt x="76200" y="712851"/>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0" name="object 30"/>
          <p:cNvSpPr/>
          <p:nvPr/>
        </p:nvSpPr>
        <p:spPr>
          <a:xfrm>
            <a:off x="6780276" y="2662301"/>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1" name="object 31"/>
          <p:cNvSpPr/>
          <p:nvPr/>
        </p:nvSpPr>
        <p:spPr>
          <a:xfrm>
            <a:off x="1335150" y="1524000"/>
            <a:ext cx="3249549" cy="249555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交車</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517525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51280" y="4781930"/>
            <a:ext cx="2515870" cy="215444"/>
          </a:xfrm>
          <a:prstGeom prst="rect">
            <a:avLst/>
          </a:prstGeom>
        </p:spPr>
        <p:txBody>
          <a:bodyPr vert="horz" wrap="square" lIns="0" tIns="0" rIns="0" bIns="0" rtlCol="0">
            <a:spAutoFit/>
          </a:bodyPr>
          <a:lstStyle/>
          <a:p>
            <a:pPr marL="12700">
              <a:lnSpc>
                <a:spcPct val="100000"/>
              </a:lnSpc>
            </a:pPr>
            <a:r>
              <a:rPr sz="1400" spc="-5" dirty="0">
                <a:latin typeface="BMWType V2 Regular" pitchFamily="2" charset="0"/>
                <a:ea typeface="華康中黑體" panose="020B0509000000000000" pitchFamily="49" charset="-120"/>
                <a:cs typeface="BMWType V2 Regular" pitchFamily="2" charset="0"/>
              </a:rPr>
              <a:t>說明帳單、建議事項與進行交車</a:t>
            </a:r>
            <a:endParaRPr sz="140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625854" y="4275454"/>
            <a:ext cx="7112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目的︰</a:t>
            </a:r>
            <a:endParaRPr sz="180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5235575" y="4143375"/>
            <a:ext cx="1397000" cy="570230"/>
          </a:xfrm>
          <a:custGeom>
            <a:avLst/>
            <a:gdLst/>
            <a:ahLst/>
            <a:cxnLst/>
            <a:rect l="l" t="t" r="r" b="b"/>
            <a:pathLst>
              <a:path w="1397000" h="570229">
                <a:moveTo>
                  <a:pt x="1206373" y="0"/>
                </a:moveTo>
                <a:lnTo>
                  <a:pt x="0" y="0"/>
                </a:lnTo>
                <a:lnTo>
                  <a:pt x="190626" y="284988"/>
                </a:lnTo>
                <a:lnTo>
                  <a:pt x="0" y="569849"/>
                </a:lnTo>
                <a:lnTo>
                  <a:pt x="1206373" y="569849"/>
                </a:lnTo>
                <a:lnTo>
                  <a:pt x="1397000" y="284988"/>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5498338" y="4302505"/>
            <a:ext cx="711835"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型式</a:t>
            </a:r>
            <a:r>
              <a:rPr sz="1800" dirty="0">
                <a:latin typeface="BMWType V2 Regular" pitchFamily="2" charset="0"/>
                <a:ea typeface="華康中黑體" panose="020B0509000000000000" pitchFamily="49" charset="-120"/>
                <a:cs typeface="BMWType V2 Regular" pitchFamily="2" charset="0"/>
              </a:rPr>
              <a:t>︰</a:t>
            </a:r>
            <a:endParaRPr sz="180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5142738" y="1620265"/>
            <a:ext cx="3811904" cy="1077218"/>
          </a:xfrm>
          <a:prstGeom prst="rect">
            <a:avLst/>
          </a:prstGeom>
        </p:spPr>
        <p:txBody>
          <a:bodyPr vert="horz" wrap="square" lIns="0" tIns="0" rIns="0" bIns="0" rtlCol="0">
            <a:spAutoFit/>
          </a:bodyPr>
          <a:lstStyle/>
          <a:p>
            <a:pPr marL="307975">
              <a:lnSpc>
                <a:spcPct val="100000"/>
              </a:lnSpc>
            </a:pPr>
            <a:r>
              <a:rPr sz="1800" dirty="0">
                <a:latin typeface="BMWType V2 Regular" pitchFamily="2" charset="0"/>
                <a:ea typeface="華康中黑體" panose="020B0509000000000000" pitchFamily="49" charset="-120"/>
                <a:cs typeface="BMWType V2 Regular" pitchFamily="2" charset="0"/>
              </a:rPr>
              <a:t>任務︰</a:t>
            </a:r>
          </a:p>
          <a:p>
            <a:pPr>
              <a:lnSpc>
                <a:spcPct val="100000"/>
              </a:lnSpc>
              <a:spcBef>
                <a:spcPts val="30"/>
              </a:spcBef>
            </a:pPr>
            <a:endParaRPr sz="2000" dirty="0">
              <a:latin typeface="BMWType V2 Regular" pitchFamily="2" charset="0"/>
              <a:ea typeface="華康中黑體" panose="020B0509000000000000" pitchFamily="49" charset="-120"/>
              <a:cs typeface="BMWType V2 Regular" pitchFamily="2" charset="0"/>
            </a:endParaRPr>
          </a:p>
          <a:p>
            <a:pPr marL="12700" marR="5080">
              <a:lnSpc>
                <a:spcPct val="100000"/>
              </a:lnSpc>
            </a:pPr>
            <a:r>
              <a:rPr sz="1400" spc="-5" dirty="0" err="1" smtClean="0">
                <a:latin typeface="BMWType V2 Regular" pitchFamily="2" charset="0"/>
                <a:ea typeface="華康中黑體" panose="020B0509000000000000" pitchFamily="49" charset="-120"/>
                <a:cs typeface="BMWType V2 Regular" pitchFamily="2" charset="0"/>
              </a:rPr>
              <a:t>交車再次提供一個與客戶對話交流的機會</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藉由車輛施工的清楚說明</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建立絕佳的服務經驗</a:t>
            </a:r>
            <a:r>
              <a:rPr sz="1800" spc="-5" dirty="0">
                <a:latin typeface="BMWType V2 Regular" pitchFamily="2" charset="0"/>
                <a:ea typeface="華康中黑體" panose="020B0509000000000000" pitchFamily="49" charset="-120"/>
                <a:cs typeface="BMWType V2 Regular" pitchFamily="2" charset="0"/>
              </a:rPr>
              <a:t>。</a:t>
            </a:r>
            <a:endParaRPr sz="1800" dirty="0">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5217414" y="4774565"/>
            <a:ext cx="1094105" cy="535940"/>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■標準交車</a:t>
            </a:r>
            <a:endParaRPr sz="1400">
              <a:latin typeface="BMWType V2 Regular" pitchFamily="2" charset="0"/>
              <a:ea typeface="華康中黑體" panose="020B0509000000000000" pitchFamily="49" charset="-120"/>
              <a:cs typeface="BMWType V2 Regular" pitchFamily="2" charset="0"/>
            </a:endParaRPr>
          </a:p>
          <a:p>
            <a:pPr marL="12700">
              <a:lnSpc>
                <a:spcPct val="100000"/>
              </a:lnSpc>
              <a:spcBef>
                <a:spcPts val="755"/>
              </a:spcBef>
            </a:pPr>
            <a:r>
              <a:rPr sz="1400" dirty="0">
                <a:latin typeface="BMWType V2 Regular" pitchFamily="2" charset="0"/>
                <a:ea typeface="華康中黑體" panose="020B0509000000000000" pitchFamily="49" charset="-120"/>
                <a:cs typeface="BMWType V2 Regular" pitchFamily="2" charset="0"/>
              </a:rPr>
              <a:t>■取送</a:t>
            </a:r>
            <a:r>
              <a:rPr sz="1400" spc="-15" dirty="0">
                <a:latin typeface="BMWType V2 Regular" pitchFamily="2" charset="0"/>
                <a:ea typeface="華康中黑體" panose="020B0509000000000000" pitchFamily="49" charset="-120"/>
                <a:cs typeface="BMWType V2 Regular" pitchFamily="2" charset="0"/>
              </a:rPr>
              <a:t>車</a:t>
            </a:r>
            <a:r>
              <a:rPr sz="1400" dirty="0">
                <a:latin typeface="BMWType V2 Regular" pitchFamily="2" charset="0"/>
                <a:ea typeface="華康中黑體" panose="020B0509000000000000" pitchFamily="49" charset="-120"/>
                <a:cs typeface="BMWType V2 Regular" pitchFamily="2" charset="0"/>
              </a:rPr>
              <a:t>服務</a:t>
            </a:r>
            <a:endParaRPr sz="1400">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5207000" y="3452812"/>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KR相關評估：完成後會解說車輛的維修保養內容</a:t>
            </a:r>
            <a:endParaRPr sz="1200">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4905755" y="3467480"/>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948173" y="3471798"/>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1335150" y="1523872"/>
            <a:ext cx="3255899" cy="250037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txBox="1"/>
          <p:nvPr/>
        </p:nvSpPr>
        <p:spPr>
          <a:xfrm>
            <a:off x="5187950" y="3186112"/>
            <a:ext cx="32721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KR相關評估：親和力／服務熱忱</a:t>
            </a:r>
            <a:endParaRPr sz="1200">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4899405" y="2937255"/>
            <a:ext cx="135890" cy="135890"/>
          </a:xfrm>
          <a:custGeom>
            <a:avLst/>
            <a:gdLst/>
            <a:ahLst/>
            <a:cxnLst/>
            <a:rect l="l" t="t" r="r" b="b"/>
            <a:pathLst>
              <a:path w="135889" h="135889">
                <a:moveTo>
                  <a:pt x="67945" y="0"/>
                </a:moveTo>
                <a:lnTo>
                  <a:pt x="41469" y="5328"/>
                </a:lnTo>
                <a:lnTo>
                  <a:pt x="19875" y="19859"/>
                </a:lnTo>
                <a:lnTo>
                  <a:pt x="5330" y="41415"/>
                </a:lnTo>
                <a:lnTo>
                  <a:pt x="0" y="67818"/>
                </a:lnTo>
                <a:lnTo>
                  <a:pt x="5330" y="94293"/>
                </a:lnTo>
                <a:lnTo>
                  <a:pt x="19875" y="115887"/>
                </a:lnTo>
                <a:lnTo>
                  <a:pt x="41469" y="130432"/>
                </a:lnTo>
                <a:lnTo>
                  <a:pt x="67945" y="135763"/>
                </a:lnTo>
                <a:lnTo>
                  <a:pt x="94347" y="130432"/>
                </a:lnTo>
                <a:lnTo>
                  <a:pt x="111668" y="118745"/>
                </a:lnTo>
                <a:lnTo>
                  <a:pt x="42418" y="118745"/>
                </a:lnTo>
                <a:lnTo>
                  <a:pt x="42418" y="110236"/>
                </a:lnTo>
                <a:lnTo>
                  <a:pt x="55118" y="110236"/>
                </a:lnTo>
                <a:lnTo>
                  <a:pt x="55118" y="50927"/>
                </a:lnTo>
                <a:lnTo>
                  <a:pt x="42418" y="50927"/>
                </a:lnTo>
                <a:lnTo>
                  <a:pt x="42418" y="42418"/>
                </a:lnTo>
                <a:lnTo>
                  <a:pt x="130637" y="42418"/>
                </a:lnTo>
                <a:lnTo>
                  <a:pt x="130434" y="41415"/>
                </a:lnTo>
                <a:lnTo>
                  <a:pt x="122549" y="29718"/>
                </a:lnTo>
                <a:lnTo>
                  <a:pt x="60833" y="29718"/>
                </a:lnTo>
                <a:lnTo>
                  <a:pt x="55118" y="24003"/>
                </a:lnTo>
                <a:lnTo>
                  <a:pt x="55118" y="9906"/>
                </a:lnTo>
                <a:lnTo>
                  <a:pt x="60833" y="4318"/>
                </a:lnTo>
                <a:lnTo>
                  <a:pt x="89342" y="4318"/>
                </a:lnTo>
                <a:lnTo>
                  <a:pt x="67945" y="0"/>
                </a:lnTo>
                <a:close/>
              </a:path>
              <a:path w="135889" h="135889">
                <a:moveTo>
                  <a:pt x="130637" y="42418"/>
                </a:moveTo>
                <a:lnTo>
                  <a:pt x="80645" y="42418"/>
                </a:lnTo>
                <a:lnTo>
                  <a:pt x="80645" y="110236"/>
                </a:lnTo>
                <a:lnTo>
                  <a:pt x="93345" y="110236"/>
                </a:lnTo>
                <a:lnTo>
                  <a:pt x="93345" y="118745"/>
                </a:lnTo>
                <a:lnTo>
                  <a:pt x="111668" y="118745"/>
                </a:lnTo>
                <a:lnTo>
                  <a:pt x="115903" y="115887"/>
                </a:lnTo>
                <a:lnTo>
                  <a:pt x="130434" y="94293"/>
                </a:lnTo>
                <a:lnTo>
                  <a:pt x="135763" y="67818"/>
                </a:lnTo>
                <a:lnTo>
                  <a:pt x="130637" y="42418"/>
                </a:lnTo>
                <a:close/>
              </a:path>
              <a:path w="135889" h="135889">
                <a:moveTo>
                  <a:pt x="89342" y="4318"/>
                </a:moveTo>
                <a:lnTo>
                  <a:pt x="74930" y="4318"/>
                </a:lnTo>
                <a:lnTo>
                  <a:pt x="80645" y="9906"/>
                </a:lnTo>
                <a:lnTo>
                  <a:pt x="80645" y="24003"/>
                </a:lnTo>
                <a:lnTo>
                  <a:pt x="74930" y="29718"/>
                </a:lnTo>
                <a:lnTo>
                  <a:pt x="122549" y="29718"/>
                </a:lnTo>
                <a:lnTo>
                  <a:pt x="115903" y="19859"/>
                </a:lnTo>
                <a:lnTo>
                  <a:pt x="94347" y="5328"/>
                </a:lnTo>
                <a:lnTo>
                  <a:pt x="89342"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4941823" y="2941573"/>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5195951" y="2921063"/>
            <a:ext cx="3424554" cy="173355"/>
          </a:xfrm>
          <a:prstGeom prst="rect">
            <a:avLst/>
          </a:prstGeom>
          <a:solidFill>
            <a:srgbClr val="808080"/>
          </a:solidFill>
        </p:spPr>
        <p:txBody>
          <a:bodyPr vert="horz" wrap="square" lIns="0" tIns="0" rIns="0" bIns="0" rtlCol="0">
            <a:spAutoFit/>
          </a:bodyPr>
          <a:lstStyle/>
          <a:p>
            <a:pPr marL="635">
              <a:lnSpc>
                <a:spcPts val="1340"/>
              </a:lnSpc>
            </a:pPr>
            <a:r>
              <a:rPr sz="1200" spc="-5" dirty="0">
                <a:solidFill>
                  <a:srgbClr val="FFFFFF"/>
                </a:solidFill>
                <a:latin typeface="BMWType V2 Regular" pitchFamily="2" charset="0"/>
                <a:ea typeface="華康中黑體" panose="020B0509000000000000" pitchFamily="49" charset="-120"/>
                <a:cs typeface="BMWType V2 Regular" pitchFamily="2" charset="0"/>
              </a:rPr>
              <a:t>KR相關評估：能夠隨時獲得接待及服務人員的協助</a:t>
            </a:r>
            <a:endParaRPr sz="1200">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4896230" y="3219830"/>
            <a:ext cx="135890" cy="135890"/>
          </a:xfrm>
          <a:custGeom>
            <a:avLst/>
            <a:gdLst/>
            <a:ahLst/>
            <a:cxnLst/>
            <a:rect l="l" t="t" r="r" b="b"/>
            <a:pathLst>
              <a:path w="135889" h="135889">
                <a:moveTo>
                  <a:pt x="67945" y="0"/>
                </a:moveTo>
                <a:lnTo>
                  <a:pt x="41469" y="5330"/>
                </a:lnTo>
                <a:lnTo>
                  <a:pt x="19875" y="19875"/>
                </a:lnTo>
                <a:lnTo>
                  <a:pt x="5330" y="41469"/>
                </a:lnTo>
                <a:lnTo>
                  <a:pt x="0" y="67945"/>
                </a:lnTo>
                <a:lnTo>
                  <a:pt x="5330" y="94347"/>
                </a:lnTo>
                <a:lnTo>
                  <a:pt x="19875" y="115903"/>
                </a:lnTo>
                <a:lnTo>
                  <a:pt x="41469" y="130434"/>
                </a:lnTo>
                <a:lnTo>
                  <a:pt x="67945" y="135763"/>
                </a:lnTo>
                <a:lnTo>
                  <a:pt x="94347" y="130434"/>
                </a:lnTo>
                <a:lnTo>
                  <a:pt x="111688" y="118745"/>
                </a:lnTo>
                <a:lnTo>
                  <a:pt x="42418" y="118745"/>
                </a:lnTo>
                <a:lnTo>
                  <a:pt x="42418" y="110236"/>
                </a:lnTo>
                <a:lnTo>
                  <a:pt x="55118" y="110236"/>
                </a:lnTo>
                <a:lnTo>
                  <a:pt x="55118" y="50927"/>
                </a:lnTo>
                <a:lnTo>
                  <a:pt x="42418" y="50927"/>
                </a:lnTo>
                <a:lnTo>
                  <a:pt x="42418" y="42418"/>
                </a:lnTo>
                <a:lnTo>
                  <a:pt x="130625" y="42418"/>
                </a:lnTo>
                <a:lnTo>
                  <a:pt x="130434" y="41469"/>
                </a:lnTo>
                <a:lnTo>
                  <a:pt x="122526" y="29718"/>
                </a:lnTo>
                <a:lnTo>
                  <a:pt x="60833" y="29718"/>
                </a:lnTo>
                <a:lnTo>
                  <a:pt x="55118" y="24003"/>
                </a:lnTo>
                <a:lnTo>
                  <a:pt x="55118" y="9906"/>
                </a:lnTo>
                <a:lnTo>
                  <a:pt x="60833" y="4318"/>
                </a:lnTo>
                <a:lnTo>
                  <a:pt x="89334" y="4318"/>
                </a:lnTo>
                <a:lnTo>
                  <a:pt x="67945" y="0"/>
                </a:lnTo>
                <a:close/>
              </a:path>
              <a:path w="135889" h="135889">
                <a:moveTo>
                  <a:pt x="130625" y="42418"/>
                </a:moveTo>
                <a:lnTo>
                  <a:pt x="80645" y="42418"/>
                </a:lnTo>
                <a:lnTo>
                  <a:pt x="80645" y="110236"/>
                </a:lnTo>
                <a:lnTo>
                  <a:pt x="93345" y="110236"/>
                </a:lnTo>
                <a:lnTo>
                  <a:pt x="93345" y="118745"/>
                </a:lnTo>
                <a:lnTo>
                  <a:pt x="111688" y="118745"/>
                </a:lnTo>
                <a:lnTo>
                  <a:pt x="115903" y="115903"/>
                </a:lnTo>
                <a:lnTo>
                  <a:pt x="130434" y="94347"/>
                </a:lnTo>
                <a:lnTo>
                  <a:pt x="135763" y="67945"/>
                </a:lnTo>
                <a:lnTo>
                  <a:pt x="130625" y="42418"/>
                </a:lnTo>
                <a:close/>
              </a:path>
              <a:path w="135889" h="135889">
                <a:moveTo>
                  <a:pt x="89334" y="4318"/>
                </a:moveTo>
                <a:lnTo>
                  <a:pt x="74930" y="4318"/>
                </a:lnTo>
                <a:lnTo>
                  <a:pt x="80645" y="9906"/>
                </a:lnTo>
                <a:lnTo>
                  <a:pt x="80645" y="24003"/>
                </a:lnTo>
                <a:lnTo>
                  <a:pt x="74930" y="29718"/>
                </a:lnTo>
                <a:lnTo>
                  <a:pt x="122526" y="29718"/>
                </a:lnTo>
                <a:lnTo>
                  <a:pt x="115903" y="19875"/>
                </a:lnTo>
                <a:lnTo>
                  <a:pt x="94347" y="5330"/>
                </a:lnTo>
                <a:lnTo>
                  <a:pt x="89334" y="4318"/>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p:nvPr/>
        </p:nvSpPr>
        <p:spPr>
          <a:xfrm>
            <a:off x="4938648" y="3224148"/>
            <a:ext cx="51435" cy="114935"/>
          </a:xfrm>
          <a:custGeom>
            <a:avLst/>
            <a:gdLst/>
            <a:ahLst/>
            <a:cxnLst/>
            <a:rect l="l" t="t" r="r" b="b"/>
            <a:pathLst>
              <a:path w="51435" h="114935">
                <a:moveTo>
                  <a:pt x="32512" y="0"/>
                </a:moveTo>
                <a:lnTo>
                  <a:pt x="18414" y="0"/>
                </a:lnTo>
                <a:lnTo>
                  <a:pt x="12700" y="5587"/>
                </a:lnTo>
                <a:lnTo>
                  <a:pt x="12700" y="19685"/>
                </a:lnTo>
                <a:lnTo>
                  <a:pt x="18414" y="25400"/>
                </a:lnTo>
                <a:lnTo>
                  <a:pt x="32512" y="25400"/>
                </a:lnTo>
                <a:lnTo>
                  <a:pt x="38226" y="19685"/>
                </a:lnTo>
                <a:lnTo>
                  <a:pt x="38226" y="5587"/>
                </a:lnTo>
                <a:lnTo>
                  <a:pt x="32512" y="0"/>
                </a:lnTo>
                <a:close/>
              </a:path>
              <a:path w="51435" h="114935">
                <a:moveTo>
                  <a:pt x="50926" y="105917"/>
                </a:moveTo>
                <a:lnTo>
                  <a:pt x="0" y="105917"/>
                </a:lnTo>
                <a:lnTo>
                  <a:pt x="0" y="114426"/>
                </a:lnTo>
                <a:lnTo>
                  <a:pt x="50926" y="114426"/>
                </a:lnTo>
                <a:lnTo>
                  <a:pt x="50926" y="105917"/>
                </a:lnTo>
                <a:close/>
              </a:path>
              <a:path w="51435" h="114935">
                <a:moveTo>
                  <a:pt x="38226" y="38100"/>
                </a:moveTo>
                <a:lnTo>
                  <a:pt x="0" y="38100"/>
                </a:lnTo>
                <a:lnTo>
                  <a:pt x="0" y="46609"/>
                </a:lnTo>
                <a:lnTo>
                  <a:pt x="12700" y="46609"/>
                </a:lnTo>
                <a:lnTo>
                  <a:pt x="12700" y="105917"/>
                </a:lnTo>
                <a:lnTo>
                  <a:pt x="38226" y="105917"/>
                </a:lnTo>
                <a:lnTo>
                  <a:pt x="38226" y="3810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4552950" y="2371725"/>
            <a:ext cx="1960880" cy="660400"/>
          </a:xfrm>
          <a:custGeom>
            <a:avLst/>
            <a:gdLst/>
            <a:ahLst/>
            <a:cxnLst/>
            <a:rect l="l" t="t" r="r" b="b"/>
            <a:pathLst>
              <a:path w="1960879" h="660400">
                <a:moveTo>
                  <a:pt x="1960626" y="0"/>
                </a:moveTo>
                <a:lnTo>
                  <a:pt x="0" y="0"/>
                </a:lnTo>
                <a:lnTo>
                  <a:pt x="0" y="400050"/>
                </a:lnTo>
                <a:lnTo>
                  <a:pt x="980313" y="660400"/>
                </a:lnTo>
                <a:lnTo>
                  <a:pt x="1960626" y="400050"/>
                </a:lnTo>
                <a:lnTo>
                  <a:pt x="196062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交車</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2012823"/>
            <a:ext cx="2995549" cy="2300351"/>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4552950" y="1931542"/>
            <a:ext cx="941705" cy="287020"/>
          </a:xfrm>
          <a:prstGeom prst="rect">
            <a:avLst/>
          </a:prstGeom>
        </p:spPr>
        <p:txBody>
          <a:bodyPr vert="horz" wrap="square" lIns="0" tIns="0" rIns="0" bIns="0" rtlCol="0">
            <a:spAutoFit/>
          </a:bodyPr>
          <a:lstStyle/>
          <a:p>
            <a:pPr marL="12700">
              <a:lnSpc>
                <a:spcPct val="100000"/>
              </a:lnSpc>
            </a:pPr>
            <a:r>
              <a:rPr sz="1800" u="sng" dirty="0" err="1" smtClean="0">
                <a:latin typeface="BMWType V2 Regular" pitchFamily="2" charset="0"/>
                <a:ea typeface="華康中黑體" panose="020B0509000000000000" pitchFamily="49" charset="-120"/>
                <a:cs typeface="BMWType V2 Regular" pitchFamily="2" charset="0"/>
              </a:rPr>
              <a:t>交車步驟</a:t>
            </a:r>
            <a:endParaRPr sz="1800" dirty="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54601" y="2370201"/>
            <a:ext cx="1960880" cy="660400"/>
          </a:xfrm>
          <a:custGeom>
            <a:avLst/>
            <a:gdLst/>
            <a:ahLst/>
            <a:cxnLst/>
            <a:rect l="l" t="t" r="r" b="b"/>
            <a:pathLst>
              <a:path w="1960879" h="660400">
                <a:moveTo>
                  <a:pt x="1960499" y="0"/>
                </a:moveTo>
                <a:lnTo>
                  <a:pt x="0" y="0"/>
                </a:lnTo>
                <a:lnTo>
                  <a:pt x="0" y="399923"/>
                </a:lnTo>
                <a:lnTo>
                  <a:pt x="980186" y="660273"/>
                </a:lnTo>
                <a:lnTo>
                  <a:pt x="1960499" y="399923"/>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48251" y="2859023"/>
            <a:ext cx="1962150" cy="838835"/>
          </a:xfrm>
          <a:custGeom>
            <a:avLst/>
            <a:gdLst/>
            <a:ahLst/>
            <a:cxnLst/>
            <a:rect l="l" t="t" r="r" b="b"/>
            <a:pathLst>
              <a:path w="1962150" h="838835">
                <a:moveTo>
                  <a:pt x="0" y="0"/>
                </a:moveTo>
                <a:lnTo>
                  <a:pt x="0" y="574166"/>
                </a:lnTo>
                <a:lnTo>
                  <a:pt x="981075" y="838326"/>
                </a:lnTo>
                <a:lnTo>
                  <a:pt x="1962150" y="574166"/>
                </a:lnTo>
                <a:lnTo>
                  <a:pt x="1962150" y="264160"/>
                </a:lnTo>
                <a:lnTo>
                  <a:pt x="981075" y="264160"/>
                </a:lnTo>
                <a:lnTo>
                  <a:pt x="0" y="0"/>
                </a:lnTo>
                <a:close/>
              </a:path>
              <a:path w="1962150" h="838835">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4560951" y="352742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4560951" y="3527425"/>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4543425" y="41941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4543425" y="4194175"/>
            <a:ext cx="1962150" cy="838200"/>
          </a:xfrm>
          <a:custGeom>
            <a:avLst/>
            <a:gdLst/>
            <a:ahLst/>
            <a:cxnLst/>
            <a:rect l="l" t="t" r="r" b="b"/>
            <a:pathLst>
              <a:path w="1962150" h="838200">
                <a:moveTo>
                  <a:pt x="1962150" y="0"/>
                </a:moveTo>
                <a:lnTo>
                  <a:pt x="1962150" y="574039"/>
                </a:lnTo>
                <a:lnTo>
                  <a:pt x="981075" y="838200"/>
                </a:lnTo>
                <a:lnTo>
                  <a:pt x="0" y="574039"/>
                </a:lnTo>
                <a:lnTo>
                  <a:pt x="0" y="0"/>
                </a:lnTo>
                <a:lnTo>
                  <a:pt x="981075" y="264160"/>
                </a:lnTo>
                <a:lnTo>
                  <a:pt x="1962150" y="0"/>
                </a:lnTo>
                <a:close/>
              </a:path>
            </a:pathLst>
          </a:custGeom>
          <a:ln w="19050">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4541901" y="4860925"/>
            <a:ext cx="1962150" cy="838200"/>
          </a:xfrm>
          <a:custGeom>
            <a:avLst/>
            <a:gdLst/>
            <a:ahLst/>
            <a:cxnLst/>
            <a:rect l="l" t="t" r="r" b="b"/>
            <a:pathLst>
              <a:path w="1962150" h="838200">
                <a:moveTo>
                  <a:pt x="0" y="0"/>
                </a:moveTo>
                <a:lnTo>
                  <a:pt x="0" y="574040"/>
                </a:lnTo>
                <a:lnTo>
                  <a:pt x="981075" y="838200"/>
                </a:lnTo>
                <a:lnTo>
                  <a:pt x="1962150" y="574040"/>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6796151" y="23780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6808851" y="3046348"/>
            <a:ext cx="1962150" cy="838835"/>
          </a:xfrm>
          <a:custGeom>
            <a:avLst/>
            <a:gdLst/>
            <a:ahLst/>
            <a:cxnLst/>
            <a:rect l="l" t="t" r="r" b="b"/>
            <a:pathLst>
              <a:path w="1962150" h="838835">
                <a:moveTo>
                  <a:pt x="0" y="0"/>
                </a:moveTo>
                <a:lnTo>
                  <a:pt x="0" y="574167"/>
                </a:lnTo>
                <a:lnTo>
                  <a:pt x="981075" y="838326"/>
                </a:lnTo>
                <a:lnTo>
                  <a:pt x="1962150" y="574167"/>
                </a:lnTo>
                <a:lnTo>
                  <a:pt x="1962150" y="264160"/>
                </a:lnTo>
                <a:lnTo>
                  <a:pt x="981075" y="264160"/>
                </a:lnTo>
                <a:lnTo>
                  <a:pt x="0" y="0"/>
                </a:lnTo>
                <a:close/>
              </a:path>
              <a:path w="1962150" h="838835">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6791325" y="3713226"/>
            <a:ext cx="1962150" cy="838200"/>
          </a:xfrm>
          <a:custGeom>
            <a:avLst/>
            <a:gdLst/>
            <a:ahLst/>
            <a:cxnLst/>
            <a:rect l="l" t="t" r="r" b="b"/>
            <a:pathLst>
              <a:path w="1962150" h="838200">
                <a:moveTo>
                  <a:pt x="0" y="0"/>
                </a:moveTo>
                <a:lnTo>
                  <a:pt x="0" y="574040"/>
                </a:lnTo>
                <a:lnTo>
                  <a:pt x="981075" y="838073"/>
                </a:lnTo>
                <a:lnTo>
                  <a:pt x="1962150" y="574040"/>
                </a:lnTo>
                <a:lnTo>
                  <a:pt x="1962150" y="264032"/>
                </a:lnTo>
                <a:lnTo>
                  <a:pt x="981075" y="264032"/>
                </a:lnTo>
                <a:lnTo>
                  <a:pt x="0" y="0"/>
                </a:lnTo>
                <a:close/>
              </a:path>
              <a:path w="1962150" h="838200">
                <a:moveTo>
                  <a:pt x="1962150" y="0"/>
                </a:moveTo>
                <a:lnTo>
                  <a:pt x="981075" y="264032"/>
                </a:lnTo>
                <a:lnTo>
                  <a:pt x="1962150" y="264032"/>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6789801" y="4379848"/>
            <a:ext cx="1962150" cy="838200"/>
          </a:xfrm>
          <a:custGeom>
            <a:avLst/>
            <a:gdLst/>
            <a:ahLst/>
            <a:cxnLst/>
            <a:rect l="l" t="t" r="r" b="b"/>
            <a:pathLst>
              <a:path w="1962150" h="838200">
                <a:moveTo>
                  <a:pt x="0" y="0"/>
                </a:moveTo>
                <a:lnTo>
                  <a:pt x="0" y="574167"/>
                </a:lnTo>
                <a:lnTo>
                  <a:pt x="981075" y="838200"/>
                </a:lnTo>
                <a:lnTo>
                  <a:pt x="1962150" y="574167"/>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txBox="1"/>
          <p:nvPr/>
        </p:nvSpPr>
        <p:spPr>
          <a:xfrm>
            <a:off x="4617465" y="2453274"/>
            <a:ext cx="1844675" cy="341888"/>
          </a:xfrm>
          <a:prstGeom prst="rect">
            <a:avLst/>
          </a:prstGeom>
        </p:spPr>
        <p:txBody>
          <a:bodyPr vert="horz" wrap="square" lIns="0" tIns="0" rIns="0" bIns="0" rtlCol="0">
            <a:spAutoFit/>
          </a:bodyPr>
          <a:lstStyle/>
          <a:p>
            <a:pPr marL="500380" marR="5080" indent="-488315">
              <a:lnSpc>
                <a:spcPct val="100899"/>
              </a:lnSpc>
            </a:pPr>
            <a:r>
              <a:rPr sz="1100" dirty="0" err="1" smtClean="0">
                <a:latin typeface="BMWType V2 Regular" pitchFamily="2" charset="0"/>
                <a:ea typeface="華康中黑體" panose="020B0509000000000000" pitchFamily="49" charset="-120"/>
                <a:cs typeface="BMWType V2 Regular" pitchFamily="2" charset="0"/>
              </a:rPr>
              <a:t>包含單</a:t>
            </a:r>
            <a:r>
              <a:rPr sz="1100" spc="-10" dirty="0" err="1" smtClean="0">
                <a:latin typeface="BMWType V2 Regular" pitchFamily="2" charset="0"/>
                <a:ea typeface="華康中黑體" panose="020B0509000000000000" pitchFamily="49" charset="-120"/>
                <a:cs typeface="BMWType V2 Regular" pitchFamily="2" charset="0"/>
              </a:rPr>
              <a:t>據</a:t>
            </a:r>
            <a:r>
              <a:rPr sz="1100" dirty="0" err="1" smtClean="0">
                <a:latin typeface="BMWType V2 Regular" pitchFamily="2" charset="0"/>
                <a:ea typeface="華康中黑體" panose="020B0509000000000000" pitchFamily="49" charset="-120"/>
                <a:cs typeface="BMWType V2 Regular" pitchFamily="2" charset="0"/>
              </a:rPr>
              <a:t>列印</a:t>
            </a:r>
            <a:r>
              <a:rPr sz="1100" spc="-10" dirty="0" err="1" smtClean="0">
                <a:latin typeface="BMWType V2 Regular" pitchFamily="2" charset="0"/>
                <a:ea typeface="華康中黑體" panose="020B0509000000000000" pitchFamily="49" charset="-120"/>
                <a:cs typeface="BMWType V2 Regular" pitchFamily="2" charset="0"/>
              </a:rPr>
              <a:t>與</a:t>
            </a:r>
            <a:r>
              <a:rPr sz="1100" dirty="0" err="1" smtClean="0">
                <a:latin typeface="BMWType V2 Regular" pitchFamily="2" charset="0"/>
                <a:ea typeface="華康中黑體" panose="020B0509000000000000" pitchFamily="49" charset="-120"/>
                <a:cs typeface="BMWType V2 Regular" pitchFamily="2" charset="0"/>
              </a:rPr>
              <a:t>確認</a:t>
            </a:r>
            <a:r>
              <a:rPr sz="1100" spc="-10" dirty="0" err="1" smtClean="0">
                <a:latin typeface="BMWType V2 Regular" pitchFamily="2" charset="0"/>
                <a:ea typeface="華康中黑體" panose="020B0509000000000000" pitchFamily="49" charset="-120"/>
                <a:cs typeface="BMWType V2 Regular" pitchFamily="2" charset="0"/>
              </a:rPr>
              <a:t>客戶</a:t>
            </a:r>
            <a:r>
              <a:rPr sz="1100" dirty="0" err="1" smtClean="0">
                <a:latin typeface="BMWType V2 Regular" pitchFamily="2" charset="0"/>
                <a:ea typeface="華康中黑體" panose="020B0509000000000000" pitchFamily="49" charset="-120"/>
                <a:cs typeface="BMWType V2 Regular" pitchFamily="2" charset="0"/>
              </a:rPr>
              <a:t>機動性的交車準備</a:t>
            </a:r>
            <a:endParaRPr sz="1100" dirty="0">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5072888" y="3211829"/>
            <a:ext cx="10058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迎賓與</a:t>
            </a:r>
            <a:r>
              <a:rPr sz="1100" spc="-15" dirty="0">
                <a:latin typeface="BMWType V2 Regular" pitchFamily="2" charset="0"/>
                <a:ea typeface="華康中黑體" panose="020B0509000000000000" pitchFamily="49" charset="-120"/>
                <a:cs typeface="BMWType V2 Regular" pitchFamily="2" charset="0"/>
              </a:rPr>
              <a:t>客</a:t>
            </a:r>
            <a:r>
              <a:rPr sz="1100" dirty="0">
                <a:latin typeface="BMWType V2 Regular" pitchFamily="2" charset="0"/>
                <a:ea typeface="華康中黑體" panose="020B0509000000000000" pitchFamily="49" charset="-120"/>
                <a:cs typeface="BMWType V2 Regular" pitchFamily="2" charset="0"/>
              </a:rPr>
              <a:t>戶登記</a:t>
            </a:r>
            <a:endParaRPr sz="1100">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7098918" y="3323082"/>
            <a:ext cx="1424940" cy="347980"/>
          </a:xfrm>
          <a:prstGeom prst="rect">
            <a:avLst/>
          </a:prstGeom>
        </p:spPr>
        <p:txBody>
          <a:bodyPr vert="horz" wrap="square" lIns="0" tIns="0" rIns="0" bIns="0" rtlCol="0">
            <a:spAutoFit/>
          </a:bodyPr>
          <a:lstStyle/>
          <a:p>
            <a:pPr marL="152400" marR="5080" indent="-140335">
              <a:lnSpc>
                <a:spcPct val="100000"/>
              </a:lnSpc>
            </a:pPr>
            <a:r>
              <a:rPr sz="1100" dirty="0" err="1">
                <a:latin typeface="BMWType V2 Regular" pitchFamily="2" charset="0"/>
                <a:ea typeface="華康中黑體" panose="020B0509000000000000" pitchFamily="49" charset="-120"/>
                <a:cs typeface="BMWType V2 Regular" pitchFamily="2" charset="0"/>
              </a:rPr>
              <a:t>遞交影</a:t>
            </a:r>
            <a:r>
              <a:rPr sz="1100" spc="-15" dirty="0" err="1">
                <a:latin typeface="BMWType V2 Regular" pitchFamily="2" charset="0"/>
                <a:ea typeface="華康中黑體" panose="020B0509000000000000" pitchFamily="49" charset="-120"/>
                <a:cs typeface="BMWType V2 Regular" pitchFamily="2" charset="0"/>
              </a:rPr>
              <a:t>響</a:t>
            </a:r>
            <a:r>
              <a:rPr sz="1100" dirty="0" err="1">
                <a:latin typeface="BMWType V2 Regular" pitchFamily="2" charset="0"/>
                <a:ea typeface="華康中黑體" panose="020B0509000000000000" pitchFamily="49" charset="-120"/>
                <a:cs typeface="BMWType V2 Regular" pitchFamily="2" charset="0"/>
              </a:rPr>
              <a:t>客戶</a:t>
            </a:r>
            <a:r>
              <a:rPr sz="1100" spc="-15" dirty="0" err="1">
                <a:latin typeface="BMWType V2 Regular" pitchFamily="2" charset="0"/>
                <a:ea typeface="華康中黑體" panose="020B0509000000000000" pitchFamily="49" charset="-120"/>
                <a:cs typeface="BMWType V2 Regular" pitchFamily="2" charset="0"/>
              </a:rPr>
              <a:t>安</a:t>
            </a:r>
            <a:r>
              <a:rPr sz="1100" dirty="0" err="1">
                <a:latin typeface="BMWType V2 Regular" pitchFamily="2" charset="0"/>
                <a:ea typeface="華康中黑體" panose="020B0509000000000000" pitchFamily="49" charset="-120"/>
                <a:cs typeface="BMWType V2 Regular" pitchFamily="2" charset="0"/>
              </a:rPr>
              <a:t>全性</a:t>
            </a:r>
            <a:r>
              <a:rPr sz="1100" dirty="0" err="1" smtClean="0">
                <a:latin typeface="BMWType V2 Regular" pitchFamily="2" charset="0"/>
                <a:ea typeface="華康中黑體" panose="020B0509000000000000" pitchFamily="49" charset="-120"/>
                <a:cs typeface="BMWType V2 Regular" pitchFamily="2" charset="0"/>
              </a:rPr>
              <a:t>／功能性變更的文件</a:t>
            </a:r>
            <a:endParaRPr sz="1100" dirty="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4876038" y="5240908"/>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提供合</a:t>
            </a:r>
            <a:r>
              <a:rPr sz="1100" spc="-15" dirty="0">
                <a:latin typeface="BMWType V2 Regular" pitchFamily="2" charset="0"/>
                <a:ea typeface="華康中黑體" panose="020B0509000000000000" pitchFamily="49" charset="-120"/>
                <a:cs typeface="BMWType V2 Regular" pitchFamily="2" charset="0"/>
              </a:rPr>
              <a:t>適</a:t>
            </a:r>
            <a:r>
              <a:rPr sz="1100" dirty="0">
                <a:latin typeface="BMWType V2 Regular" pitchFamily="2" charset="0"/>
                <a:ea typeface="華康中黑體" panose="020B0509000000000000" pitchFamily="49" charset="-120"/>
                <a:cs typeface="BMWType V2 Regular" pitchFamily="2" charset="0"/>
              </a:rPr>
              <a:t>的重</a:t>
            </a:r>
            <a:r>
              <a:rPr sz="1100" spc="-15" dirty="0">
                <a:latin typeface="BMWType V2 Regular" pitchFamily="2" charset="0"/>
                <a:ea typeface="華康中黑體" panose="020B0509000000000000" pitchFamily="49" charset="-120"/>
                <a:cs typeface="BMWType V2 Regular" pitchFamily="2" charset="0"/>
              </a:rPr>
              <a:t>新</a:t>
            </a:r>
            <a:r>
              <a:rPr sz="1100" dirty="0">
                <a:latin typeface="BMWType V2 Regular" pitchFamily="2" charset="0"/>
                <a:ea typeface="華康中黑體" panose="020B0509000000000000" pitchFamily="49" charset="-120"/>
                <a:cs typeface="BMWType V2 Regular" pitchFamily="2" charset="0"/>
              </a:rPr>
              <a:t>預約</a:t>
            </a:r>
            <a:endParaRPr sz="11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7306818" y="2732151"/>
            <a:ext cx="10058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移交與</a:t>
            </a:r>
            <a:r>
              <a:rPr sz="1100" spc="-15" dirty="0">
                <a:latin typeface="BMWType V2 Regular" pitchFamily="2" charset="0"/>
                <a:ea typeface="華康中黑體" panose="020B0509000000000000" pitchFamily="49" charset="-120"/>
                <a:cs typeface="BMWType V2 Regular" pitchFamily="2" charset="0"/>
              </a:rPr>
              <a:t>帳</a:t>
            </a:r>
            <a:r>
              <a:rPr sz="1100" dirty="0">
                <a:latin typeface="BMWType V2 Regular" pitchFamily="2" charset="0"/>
                <a:ea typeface="華康中黑體" panose="020B0509000000000000" pitchFamily="49" charset="-120"/>
                <a:cs typeface="BMWType V2 Regular" pitchFamily="2" charset="0"/>
              </a:rPr>
              <a:t>單付款</a:t>
            </a:r>
            <a:endParaRPr sz="110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4637913" y="3913504"/>
            <a:ext cx="3411220" cy="842644"/>
          </a:xfrm>
          <a:prstGeom prst="rect">
            <a:avLst/>
          </a:prstGeom>
        </p:spPr>
        <p:txBody>
          <a:bodyPr vert="horz" wrap="square" lIns="0" tIns="0" rIns="0" bIns="0" rtlCol="0">
            <a:spAutoFit/>
          </a:bodyPr>
          <a:lstStyle/>
          <a:p>
            <a:pPr marR="1528445" algn="ctr">
              <a:lnSpc>
                <a:spcPct val="100000"/>
              </a:lnSpc>
            </a:pPr>
            <a:r>
              <a:rPr sz="1100" dirty="0">
                <a:latin typeface="BMWType V2 Regular" pitchFamily="2" charset="0"/>
                <a:ea typeface="華康中黑體" panose="020B0509000000000000" pitchFamily="49" charset="-120"/>
                <a:cs typeface="BMWType V2 Regular" pitchFamily="2" charset="0"/>
              </a:rPr>
              <a:t>解釋帳單內容</a:t>
            </a:r>
            <a:endParaRPr sz="1100">
              <a:latin typeface="BMWType V2 Regular" pitchFamily="2" charset="0"/>
              <a:ea typeface="華康中黑體" panose="020B0509000000000000" pitchFamily="49" charset="-120"/>
              <a:cs typeface="BMWType V2 Regular" pitchFamily="2" charset="0"/>
            </a:endParaRPr>
          </a:p>
          <a:p>
            <a:pPr marL="2837180">
              <a:lnSpc>
                <a:spcPct val="100000"/>
              </a:lnSpc>
              <a:spcBef>
                <a:spcPts val="440"/>
              </a:spcBef>
            </a:pPr>
            <a:r>
              <a:rPr sz="1100" dirty="0">
                <a:latin typeface="BMWType V2 Regular" pitchFamily="2" charset="0"/>
                <a:ea typeface="華康中黑體" panose="020B0509000000000000" pitchFamily="49" charset="-120"/>
                <a:cs typeface="BMWType V2 Regular" pitchFamily="2" charset="0"/>
              </a:rPr>
              <a:t>交還車輛</a:t>
            </a:r>
            <a:endParaRPr sz="1100">
              <a:latin typeface="BMWType V2 Regular" pitchFamily="2" charset="0"/>
              <a:ea typeface="華康中黑體" panose="020B0509000000000000" pitchFamily="49" charset="-120"/>
              <a:cs typeface="BMWType V2 Regular" pitchFamily="2" charset="0"/>
            </a:endParaRPr>
          </a:p>
          <a:p>
            <a:pPr>
              <a:lnSpc>
                <a:spcPct val="100000"/>
              </a:lnSpc>
            </a:pPr>
            <a:endParaRPr sz="1100">
              <a:latin typeface="BMWType V2 Regular" pitchFamily="2" charset="0"/>
              <a:ea typeface="華康中黑體" panose="020B0509000000000000" pitchFamily="49" charset="-120"/>
              <a:cs typeface="BMWType V2 Regular" pitchFamily="2" charset="0"/>
            </a:endParaRPr>
          </a:p>
          <a:p>
            <a:pPr marR="1560830" algn="ctr">
              <a:lnSpc>
                <a:spcPct val="100000"/>
              </a:lnSpc>
              <a:spcBef>
                <a:spcPts val="865"/>
              </a:spcBef>
            </a:pPr>
            <a:r>
              <a:rPr sz="1100" spc="-5" dirty="0">
                <a:latin typeface="BMWType V2 Regular" pitchFamily="2" charset="0"/>
                <a:ea typeface="華康中黑體" panose="020B0509000000000000" pitchFamily="49" charset="-120"/>
                <a:cs typeface="BMWType V2 Regular" pitchFamily="2" charset="0"/>
              </a:rPr>
              <a:t>說明即將發生的預測工作項目</a:t>
            </a:r>
            <a:endParaRPr sz="1100">
              <a:latin typeface="BMWType V2 Regular" pitchFamily="2" charset="0"/>
              <a:ea typeface="華康中黑體" panose="020B0509000000000000" pitchFamily="49" charset="-120"/>
              <a:cs typeface="BMWType V2 Regular" pitchFamily="2" charset="0"/>
            </a:endParaRPr>
          </a:p>
        </p:txBody>
      </p:sp>
      <p:sp>
        <p:nvSpPr>
          <p:cNvPr id="24" name="object 24"/>
          <p:cNvSpPr txBox="1"/>
          <p:nvPr/>
        </p:nvSpPr>
        <p:spPr>
          <a:xfrm>
            <a:off x="7486268" y="4744084"/>
            <a:ext cx="7251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向客戶</a:t>
            </a:r>
            <a:r>
              <a:rPr sz="1100" spc="-15" dirty="0">
                <a:latin typeface="BMWType V2 Regular" pitchFamily="2" charset="0"/>
                <a:ea typeface="華康中黑體" panose="020B0509000000000000" pitchFamily="49" charset="-120"/>
                <a:cs typeface="BMWType V2 Regular" pitchFamily="2" charset="0"/>
              </a:rPr>
              <a:t>道</a:t>
            </a:r>
            <a:r>
              <a:rPr sz="1100" dirty="0">
                <a:latin typeface="BMWType V2 Regular" pitchFamily="2" charset="0"/>
                <a:ea typeface="華康中黑體" panose="020B0509000000000000" pitchFamily="49" charset="-120"/>
                <a:cs typeface="BMWType V2 Regular" pitchFamily="2" charset="0"/>
              </a:rPr>
              <a:t>別</a:t>
            </a:r>
            <a:endParaRPr sz="1100">
              <a:latin typeface="BMWType V2 Regular" pitchFamily="2" charset="0"/>
              <a:ea typeface="華康中黑體" panose="020B0509000000000000" pitchFamily="49" charset="-120"/>
              <a:cs typeface="BMWType V2 Regular" pitchFamily="2" charset="0"/>
            </a:endParaRPr>
          </a:p>
        </p:txBody>
      </p:sp>
      <p:sp>
        <p:nvSpPr>
          <p:cNvPr id="25" name="object 25"/>
          <p:cNvSpPr/>
          <p:nvPr/>
        </p:nvSpPr>
        <p:spPr>
          <a:xfrm>
            <a:off x="5502275" y="5689600"/>
            <a:ext cx="0" cy="107950"/>
          </a:xfrm>
          <a:custGeom>
            <a:avLst/>
            <a:gdLst/>
            <a:ahLst/>
            <a:cxnLst/>
            <a:rect l="l" t="t" r="r" b="b"/>
            <a:pathLst>
              <a:path h="107950">
                <a:moveTo>
                  <a:pt x="0" y="0"/>
                </a:moveTo>
                <a:lnTo>
                  <a:pt x="0" y="10795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6" name="object 26"/>
          <p:cNvSpPr/>
          <p:nvPr/>
        </p:nvSpPr>
        <p:spPr>
          <a:xfrm>
            <a:off x="5502275" y="5797550"/>
            <a:ext cx="1139825" cy="0"/>
          </a:xfrm>
          <a:custGeom>
            <a:avLst/>
            <a:gdLst/>
            <a:ahLst/>
            <a:cxnLst/>
            <a:rect l="l" t="t" r="r" b="b"/>
            <a:pathLst>
              <a:path w="1139825">
                <a:moveTo>
                  <a:pt x="0" y="0"/>
                </a:moveTo>
                <a:lnTo>
                  <a:pt x="11398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7" name="object 27"/>
          <p:cNvSpPr/>
          <p:nvPr/>
        </p:nvSpPr>
        <p:spPr>
          <a:xfrm>
            <a:off x="6646926" y="1884426"/>
            <a:ext cx="0" cy="3905250"/>
          </a:xfrm>
          <a:custGeom>
            <a:avLst/>
            <a:gdLst/>
            <a:ahLst/>
            <a:cxnLst/>
            <a:rect l="l" t="t" r="r" b="b"/>
            <a:pathLst>
              <a:path h="3905250">
                <a:moveTo>
                  <a:pt x="0" y="0"/>
                </a:moveTo>
                <a:lnTo>
                  <a:pt x="0" y="3905186"/>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8" name="object 28"/>
          <p:cNvSpPr/>
          <p:nvPr/>
        </p:nvSpPr>
        <p:spPr>
          <a:xfrm>
            <a:off x="7726298" y="1874773"/>
            <a:ext cx="76200" cy="789305"/>
          </a:xfrm>
          <a:custGeom>
            <a:avLst/>
            <a:gdLst/>
            <a:ahLst/>
            <a:cxnLst/>
            <a:rect l="l" t="t" r="r" b="b"/>
            <a:pathLst>
              <a:path w="76200" h="789305">
                <a:moveTo>
                  <a:pt x="31750" y="712851"/>
                </a:moveTo>
                <a:lnTo>
                  <a:pt x="0" y="712851"/>
                </a:lnTo>
                <a:lnTo>
                  <a:pt x="38100" y="789051"/>
                </a:lnTo>
                <a:lnTo>
                  <a:pt x="69850" y="725551"/>
                </a:lnTo>
                <a:lnTo>
                  <a:pt x="31750" y="725551"/>
                </a:lnTo>
                <a:lnTo>
                  <a:pt x="31750" y="712851"/>
                </a:lnTo>
                <a:close/>
              </a:path>
              <a:path w="76200" h="789305">
                <a:moveTo>
                  <a:pt x="44450" y="0"/>
                </a:moveTo>
                <a:lnTo>
                  <a:pt x="31750" y="0"/>
                </a:lnTo>
                <a:lnTo>
                  <a:pt x="31750" y="725551"/>
                </a:lnTo>
                <a:lnTo>
                  <a:pt x="44450" y="725551"/>
                </a:lnTo>
                <a:lnTo>
                  <a:pt x="44450" y="0"/>
                </a:lnTo>
                <a:close/>
              </a:path>
              <a:path w="76200" h="789305">
                <a:moveTo>
                  <a:pt x="76200" y="712851"/>
                </a:moveTo>
                <a:lnTo>
                  <a:pt x="44450" y="712851"/>
                </a:lnTo>
                <a:lnTo>
                  <a:pt x="44450" y="725551"/>
                </a:lnTo>
                <a:lnTo>
                  <a:pt x="69850" y="725551"/>
                </a:lnTo>
                <a:lnTo>
                  <a:pt x="76200" y="712851"/>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9" name="object 29"/>
          <p:cNvSpPr/>
          <p:nvPr/>
        </p:nvSpPr>
        <p:spPr>
          <a:xfrm>
            <a:off x="6637401" y="1881251"/>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0" name="object 30"/>
          <p:cNvSpPr txBox="1"/>
          <p:nvPr/>
        </p:nvSpPr>
        <p:spPr>
          <a:xfrm>
            <a:off x="1351280" y="4781930"/>
            <a:ext cx="2515870" cy="215444"/>
          </a:xfrm>
          <a:prstGeom prst="rect">
            <a:avLst/>
          </a:prstGeom>
        </p:spPr>
        <p:txBody>
          <a:bodyPr vert="horz" wrap="square" lIns="0" tIns="0" rIns="0" bIns="0" rtlCol="0">
            <a:spAutoFit/>
          </a:bodyPr>
          <a:lstStyle/>
          <a:p>
            <a:pPr marL="12700">
              <a:lnSpc>
                <a:spcPct val="100000"/>
              </a:lnSpc>
            </a:pPr>
            <a:r>
              <a:rPr sz="1400" spc="-5" dirty="0">
                <a:latin typeface="BMWType V2 Regular" pitchFamily="2" charset="0"/>
                <a:ea typeface="華康中黑體" panose="020B0509000000000000" pitchFamily="49" charset="-120"/>
                <a:cs typeface="BMWType V2 Regular" pitchFamily="2" charset="0"/>
              </a:rPr>
              <a:t>說明帳單、建議事項與進行交車</a:t>
            </a:r>
            <a:endParaRPr sz="140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客戶關懷</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458470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22577" y="4830953"/>
            <a:ext cx="1549400" cy="215444"/>
          </a:xfrm>
          <a:prstGeom prst="rect">
            <a:avLst/>
          </a:prstGeom>
        </p:spPr>
        <p:txBody>
          <a:bodyPr vert="horz" wrap="square" lIns="0" tIns="0" rIns="0" bIns="0" rtlCol="0">
            <a:spAutoFit/>
          </a:bodyPr>
          <a:lstStyle/>
          <a:p>
            <a:pPr marL="12700">
              <a:lnSpc>
                <a:spcPct val="100000"/>
              </a:lnSpc>
            </a:pPr>
            <a:r>
              <a:rPr sz="1400" spc="10" dirty="0">
                <a:latin typeface="BMWType V2 Regular" pitchFamily="2" charset="0"/>
                <a:ea typeface="華康中黑體" panose="020B0509000000000000" pitchFamily="49" charset="-120"/>
                <a:cs typeface="BMWType V2 Regular" pitchFamily="2" charset="0"/>
              </a:rPr>
              <a:t>程序</a:t>
            </a:r>
            <a:r>
              <a:rPr sz="1400" dirty="0">
                <a:latin typeface="BMWType V2 Regular" pitchFamily="2" charset="0"/>
                <a:ea typeface="華康中黑體" panose="020B0509000000000000" pitchFamily="49" charset="-120"/>
                <a:cs typeface="BMWType V2 Regular" pitchFamily="2" charset="0"/>
              </a:rPr>
              <a:t>重新</a:t>
            </a:r>
            <a:r>
              <a:rPr sz="1400" spc="-15" dirty="0">
                <a:latin typeface="BMWType V2 Regular" pitchFamily="2" charset="0"/>
                <a:ea typeface="華康中黑體" panose="020B0509000000000000" pitchFamily="49" charset="-120"/>
                <a:cs typeface="BMWType V2 Regular" pitchFamily="2" charset="0"/>
              </a:rPr>
              <a:t>開</a:t>
            </a:r>
            <a:r>
              <a:rPr sz="1400" dirty="0">
                <a:latin typeface="BMWType V2 Regular" pitchFamily="2" charset="0"/>
                <a:ea typeface="華康中黑體" panose="020B0509000000000000" pitchFamily="49" charset="-120"/>
                <a:cs typeface="BMWType V2 Regular" pitchFamily="2" charset="0"/>
              </a:rPr>
              <a:t>始</a:t>
            </a:r>
            <a:r>
              <a:rPr sz="1400" spc="-100" dirty="0">
                <a:latin typeface="BMWType V2 Regular" pitchFamily="2" charset="0"/>
                <a:ea typeface="華康中黑體" panose="020B0509000000000000" pitchFamily="49" charset="-120"/>
                <a:cs typeface="BMWType V2 Regular" pitchFamily="2" charset="0"/>
              </a:rPr>
              <a:t>(</a:t>
            </a:r>
            <a:r>
              <a:rPr sz="1400" dirty="0">
                <a:latin typeface="BMWType V2 Regular" pitchFamily="2" charset="0"/>
                <a:ea typeface="華康中黑體" panose="020B0509000000000000" pitchFamily="49" charset="-120"/>
                <a:cs typeface="BMWType V2 Regular" pitchFamily="2" charset="0"/>
              </a:rPr>
              <a:t>連繫</a:t>
            </a:r>
            <a:r>
              <a:rPr sz="1400" spc="-90" dirty="0">
                <a:latin typeface="BMWType V2 Regular" pitchFamily="2" charset="0"/>
                <a:ea typeface="華康中黑體" panose="020B0509000000000000" pitchFamily="49" charset="-120"/>
                <a:cs typeface="BMWType V2 Regular" pitchFamily="2" charset="0"/>
              </a:rPr>
              <a:t>)</a:t>
            </a:r>
            <a:endParaRPr sz="140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4656201" y="1620265"/>
            <a:ext cx="3592195" cy="1298575"/>
          </a:xfrm>
          <a:prstGeom prst="rect">
            <a:avLst/>
          </a:prstGeom>
        </p:spPr>
        <p:txBody>
          <a:bodyPr vert="horz" wrap="square" lIns="0" tIns="0" rIns="0" bIns="0" rtlCol="0">
            <a:spAutoFit/>
          </a:bodyPr>
          <a:lstStyle/>
          <a:p>
            <a:pPr marL="203835">
              <a:lnSpc>
                <a:spcPct val="100000"/>
              </a:lnSpc>
            </a:pPr>
            <a:r>
              <a:rPr sz="1800" dirty="0">
                <a:latin typeface="BMWType V2 Regular" pitchFamily="2" charset="0"/>
                <a:ea typeface="華康中黑體" panose="020B0509000000000000" pitchFamily="49" charset="-120"/>
                <a:cs typeface="BMWType V2 Regular" pitchFamily="2" charset="0"/>
              </a:rPr>
              <a:t>任務︰</a:t>
            </a:r>
          </a:p>
          <a:p>
            <a:pPr marL="22225" marR="5080">
              <a:lnSpc>
                <a:spcPts val="1610"/>
              </a:lnSpc>
              <a:spcBef>
                <a:spcPts val="1235"/>
              </a:spcBef>
            </a:pPr>
            <a:r>
              <a:rPr sz="1400" spc="-5" dirty="0" err="1" smtClean="0">
                <a:latin typeface="BMWType V2 Regular" pitchFamily="2" charset="0"/>
                <a:ea typeface="華康中黑體" panose="020B0509000000000000" pitchFamily="49" charset="-120"/>
                <a:cs typeface="BMWType V2 Regular" pitchFamily="2" charset="0"/>
              </a:rPr>
              <a:t>確認並記錄後續銷售的潛力並記錄下次的服務</a:t>
            </a:r>
            <a:r>
              <a:rPr sz="1400" dirty="0" err="1" smtClean="0">
                <a:latin typeface="BMWType V2 Regular" pitchFamily="2" charset="0"/>
                <a:ea typeface="華康中黑體" panose="020B0509000000000000" pitchFamily="49" charset="-120"/>
                <a:cs typeface="BMWType V2 Regular" pitchFamily="2" charset="0"/>
              </a:rPr>
              <a:t>項目</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25"/>
              </a:spcBef>
            </a:pPr>
            <a:endParaRPr sz="1150" dirty="0">
              <a:latin typeface="BMWType V2 Regular" pitchFamily="2" charset="0"/>
              <a:ea typeface="華康中黑體" panose="020B0509000000000000" pitchFamily="49" charset="-120"/>
              <a:cs typeface="BMWType V2 Regular" pitchFamily="2" charset="0"/>
            </a:endParaRPr>
          </a:p>
          <a:p>
            <a:pPr marL="12700">
              <a:lnSpc>
                <a:spcPct val="100000"/>
              </a:lnSpc>
            </a:pPr>
            <a:r>
              <a:rPr sz="1800" u="sng" spc="-5" dirty="0" err="1" smtClean="0">
                <a:latin typeface="BMWType V2 Regular" pitchFamily="2" charset="0"/>
                <a:ea typeface="華康中黑體" panose="020B0509000000000000" pitchFamily="49" charset="-120"/>
                <a:cs typeface="BMWType V2 Regular" pitchFamily="2" charset="0"/>
              </a:rPr>
              <a:t>客戶關懷步驟</a:t>
            </a:r>
            <a:endParaRPr sz="1800" dirty="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1335150" y="1504950"/>
            <a:ext cx="3233674" cy="248285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1684401" y="5329237"/>
            <a:ext cx="2633980" cy="359714"/>
          </a:xfrm>
          <a:prstGeom prst="rect">
            <a:avLst/>
          </a:prstGeom>
          <a:solidFill>
            <a:srgbClr val="808080"/>
          </a:solidFill>
        </p:spPr>
        <p:txBody>
          <a:bodyPr vert="horz" wrap="square" lIns="0" tIns="635" rIns="0" bIns="0" rtlCol="0">
            <a:spAutoFit/>
          </a:bodyPr>
          <a:lstStyle/>
          <a:p>
            <a:pPr marR="135255">
              <a:lnSpc>
                <a:spcPts val="1370"/>
              </a:lnSpc>
              <a:spcBef>
                <a:spcPts val="5"/>
              </a:spcBef>
            </a:pPr>
            <a:r>
              <a:rPr sz="1200" spc="-25" dirty="0" err="1">
                <a:solidFill>
                  <a:srgbClr val="FFFFFF"/>
                </a:solidFill>
                <a:latin typeface="BMWType V2 Regular" pitchFamily="2" charset="0"/>
                <a:ea typeface="華康中黑體" panose="020B0509000000000000" pitchFamily="49" charset="-120"/>
                <a:cs typeface="BMWType V2 Regular" pitchFamily="2" charset="0"/>
              </a:rPr>
              <a:t>K</a:t>
            </a:r>
            <a:r>
              <a:rPr sz="1200" spc="-45" dirty="0" err="1">
                <a:solidFill>
                  <a:srgbClr val="FFFFFF"/>
                </a:solidFill>
                <a:latin typeface="BMWType V2 Regular" pitchFamily="2" charset="0"/>
                <a:ea typeface="華康中黑體" panose="020B0509000000000000" pitchFamily="49" charset="-120"/>
                <a:cs typeface="BMWType V2 Regular" pitchFamily="2" charset="0"/>
              </a:rPr>
              <a:t>R</a:t>
            </a:r>
            <a:r>
              <a:rPr sz="1200" dirty="0" err="1">
                <a:solidFill>
                  <a:srgbClr val="FFFFFF"/>
                </a:solidFill>
                <a:latin typeface="BMWType V2 Regular" pitchFamily="2" charset="0"/>
                <a:ea typeface="華康中黑體" panose="020B0509000000000000" pitchFamily="49" charset="-120"/>
                <a:cs typeface="BMWType V2 Regular" pitchFamily="2" charset="0"/>
              </a:rPr>
              <a:t>相關評估：</a:t>
            </a:r>
            <a:r>
              <a:rPr sz="1200" dirty="0" err="1" smtClean="0">
                <a:solidFill>
                  <a:srgbClr val="FFFFFF"/>
                </a:solidFill>
                <a:latin typeface="BMWType V2 Regular" pitchFamily="2" charset="0"/>
                <a:ea typeface="華康中黑體" panose="020B0509000000000000" pitchFamily="49" charset="-120"/>
                <a:cs typeface="BMWType V2 Regular" pitchFamily="2" charset="0"/>
              </a:rPr>
              <a:t>在維修服務後的連絡維繫上</a:t>
            </a:r>
            <a:r>
              <a:rPr lang="en-US" altLang="zh-TW" sz="1200" dirty="0" err="1" smtClean="0">
                <a:solidFill>
                  <a:srgbClr val="FFFFFF"/>
                </a:solidFill>
                <a:latin typeface="BMWType V2 Regular" pitchFamily="2" charset="0"/>
                <a:ea typeface="華康中黑體" panose="020B0509000000000000" pitchFamily="49" charset="-120"/>
                <a:cs typeface="BMWType V2 Regular" pitchFamily="2" charset="0"/>
              </a:rPr>
              <a:t>,</a:t>
            </a:r>
            <a:r>
              <a:rPr sz="1200" dirty="0" err="1" smtClean="0">
                <a:solidFill>
                  <a:srgbClr val="FFFFFF"/>
                </a:solidFill>
                <a:latin typeface="BMWType V2 Regular" pitchFamily="2" charset="0"/>
                <a:ea typeface="華康中黑體" panose="020B0509000000000000" pitchFamily="49" charset="-120"/>
                <a:cs typeface="BMWType V2 Regular" pitchFamily="2" charset="0"/>
              </a:rPr>
              <a:t>感覺如何</a:t>
            </a:r>
            <a:r>
              <a:rPr sz="1200" dirty="0">
                <a:solidFill>
                  <a:srgbClr val="FFFFFF"/>
                </a:solidFill>
                <a:latin typeface="BMWType V2 Regular" pitchFamily="2" charset="0"/>
                <a:ea typeface="華康中黑體" panose="020B0509000000000000" pitchFamily="49" charset="-120"/>
                <a:cs typeface="BMWType V2 Regular" pitchFamily="2" charset="0"/>
              </a:rPr>
              <a:t>？</a:t>
            </a:r>
            <a:endParaRPr sz="1200" dirty="0">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1355089" y="5354828"/>
            <a:ext cx="120650" cy="120650"/>
          </a:xfrm>
          <a:custGeom>
            <a:avLst/>
            <a:gdLst/>
            <a:ahLst/>
            <a:cxnLst/>
            <a:rect l="l" t="t" r="r" b="b"/>
            <a:pathLst>
              <a:path w="120650" h="120650">
                <a:moveTo>
                  <a:pt x="60197" y="0"/>
                </a:moveTo>
                <a:lnTo>
                  <a:pt x="36754" y="4724"/>
                </a:lnTo>
                <a:lnTo>
                  <a:pt x="17621" y="17605"/>
                </a:lnTo>
                <a:lnTo>
                  <a:pt x="4726" y="36701"/>
                </a:lnTo>
                <a:lnTo>
                  <a:pt x="0" y="60071"/>
                </a:lnTo>
                <a:lnTo>
                  <a:pt x="4726" y="83514"/>
                </a:lnTo>
                <a:lnTo>
                  <a:pt x="17621" y="102647"/>
                </a:lnTo>
                <a:lnTo>
                  <a:pt x="36754" y="115542"/>
                </a:lnTo>
                <a:lnTo>
                  <a:pt x="60197" y="120269"/>
                </a:lnTo>
                <a:lnTo>
                  <a:pt x="83567" y="115542"/>
                </a:lnTo>
                <a:lnTo>
                  <a:pt x="98761" y="105283"/>
                </a:lnTo>
                <a:lnTo>
                  <a:pt x="37591" y="105283"/>
                </a:lnTo>
                <a:lnTo>
                  <a:pt x="37591" y="97663"/>
                </a:lnTo>
                <a:lnTo>
                  <a:pt x="48894" y="97663"/>
                </a:lnTo>
                <a:lnTo>
                  <a:pt x="48894" y="45085"/>
                </a:lnTo>
                <a:lnTo>
                  <a:pt x="37591" y="45085"/>
                </a:lnTo>
                <a:lnTo>
                  <a:pt x="37591" y="37592"/>
                </a:lnTo>
                <a:lnTo>
                  <a:pt x="115724" y="37592"/>
                </a:lnTo>
                <a:lnTo>
                  <a:pt x="115544" y="36701"/>
                </a:lnTo>
                <a:lnTo>
                  <a:pt x="108520" y="26289"/>
                </a:lnTo>
                <a:lnTo>
                  <a:pt x="53975" y="26289"/>
                </a:lnTo>
                <a:lnTo>
                  <a:pt x="48894" y="21209"/>
                </a:lnTo>
                <a:lnTo>
                  <a:pt x="48894" y="8763"/>
                </a:lnTo>
                <a:lnTo>
                  <a:pt x="53975" y="3810"/>
                </a:lnTo>
                <a:lnTo>
                  <a:pt x="79043" y="3810"/>
                </a:lnTo>
                <a:lnTo>
                  <a:pt x="60197" y="0"/>
                </a:lnTo>
                <a:close/>
              </a:path>
              <a:path w="120650" h="120650">
                <a:moveTo>
                  <a:pt x="115724" y="37592"/>
                </a:moveTo>
                <a:lnTo>
                  <a:pt x="71500" y="37592"/>
                </a:lnTo>
                <a:lnTo>
                  <a:pt x="71500" y="97663"/>
                </a:lnTo>
                <a:lnTo>
                  <a:pt x="82676" y="97663"/>
                </a:lnTo>
                <a:lnTo>
                  <a:pt x="82676" y="105283"/>
                </a:lnTo>
                <a:lnTo>
                  <a:pt x="98761" y="105283"/>
                </a:lnTo>
                <a:lnTo>
                  <a:pt x="102663" y="102647"/>
                </a:lnTo>
                <a:lnTo>
                  <a:pt x="115544" y="83514"/>
                </a:lnTo>
                <a:lnTo>
                  <a:pt x="120268" y="60071"/>
                </a:lnTo>
                <a:lnTo>
                  <a:pt x="115724" y="37592"/>
                </a:lnTo>
                <a:close/>
              </a:path>
              <a:path w="120650" h="120650">
                <a:moveTo>
                  <a:pt x="79043" y="3810"/>
                </a:moveTo>
                <a:lnTo>
                  <a:pt x="66421" y="3810"/>
                </a:lnTo>
                <a:lnTo>
                  <a:pt x="71500" y="8763"/>
                </a:lnTo>
                <a:lnTo>
                  <a:pt x="71500" y="21209"/>
                </a:lnTo>
                <a:lnTo>
                  <a:pt x="66421" y="26289"/>
                </a:lnTo>
                <a:lnTo>
                  <a:pt x="108520" y="26289"/>
                </a:lnTo>
                <a:lnTo>
                  <a:pt x="102663" y="17605"/>
                </a:lnTo>
                <a:lnTo>
                  <a:pt x="83567" y="4724"/>
                </a:lnTo>
                <a:lnTo>
                  <a:pt x="79043" y="3810"/>
                </a:lnTo>
                <a:close/>
              </a:path>
            </a:pathLst>
          </a:custGeom>
          <a:solidFill>
            <a:srgbClr val="9999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1392682" y="5358638"/>
            <a:ext cx="45085" cy="101600"/>
          </a:xfrm>
          <a:custGeom>
            <a:avLst/>
            <a:gdLst/>
            <a:ahLst/>
            <a:cxnLst/>
            <a:rect l="l" t="t" r="r" b="b"/>
            <a:pathLst>
              <a:path w="45084" h="101600">
                <a:moveTo>
                  <a:pt x="28829" y="0"/>
                </a:moveTo>
                <a:lnTo>
                  <a:pt x="16383" y="0"/>
                </a:lnTo>
                <a:lnTo>
                  <a:pt x="11303" y="4953"/>
                </a:lnTo>
                <a:lnTo>
                  <a:pt x="11303" y="17399"/>
                </a:lnTo>
                <a:lnTo>
                  <a:pt x="16383" y="22478"/>
                </a:lnTo>
                <a:lnTo>
                  <a:pt x="28829" y="22478"/>
                </a:lnTo>
                <a:lnTo>
                  <a:pt x="33909" y="17399"/>
                </a:lnTo>
                <a:lnTo>
                  <a:pt x="33909" y="4953"/>
                </a:lnTo>
                <a:lnTo>
                  <a:pt x="28829" y="0"/>
                </a:lnTo>
                <a:close/>
              </a:path>
              <a:path w="45084" h="101600">
                <a:moveTo>
                  <a:pt x="45084" y="93853"/>
                </a:moveTo>
                <a:lnTo>
                  <a:pt x="0" y="93853"/>
                </a:lnTo>
                <a:lnTo>
                  <a:pt x="0" y="101473"/>
                </a:lnTo>
                <a:lnTo>
                  <a:pt x="45084" y="101473"/>
                </a:lnTo>
                <a:lnTo>
                  <a:pt x="45084" y="93853"/>
                </a:lnTo>
                <a:close/>
              </a:path>
              <a:path w="45084" h="101600">
                <a:moveTo>
                  <a:pt x="33909" y="33781"/>
                </a:moveTo>
                <a:lnTo>
                  <a:pt x="0" y="33781"/>
                </a:lnTo>
                <a:lnTo>
                  <a:pt x="0" y="41275"/>
                </a:lnTo>
                <a:lnTo>
                  <a:pt x="11303" y="41275"/>
                </a:lnTo>
                <a:lnTo>
                  <a:pt x="11303" y="93853"/>
                </a:lnTo>
                <a:lnTo>
                  <a:pt x="33909" y="93853"/>
                </a:lnTo>
                <a:lnTo>
                  <a:pt x="33909" y="33781"/>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4668901" y="3093973"/>
            <a:ext cx="1960880" cy="661035"/>
          </a:xfrm>
          <a:custGeom>
            <a:avLst/>
            <a:gdLst/>
            <a:ahLst/>
            <a:cxnLst/>
            <a:rect l="l" t="t" r="r" b="b"/>
            <a:pathLst>
              <a:path w="1960879" h="661035">
                <a:moveTo>
                  <a:pt x="1960499" y="0"/>
                </a:moveTo>
                <a:lnTo>
                  <a:pt x="0" y="0"/>
                </a:lnTo>
                <a:lnTo>
                  <a:pt x="0" y="400050"/>
                </a:lnTo>
                <a:lnTo>
                  <a:pt x="980186" y="660526"/>
                </a:lnTo>
                <a:lnTo>
                  <a:pt x="1960499" y="400050"/>
                </a:lnTo>
                <a:lnTo>
                  <a:pt x="1960499"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4662551" y="356870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675251" y="4222750"/>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4657725" y="4875148"/>
            <a:ext cx="1962150" cy="838835"/>
          </a:xfrm>
          <a:custGeom>
            <a:avLst/>
            <a:gdLst/>
            <a:ahLst/>
            <a:cxnLst/>
            <a:rect l="l" t="t" r="r" b="b"/>
            <a:pathLst>
              <a:path w="1962150" h="838835">
                <a:moveTo>
                  <a:pt x="0" y="0"/>
                </a:moveTo>
                <a:lnTo>
                  <a:pt x="0" y="574166"/>
                </a:lnTo>
                <a:lnTo>
                  <a:pt x="981075" y="838263"/>
                </a:lnTo>
                <a:lnTo>
                  <a:pt x="1962150" y="574166"/>
                </a:lnTo>
                <a:lnTo>
                  <a:pt x="1962150" y="264159"/>
                </a:lnTo>
                <a:lnTo>
                  <a:pt x="981075" y="264159"/>
                </a:lnTo>
                <a:lnTo>
                  <a:pt x="0" y="0"/>
                </a:lnTo>
                <a:close/>
              </a:path>
              <a:path w="1962150" h="838835">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4656201" y="5527675"/>
            <a:ext cx="1962150" cy="838200"/>
          </a:xfrm>
          <a:custGeom>
            <a:avLst/>
            <a:gdLst/>
            <a:ahLst/>
            <a:cxnLst/>
            <a:rect l="l" t="t" r="r" b="b"/>
            <a:pathLst>
              <a:path w="1962150" h="838200">
                <a:moveTo>
                  <a:pt x="0" y="0"/>
                </a:moveTo>
                <a:lnTo>
                  <a:pt x="0" y="574090"/>
                </a:lnTo>
                <a:lnTo>
                  <a:pt x="981075" y="838200"/>
                </a:lnTo>
                <a:lnTo>
                  <a:pt x="1962150" y="574090"/>
                </a:lnTo>
                <a:lnTo>
                  <a:pt x="1962150" y="264109"/>
                </a:lnTo>
                <a:lnTo>
                  <a:pt x="981075" y="264109"/>
                </a:lnTo>
                <a:lnTo>
                  <a:pt x="0" y="0"/>
                </a:lnTo>
                <a:close/>
              </a:path>
              <a:path w="1962150" h="838200">
                <a:moveTo>
                  <a:pt x="1962150" y="0"/>
                </a:moveTo>
                <a:lnTo>
                  <a:pt x="981075" y="264109"/>
                </a:lnTo>
                <a:lnTo>
                  <a:pt x="1962150" y="26410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6854825" y="3093973"/>
            <a:ext cx="1962150" cy="838835"/>
          </a:xfrm>
          <a:custGeom>
            <a:avLst/>
            <a:gdLst/>
            <a:ahLst/>
            <a:cxnLst/>
            <a:rect l="l" t="t" r="r" b="b"/>
            <a:pathLst>
              <a:path w="1962150" h="838835">
                <a:moveTo>
                  <a:pt x="0" y="0"/>
                </a:moveTo>
                <a:lnTo>
                  <a:pt x="0" y="574167"/>
                </a:lnTo>
                <a:lnTo>
                  <a:pt x="981075" y="838326"/>
                </a:lnTo>
                <a:lnTo>
                  <a:pt x="1962150" y="574167"/>
                </a:lnTo>
                <a:lnTo>
                  <a:pt x="1962150" y="264160"/>
                </a:lnTo>
                <a:lnTo>
                  <a:pt x="981075" y="264160"/>
                </a:lnTo>
                <a:lnTo>
                  <a:pt x="0" y="0"/>
                </a:lnTo>
                <a:close/>
              </a:path>
              <a:path w="1962150" h="838835">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txBox="1"/>
          <p:nvPr/>
        </p:nvSpPr>
        <p:spPr>
          <a:xfrm>
            <a:off x="4883911" y="3278378"/>
            <a:ext cx="156337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潛在附</a:t>
            </a:r>
            <a:r>
              <a:rPr sz="1100" spc="-15" dirty="0">
                <a:latin typeface="BMWType V2 Regular" pitchFamily="2" charset="0"/>
                <a:ea typeface="華康中黑體" panose="020B0509000000000000" pitchFamily="49" charset="-120"/>
                <a:cs typeface="BMWType V2 Regular" pitchFamily="2" charset="0"/>
              </a:rPr>
              <a:t>加</a:t>
            </a:r>
            <a:r>
              <a:rPr sz="1100" dirty="0">
                <a:latin typeface="BMWType V2 Regular" pitchFamily="2" charset="0"/>
                <a:ea typeface="華康中黑體" panose="020B0509000000000000" pitchFamily="49" charset="-120"/>
                <a:cs typeface="BMWType V2 Regular" pitchFamily="2" charset="0"/>
              </a:rPr>
              <a:t>服務</a:t>
            </a:r>
            <a:r>
              <a:rPr sz="1100" spc="-15" dirty="0">
                <a:latin typeface="BMWType V2 Regular" pitchFamily="2" charset="0"/>
                <a:ea typeface="華康中黑體" panose="020B0509000000000000" pitchFamily="49" charset="-120"/>
                <a:cs typeface="BMWType V2 Regular" pitchFamily="2" charset="0"/>
              </a:rPr>
              <a:t>項</a:t>
            </a:r>
            <a:r>
              <a:rPr sz="1100" dirty="0">
                <a:latin typeface="BMWType V2 Regular" pitchFamily="2" charset="0"/>
                <a:ea typeface="華康中黑體" panose="020B0509000000000000" pitchFamily="49" charset="-120"/>
                <a:cs typeface="BMWType V2 Regular" pitchFamily="2" charset="0"/>
              </a:rPr>
              <a:t>目的</a:t>
            </a:r>
            <a:r>
              <a:rPr sz="1100" spc="-15" dirty="0">
                <a:latin typeface="BMWType V2 Regular" pitchFamily="2" charset="0"/>
                <a:ea typeface="華康中黑體" panose="020B0509000000000000" pitchFamily="49" charset="-120"/>
                <a:cs typeface="BMWType V2 Regular" pitchFamily="2" charset="0"/>
              </a:rPr>
              <a:t>提</a:t>
            </a:r>
            <a:r>
              <a:rPr sz="1100" dirty="0">
                <a:latin typeface="BMWType V2 Regular" pitchFamily="2" charset="0"/>
                <a:ea typeface="華康中黑體" panose="020B0509000000000000" pitchFamily="49" charset="-120"/>
                <a:cs typeface="BMWType V2 Regular" pitchFamily="2" charset="0"/>
              </a:rPr>
              <a:t>醒</a:t>
            </a:r>
            <a:endParaRPr sz="1100">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7049516" y="3353308"/>
            <a:ext cx="1563370" cy="347980"/>
          </a:xfrm>
          <a:prstGeom prst="rect">
            <a:avLst/>
          </a:prstGeom>
        </p:spPr>
        <p:txBody>
          <a:bodyPr vert="horz" wrap="square" lIns="0" tIns="0" rIns="0" bIns="0" rtlCol="0">
            <a:spAutoFit/>
          </a:bodyPr>
          <a:lstStyle/>
          <a:p>
            <a:pPr algn="ctr">
              <a:lnSpc>
                <a:spcPct val="100000"/>
              </a:lnSpc>
            </a:pPr>
            <a:r>
              <a:rPr sz="1100" dirty="0">
                <a:latin typeface="BMWType V2 Regular" pitchFamily="2" charset="0"/>
                <a:ea typeface="華康中黑體" panose="020B0509000000000000" pitchFamily="49" charset="-120"/>
                <a:cs typeface="BMWType V2 Regular" pitchFamily="2" charset="0"/>
              </a:rPr>
              <a:t>適時提</a:t>
            </a:r>
            <a:r>
              <a:rPr sz="1100" spc="-15" dirty="0">
                <a:latin typeface="BMWType V2 Regular" pitchFamily="2" charset="0"/>
                <a:ea typeface="華康中黑體" panose="020B0509000000000000" pitchFamily="49" charset="-120"/>
                <a:cs typeface="BMWType V2 Regular" pitchFamily="2" charset="0"/>
              </a:rPr>
              <a:t>供</a:t>
            </a:r>
            <a:r>
              <a:rPr sz="1100" dirty="0">
                <a:latin typeface="BMWType V2 Regular" pitchFamily="2" charset="0"/>
                <a:ea typeface="華康中黑體" panose="020B0509000000000000" pitchFamily="49" charset="-120"/>
                <a:cs typeface="BMWType V2 Regular" pitchFamily="2" charset="0"/>
              </a:rPr>
              <a:t>資訊</a:t>
            </a:r>
            <a:r>
              <a:rPr sz="1100" spc="-15" dirty="0">
                <a:latin typeface="BMWType V2 Regular" pitchFamily="2" charset="0"/>
                <a:ea typeface="華康中黑體" panose="020B0509000000000000" pitchFamily="49" charset="-120"/>
                <a:cs typeface="BMWType V2 Regular" pitchFamily="2" charset="0"/>
              </a:rPr>
              <a:t>至</a:t>
            </a:r>
            <a:r>
              <a:rPr sz="1100" dirty="0">
                <a:latin typeface="BMWType V2 Regular" pitchFamily="2" charset="0"/>
                <a:ea typeface="華康中黑體" panose="020B0509000000000000" pitchFamily="49" charset="-120"/>
                <a:cs typeface="BMWType V2 Regular" pitchFamily="2" charset="0"/>
              </a:rPr>
              <a:t>銷售</a:t>
            </a:r>
            <a:r>
              <a:rPr sz="1100" spc="-15" dirty="0">
                <a:latin typeface="BMWType V2 Regular" pitchFamily="2" charset="0"/>
                <a:ea typeface="華康中黑體" panose="020B0509000000000000" pitchFamily="49" charset="-120"/>
                <a:cs typeface="BMWType V2 Regular" pitchFamily="2" charset="0"/>
              </a:rPr>
              <a:t>部</a:t>
            </a:r>
            <a:r>
              <a:rPr sz="1100" dirty="0">
                <a:latin typeface="BMWType V2 Regular" pitchFamily="2" charset="0"/>
                <a:ea typeface="華康中黑體" panose="020B0509000000000000" pitchFamily="49" charset="-120"/>
                <a:cs typeface="BMWType V2 Regular" pitchFamily="2" charset="0"/>
              </a:rPr>
              <a:t>門</a:t>
            </a:r>
            <a:endParaRPr sz="1100">
              <a:latin typeface="BMWType V2 Regular" pitchFamily="2" charset="0"/>
              <a:ea typeface="華康中黑體" panose="020B0509000000000000" pitchFamily="49" charset="-120"/>
              <a:cs typeface="BMWType V2 Regular" pitchFamily="2" charset="0"/>
            </a:endParaRPr>
          </a:p>
          <a:p>
            <a:pPr marL="29209" algn="ctr">
              <a:lnSpc>
                <a:spcPct val="100000"/>
              </a:lnSpc>
            </a:pPr>
            <a:r>
              <a:rPr sz="1100" spc="-5" dirty="0">
                <a:latin typeface="BMWType V2 Regular" pitchFamily="2" charset="0"/>
                <a:ea typeface="華康中黑體" panose="020B0509000000000000" pitchFamily="49" charset="-120"/>
                <a:cs typeface="BMWType V2 Regular" pitchFamily="2" charset="0"/>
              </a:rPr>
              <a:t>(潛在的銷售商機回饋)</a:t>
            </a:r>
            <a:endParaRPr sz="1100">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1625854" y="3897629"/>
            <a:ext cx="4819650" cy="664845"/>
          </a:xfrm>
          <a:prstGeom prst="rect">
            <a:avLst/>
          </a:prstGeom>
        </p:spPr>
        <p:txBody>
          <a:bodyPr vert="horz" wrap="square" lIns="0" tIns="0" rIns="0" bIns="0" rtlCol="0">
            <a:spAutoFit/>
          </a:bodyPr>
          <a:lstStyle/>
          <a:p>
            <a:pPr marR="5080" algn="r">
              <a:lnSpc>
                <a:spcPct val="100000"/>
              </a:lnSpc>
            </a:pPr>
            <a:r>
              <a:rPr sz="1100" dirty="0">
                <a:latin typeface="BMWType V2 Regular" pitchFamily="2" charset="0"/>
                <a:ea typeface="華康中黑體" panose="020B0509000000000000" pitchFamily="49" charset="-120"/>
                <a:cs typeface="BMWType V2 Regular" pitchFamily="2" charset="0"/>
              </a:rPr>
              <a:t>準備個</a:t>
            </a:r>
            <a:r>
              <a:rPr sz="1100" spc="-15" dirty="0">
                <a:latin typeface="BMWType V2 Regular" pitchFamily="2" charset="0"/>
                <a:ea typeface="華康中黑體" panose="020B0509000000000000" pitchFamily="49" charset="-120"/>
                <a:cs typeface="BMWType V2 Regular" pitchFamily="2" charset="0"/>
              </a:rPr>
              <a:t>人</a:t>
            </a:r>
            <a:r>
              <a:rPr sz="1100" dirty="0">
                <a:latin typeface="BMWType V2 Regular" pitchFamily="2" charset="0"/>
                <a:ea typeface="華康中黑體" panose="020B0509000000000000" pitchFamily="49" charset="-120"/>
                <a:cs typeface="BMWType V2 Regular" pitchFamily="2" charset="0"/>
              </a:rPr>
              <a:t>化的</a:t>
            </a:r>
            <a:r>
              <a:rPr sz="1100" spc="-15" dirty="0">
                <a:latin typeface="BMWType V2 Regular" pitchFamily="2" charset="0"/>
                <a:ea typeface="華康中黑體" panose="020B0509000000000000" pitchFamily="49" charset="-120"/>
                <a:cs typeface="BMWType V2 Regular" pitchFamily="2" charset="0"/>
              </a:rPr>
              <a:t>客</a:t>
            </a:r>
            <a:r>
              <a:rPr sz="1100" dirty="0">
                <a:latin typeface="BMWType V2 Regular" pitchFamily="2" charset="0"/>
                <a:ea typeface="華康中黑體" panose="020B0509000000000000" pitchFamily="49" charset="-120"/>
                <a:cs typeface="BMWType V2 Regular" pitchFamily="2" charset="0"/>
              </a:rPr>
              <a:t>戶訊</a:t>
            </a:r>
            <a:r>
              <a:rPr sz="1100" spc="-15" dirty="0">
                <a:latin typeface="BMWType V2 Regular" pitchFamily="2" charset="0"/>
                <a:ea typeface="華康中黑體" panose="020B0509000000000000" pitchFamily="49" charset="-120"/>
                <a:cs typeface="BMWType V2 Regular" pitchFamily="2" charset="0"/>
              </a:rPr>
              <a:t>息</a:t>
            </a:r>
            <a:r>
              <a:rPr sz="1100" dirty="0">
                <a:latin typeface="BMWType V2 Regular" pitchFamily="2" charset="0"/>
                <a:ea typeface="華康中黑體" panose="020B0509000000000000" pitchFamily="49" charset="-120"/>
                <a:cs typeface="BMWType V2 Regular" pitchFamily="2" charset="0"/>
              </a:rPr>
              <a:t>包</a:t>
            </a:r>
            <a:endParaRPr sz="1100">
              <a:latin typeface="BMWType V2 Regular" pitchFamily="2" charset="0"/>
              <a:ea typeface="華康中黑體" panose="020B0509000000000000" pitchFamily="49" charset="-120"/>
              <a:cs typeface="BMWType V2 Regular" pitchFamily="2" charset="0"/>
            </a:endParaRPr>
          </a:p>
          <a:p>
            <a:pPr>
              <a:lnSpc>
                <a:spcPct val="100000"/>
              </a:lnSpc>
              <a:spcBef>
                <a:spcPts val="45"/>
              </a:spcBef>
            </a:pPr>
            <a:endParaRPr sz="1400">
              <a:latin typeface="BMWType V2 Regular" pitchFamily="2" charset="0"/>
              <a:ea typeface="華康中黑體" panose="020B0509000000000000" pitchFamily="49" charset="-120"/>
              <a:cs typeface="BMWType V2 Regular" pitchFamily="2" charset="0"/>
            </a:endParaRPr>
          </a:p>
          <a:p>
            <a:pPr marL="12700">
              <a:lnSpc>
                <a:spcPct val="100000"/>
              </a:lnSpc>
            </a:pPr>
            <a:r>
              <a:rPr sz="1800" dirty="0">
                <a:latin typeface="BMWType V2 Regular" pitchFamily="2" charset="0"/>
                <a:ea typeface="華康中黑體" panose="020B0509000000000000" pitchFamily="49" charset="-120"/>
                <a:cs typeface="BMWType V2 Regular" pitchFamily="2" charset="0"/>
              </a:rPr>
              <a:t>目的︰</a:t>
            </a:r>
            <a:endParaRPr sz="180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5024754" y="4496561"/>
            <a:ext cx="1316355" cy="347980"/>
          </a:xfrm>
          <a:prstGeom prst="rect">
            <a:avLst/>
          </a:prstGeom>
        </p:spPr>
        <p:txBody>
          <a:bodyPr vert="horz" wrap="square" lIns="0" tIns="0" rIns="0" bIns="0" rtlCol="0">
            <a:spAutoFit/>
          </a:bodyPr>
          <a:lstStyle/>
          <a:p>
            <a:pPr marL="12700" marR="5080" indent="226695">
              <a:lnSpc>
                <a:spcPct val="100000"/>
              </a:lnSpc>
            </a:pPr>
            <a:r>
              <a:rPr sz="1100" dirty="0" err="1" smtClean="0">
                <a:latin typeface="BMWType V2 Regular" pitchFamily="2" charset="0"/>
                <a:ea typeface="華康中黑體" panose="020B0509000000000000" pitchFamily="49" charset="-120"/>
                <a:cs typeface="BMWType V2 Regular" pitchFamily="2" charset="0"/>
              </a:rPr>
              <a:t>提供訊息並且主動與客戶保持聯繫</a:t>
            </a:r>
            <a:endParaRPr sz="1100" dirty="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4967985" y="5255259"/>
            <a:ext cx="1424940"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詢問工</a:t>
            </a:r>
            <a:r>
              <a:rPr sz="1100" spc="-15" dirty="0">
                <a:latin typeface="BMWType V2 Regular" pitchFamily="2" charset="0"/>
                <a:ea typeface="華康中黑體" panose="020B0509000000000000" pitchFamily="49" charset="-120"/>
                <a:cs typeface="BMWType V2 Regular" pitchFamily="2" charset="0"/>
              </a:rPr>
              <a:t>單</a:t>
            </a:r>
            <a:r>
              <a:rPr sz="1100" dirty="0">
                <a:latin typeface="BMWType V2 Regular" pitchFamily="2" charset="0"/>
                <a:ea typeface="華康中黑體" panose="020B0509000000000000" pitchFamily="49" charset="-120"/>
                <a:cs typeface="BMWType V2 Regular" pitchFamily="2" charset="0"/>
              </a:rPr>
              <a:t>的客</a:t>
            </a:r>
            <a:r>
              <a:rPr sz="1100" spc="-15" dirty="0">
                <a:latin typeface="BMWType V2 Regular" pitchFamily="2" charset="0"/>
                <a:ea typeface="華康中黑體" panose="020B0509000000000000" pitchFamily="49" charset="-120"/>
                <a:cs typeface="BMWType V2 Regular" pitchFamily="2" charset="0"/>
              </a:rPr>
              <a:t>戶</a:t>
            </a:r>
            <a:r>
              <a:rPr sz="1100" dirty="0">
                <a:latin typeface="BMWType V2 Regular" pitchFamily="2" charset="0"/>
                <a:ea typeface="華康中黑體" panose="020B0509000000000000" pitchFamily="49" charset="-120"/>
                <a:cs typeface="BMWType V2 Regular" pitchFamily="2" charset="0"/>
              </a:rPr>
              <a:t>滿意度</a:t>
            </a:r>
            <a:endParaRPr sz="110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5011673" y="5825845"/>
            <a:ext cx="1284605" cy="347980"/>
          </a:xfrm>
          <a:prstGeom prst="rect">
            <a:avLst/>
          </a:prstGeom>
        </p:spPr>
        <p:txBody>
          <a:bodyPr vert="horz" wrap="square" lIns="0" tIns="0" rIns="0" bIns="0" rtlCol="0">
            <a:spAutoFit/>
          </a:bodyPr>
          <a:lstStyle/>
          <a:p>
            <a:pPr marL="12700" marR="5080" indent="139700">
              <a:lnSpc>
                <a:spcPct val="100000"/>
              </a:lnSpc>
            </a:pPr>
            <a:r>
              <a:rPr sz="1100" dirty="0" err="1">
                <a:latin typeface="BMWType V2 Regular" pitchFamily="2" charset="0"/>
                <a:ea typeface="華康中黑體" panose="020B0509000000000000" pitchFamily="49" charset="-120"/>
                <a:cs typeface="BMWType V2 Regular" pitchFamily="2" charset="0"/>
              </a:rPr>
              <a:t>保固／</a:t>
            </a:r>
            <a:r>
              <a:rPr sz="1100" dirty="0" err="1" smtClean="0">
                <a:latin typeface="BMWType V2 Regular" pitchFamily="2" charset="0"/>
                <a:ea typeface="華康中黑體" panose="020B0509000000000000" pitchFamily="49" charset="-120"/>
                <a:cs typeface="BMWType V2 Regular" pitchFamily="2" charset="0"/>
              </a:rPr>
              <a:t>商譽支出未結案</a:t>
            </a:r>
            <a:r>
              <a:rPr sz="1100" spc="-15" dirty="0" err="1" smtClean="0">
                <a:latin typeface="BMWType V2 Regular" pitchFamily="2" charset="0"/>
                <a:ea typeface="華康中黑體" panose="020B0509000000000000" pitchFamily="49" charset="-120"/>
                <a:cs typeface="BMWType V2 Regular" pitchFamily="2" charset="0"/>
              </a:rPr>
              <a:t>件</a:t>
            </a:r>
            <a:r>
              <a:rPr sz="1100" dirty="0" err="1" smtClean="0">
                <a:latin typeface="BMWType V2 Regular" pitchFamily="2" charset="0"/>
                <a:ea typeface="華康中黑體" panose="020B0509000000000000" pitchFamily="49" charset="-120"/>
                <a:cs typeface="BMWType V2 Regular" pitchFamily="2" charset="0"/>
              </a:rPr>
              <a:t>的追</a:t>
            </a:r>
            <a:r>
              <a:rPr sz="1100" spc="-15" dirty="0" err="1" smtClean="0">
                <a:latin typeface="BMWType V2 Regular" pitchFamily="2" charset="0"/>
                <a:ea typeface="華康中黑體" panose="020B0509000000000000" pitchFamily="49" charset="-120"/>
                <a:cs typeface="BMWType V2 Regular" pitchFamily="2" charset="0"/>
              </a:rPr>
              <a:t>蹤</a:t>
            </a:r>
            <a:r>
              <a:rPr sz="1100" dirty="0" err="1" smtClean="0">
                <a:latin typeface="BMWType V2 Regular" pitchFamily="2" charset="0"/>
                <a:ea typeface="華康中黑體" panose="020B0509000000000000" pitchFamily="49" charset="-120"/>
                <a:cs typeface="BMWType V2 Regular" pitchFamily="2" charset="0"/>
              </a:rPr>
              <a:t>處置</a:t>
            </a:r>
            <a:endParaRPr sz="1100" dirty="0">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5616575" y="6365875"/>
            <a:ext cx="0" cy="107950"/>
          </a:xfrm>
          <a:custGeom>
            <a:avLst/>
            <a:gdLst/>
            <a:ahLst/>
            <a:cxnLst/>
            <a:rect l="l" t="t" r="r" b="b"/>
            <a:pathLst>
              <a:path h="107950">
                <a:moveTo>
                  <a:pt x="0" y="0"/>
                </a:moveTo>
                <a:lnTo>
                  <a:pt x="0" y="10795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5" name="object 25"/>
          <p:cNvSpPr/>
          <p:nvPr/>
        </p:nvSpPr>
        <p:spPr>
          <a:xfrm>
            <a:off x="5616575" y="6473825"/>
            <a:ext cx="1139825" cy="0"/>
          </a:xfrm>
          <a:custGeom>
            <a:avLst/>
            <a:gdLst/>
            <a:ahLst/>
            <a:cxnLst/>
            <a:rect l="l" t="t" r="r" b="b"/>
            <a:pathLst>
              <a:path w="1139825">
                <a:moveTo>
                  <a:pt x="0" y="0"/>
                </a:moveTo>
                <a:lnTo>
                  <a:pt x="1139825"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6" name="object 26"/>
          <p:cNvSpPr/>
          <p:nvPr/>
        </p:nvSpPr>
        <p:spPr>
          <a:xfrm>
            <a:off x="6761226" y="2560701"/>
            <a:ext cx="0" cy="3905250"/>
          </a:xfrm>
          <a:custGeom>
            <a:avLst/>
            <a:gdLst/>
            <a:ahLst/>
            <a:cxnLst/>
            <a:rect l="l" t="t" r="r" b="b"/>
            <a:pathLst>
              <a:path h="3905250">
                <a:moveTo>
                  <a:pt x="0" y="0"/>
                </a:moveTo>
                <a:lnTo>
                  <a:pt x="0" y="3905186"/>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7" name="object 27"/>
          <p:cNvSpPr/>
          <p:nvPr/>
        </p:nvSpPr>
        <p:spPr>
          <a:xfrm>
            <a:off x="7840598" y="2551048"/>
            <a:ext cx="76200" cy="789305"/>
          </a:xfrm>
          <a:custGeom>
            <a:avLst/>
            <a:gdLst/>
            <a:ahLst/>
            <a:cxnLst/>
            <a:rect l="l" t="t" r="r" b="b"/>
            <a:pathLst>
              <a:path w="76200" h="789304">
                <a:moveTo>
                  <a:pt x="31750" y="712851"/>
                </a:moveTo>
                <a:lnTo>
                  <a:pt x="0" y="712851"/>
                </a:lnTo>
                <a:lnTo>
                  <a:pt x="38100" y="789051"/>
                </a:lnTo>
                <a:lnTo>
                  <a:pt x="69850" y="725551"/>
                </a:lnTo>
                <a:lnTo>
                  <a:pt x="31750" y="725551"/>
                </a:lnTo>
                <a:lnTo>
                  <a:pt x="31750" y="712851"/>
                </a:lnTo>
                <a:close/>
              </a:path>
              <a:path w="76200" h="789304">
                <a:moveTo>
                  <a:pt x="44450" y="0"/>
                </a:moveTo>
                <a:lnTo>
                  <a:pt x="31750" y="0"/>
                </a:lnTo>
                <a:lnTo>
                  <a:pt x="31750" y="725551"/>
                </a:lnTo>
                <a:lnTo>
                  <a:pt x="44450" y="725551"/>
                </a:lnTo>
                <a:lnTo>
                  <a:pt x="44450" y="0"/>
                </a:lnTo>
                <a:close/>
              </a:path>
              <a:path w="76200" h="789304">
                <a:moveTo>
                  <a:pt x="76200" y="712851"/>
                </a:moveTo>
                <a:lnTo>
                  <a:pt x="44450" y="712851"/>
                </a:lnTo>
                <a:lnTo>
                  <a:pt x="44450" y="725551"/>
                </a:lnTo>
                <a:lnTo>
                  <a:pt x="69850" y="725551"/>
                </a:lnTo>
                <a:lnTo>
                  <a:pt x="76200" y="712851"/>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8" name="object 28"/>
          <p:cNvSpPr/>
          <p:nvPr/>
        </p:nvSpPr>
        <p:spPr>
          <a:xfrm>
            <a:off x="6751701" y="2557526"/>
            <a:ext cx="1130300" cy="0"/>
          </a:xfrm>
          <a:custGeom>
            <a:avLst/>
            <a:gdLst/>
            <a:ahLst/>
            <a:cxnLst/>
            <a:rect l="l" t="t" r="r" b="b"/>
            <a:pathLst>
              <a:path w="1130300">
                <a:moveTo>
                  <a:pt x="0" y="0"/>
                </a:moveTo>
                <a:lnTo>
                  <a:pt x="1130300" y="0"/>
                </a:lnTo>
              </a:path>
            </a:pathLst>
          </a:custGeom>
          <a:ln w="12700">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6" y="131444"/>
            <a:ext cx="3312033" cy="769441"/>
          </a:xfrm>
          <a:prstGeom prst="rect">
            <a:avLst/>
          </a:prstGeom>
        </p:spPr>
        <p:txBody>
          <a:bodyPr vert="horz" wrap="square" lIns="0" tIns="0" rIns="0" bIns="0" rtlCol="0">
            <a:spAutoFit/>
          </a:bodyPr>
          <a:lstStyle/>
          <a:p>
            <a:pPr marL="12700" marR="5080">
              <a:lnSpc>
                <a:spcPts val="2960"/>
              </a:lnSpc>
            </a:pPr>
            <a:r>
              <a:rPr dirty="0" err="1" smtClean="0">
                <a:latin typeface="BMWType V2 Regular" pitchFamily="2" charset="0"/>
                <a:ea typeface="華康中黑體" panose="020B0509000000000000" pitchFamily="49" charset="-120"/>
                <a:cs typeface="BMWType V2 Regular" pitchFamily="2" charset="0"/>
              </a:rPr>
              <a:t>基本服務流程準則</a:t>
            </a:r>
            <a:r>
              <a:rPr lang="en-US" dirty="0" smtClean="0">
                <a:latin typeface="BMWType V2 Regular" pitchFamily="2" charset="0"/>
                <a:ea typeface="華康中黑體" panose="020B0509000000000000" pitchFamily="49" charset="-120"/>
                <a:cs typeface="BMWType V2 Regular" pitchFamily="2" charset="0"/>
              </a:rPr>
              <a:t/>
            </a:r>
            <a:br>
              <a:rPr lang="en-US" dirty="0" smtClean="0">
                <a:latin typeface="BMWType V2 Regular" pitchFamily="2" charset="0"/>
                <a:ea typeface="華康中黑體" panose="020B0509000000000000" pitchFamily="49" charset="-120"/>
                <a:cs typeface="BMWType V2 Regular" pitchFamily="2" charset="0"/>
              </a:rPr>
            </a:br>
            <a:r>
              <a:rPr dirty="0" err="1" smtClean="0">
                <a:solidFill>
                  <a:srgbClr val="999999"/>
                </a:solidFill>
                <a:latin typeface="BMWType V2 Regular" pitchFamily="2" charset="0"/>
                <a:ea typeface="華康中黑體" panose="020B0509000000000000" pitchFamily="49" charset="-120"/>
                <a:cs typeface="BMWType V2 Regular" pitchFamily="2" charset="0"/>
              </a:rPr>
              <a:t>隨身手</a:t>
            </a:r>
            <a:r>
              <a:rPr spc="-15" dirty="0" err="1" smtClean="0">
                <a:solidFill>
                  <a:srgbClr val="999999"/>
                </a:solidFill>
                <a:latin typeface="BMWType V2 Regular" pitchFamily="2" charset="0"/>
                <a:ea typeface="華康中黑體" panose="020B0509000000000000" pitchFamily="49" charset="-120"/>
                <a:cs typeface="BMWType V2 Regular" pitchFamily="2" charset="0"/>
              </a:rPr>
              <a:t>冊</a:t>
            </a:r>
            <a:r>
              <a:rPr dirty="0" err="1" smtClean="0">
                <a:solidFill>
                  <a:srgbClr val="999999"/>
                </a:solidFill>
                <a:latin typeface="BMWType V2 Regular" pitchFamily="2" charset="0"/>
                <a:ea typeface="華康中黑體" panose="020B0509000000000000" pitchFamily="49" charset="-120"/>
                <a:cs typeface="BMWType V2 Regular" pitchFamily="2" charset="0"/>
              </a:rPr>
              <a:t>與說明</a:t>
            </a:r>
            <a:r>
              <a:rPr spc="-15" dirty="0" err="1" smtClean="0">
                <a:solidFill>
                  <a:srgbClr val="999999"/>
                </a:solidFill>
                <a:latin typeface="BMWType V2 Regular" pitchFamily="2" charset="0"/>
                <a:ea typeface="華康中黑體" panose="020B0509000000000000" pitchFamily="49" charset="-120"/>
                <a:cs typeface="BMWType V2 Regular" pitchFamily="2" charset="0"/>
              </a:rPr>
              <a:t>光</a:t>
            </a:r>
            <a:r>
              <a:rPr dirty="0" err="1" smtClean="0">
                <a:solidFill>
                  <a:srgbClr val="999999"/>
                </a:solidFill>
                <a:latin typeface="BMWType V2 Regular" pitchFamily="2" charset="0"/>
                <a:ea typeface="華康中黑體" panose="020B0509000000000000" pitchFamily="49" charset="-120"/>
                <a:cs typeface="BMWType V2 Regular" pitchFamily="2" charset="0"/>
              </a:rPr>
              <a:t>碟</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4646676" y="4171950"/>
            <a:ext cx="4256024" cy="23876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2571750"/>
            <a:ext cx="2260600" cy="4025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536953" y="1690370"/>
            <a:ext cx="915669"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隨身手</a:t>
            </a:r>
            <a:r>
              <a:rPr sz="1400" spc="-15" dirty="0">
                <a:latin typeface="BMWType V2 Regular" pitchFamily="2" charset="0"/>
                <a:ea typeface="華康中黑體" panose="020B0509000000000000" pitchFamily="49" charset="-120"/>
                <a:cs typeface="BMWType V2 Regular" pitchFamily="2" charset="0"/>
              </a:rPr>
              <a:t>冊</a:t>
            </a:r>
            <a:r>
              <a:rPr sz="1400" dirty="0">
                <a:latin typeface="BMWType V2 Regular" pitchFamily="2" charset="0"/>
                <a:ea typeface="華康中黑體" panose="020B0509000000000000" pitchFamily="49" charset="-120"/>
                <a:cs typeface="BMWType V2 Regular" pitchFamily="2" charset="0"/>
              </a:rPr>
              <a:t>︰</a:t>
            </a:r>
            <a:endParaRPr sz="140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60951" y="3206750"/>
            <a:ext cx="1397000" cy="570230"/>
          </a:xfrm>
          <a:custGeom>
            <a:avLst/>
            <a:gdLst/>
            <a:ahLst/>
            <a:cxnLst/>
            <a:rect l="l" t="t" r="r" b="b"/>
            <a:pathLst>
              <a:path w="1397000" h="570229">
                <a:moveTo>
                  <a:pt x="1206246" y="0"/>
                </a:moveTo>
                <a:lnTo>
                  <a:pt x="0" y="0"/>
                </a:lnTo>
                <a:lnTo>
                  <a:pt x="190626"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2862833" y="1663994"/>
            <a:ext cx="5306060" cy="807085"/>
          </a:xfrm>
          <a:prstGeom prst="rect">
            <a:avLst/>
          </a:prstGeom>
        </p:spPr>
        <p:txBody>
          <a:bodyPr vert="horz" wrap="square" lIns="0" tIns="0" rIns="0" bIns="0" rtlCol="0">
            <a:spAutoFit/>
          </a:bodyPr>
          <a:lstStyle/>
          <a:p>
            <a:pPr marL="12700" marR="5080">
              <a:lnSpc>
                <a:spcPct val="100299"/>
              </a:lnSpc>
            </a:pPr>
            <a:r>
              <a:rPr sz="1300" spc="-5" dirty="0" smtClean="0">
                <a:latin typeface="BMWType V2 Regular" pitchFamily="2" charset="0"/>
                <a:ea typeface="華康中黑體" panose="020B0509000000000000" pitchFamily="49" charset="-120"/>
                <a:cs typeface="BMWType V2 Regular" pitchFamily="2" charset="0"/>
              </a:rPr>
              <a:t>在基本服務流程準則隨身手冊中</a:t>
            </a:r>
            <a:r>
              <a:rPr lang="en-US" altLang="zh-TW" sz="1300" spc="-5" dirty="0" smtClean="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以簡扼的概述思維</a:t>
            </a:r>
            <a:r>
              <a:rPr lang="en-US" altLang="zh-TW" sz="1300" spc="-5" dirty="0" smtClean="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清晰的理解方式</a:t>
            </a:r>
            <a:r>
              <a:rPr lang="en-US" altLang="zh-TW" sz="1300" spc="-5" dirty="0" smtClean="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闡述</a:t>
            </a:r>
            <a:r>
              <a:rPr sz="1300" spc="-5" dirty="0">
                <a:latin typeface="BMWType V2 Regular" pitchFamily="2" charset="0"/>
                <a:ea typeface="華康中黑體" panose="020B0509000000000000" pitchFamily="49" charset="-120"/>
                <a:cs typeface="BMWType V2 Regular" pitchFamily="2" charset="0"/>
              </a:rPr>
              <a:t>8</a:t>
            </a:r>
            <a:r>
              <a:rPr sz="1300" spc="-5" dirty="0" smtClean="0">
                <a:latin typeface="BMWType V2 Regular" pitchFamily="2" charset="0"/>
                <a:ea typeface="華康中黑體" panose="020B0509000000000000" pitchFamily="49" charset="-120"/>
                <a:cs typeface="BMWType V2 Regular" pitchFamily="2" charset="0"/>
              </a:rPr>
              <a:t>項核心程序與相關步驟</a:t>
            </a:r>
            <a:r>
              <a:rPr lang="en-US" altLang="zh-TW" sz="1300" spc="-5" dirty="0" smtClean="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以及各種不同服務型式的處置</a:t>
            </a:r>
            <a:r>
              <a:rPr lang="en-US" altLang="zh-TW" sz="1300" spc="-5" dirty="0" smtClean="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為快速檢索服務流程資訊的理想工具</a:t>
            </a:r>
            <a:r>
              <a:rPr sz="1300" spc="-5" dirty="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無論是將它陳列於辦公桌上或是隨身攜帶</a:t>
            </a:r>
            <a:r>
              <a:rPr lang="en-US" altLang="zh-TW" sz="1300" spc="-5" dirty="0" smtClean="0">
                <a:latin typeface="BMWType V2 Regular" pitchFamily="2" charset="0"/>
                <a:ea typeface="華康中黑體" panose="020B0509000000000000" pitchFamily="49" charset="-120"/>
                <a:cs typeface="BMWType V2 Regular" pitchFamily="2" charset="0"/>
              </a:rPr>
              <a:t>,</a:t>
            </a:r>
            <a:r>
              <a:rPr sz="1300" spc="-5" dirty="0" smtClean="0">
                <a:latin typeface="BMWType V2 Regular" pitchFamily="2" charset="0"/>
                <a:ea typeface="華康中黑體" panose="020B0509000000000000" pitchFamily="49" charset="-120"/>
                <a:cs typeface="BMWType V2 Regular" pitchFamily="2" charset="0"/>
              </a:rPr>
              <a:t>皆能迅速幫助員工找出正確的服務導向</a:t>
            </a:r>
            <a:r>
              <a:rPr sz="1300" spc="-5" dirty="0">
                <a:latin typeface="BMWType V2 Regular" pitchFamily="2" charset="0"/>
                <a:ea typeface="華康中黑體" panose="020B0509000000000000" pitchFamily="49" charset="-120"/>
                <a:cs typeface="BMWType V2 Regular" pitchFamily="2" charset="0"/>
              </a:rPr>
              <a:t>。</a:t>
            </a:r>
            <a:endParaRPr sz="1300" dirty="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1371600" y="2365438"/>
            <a:ext cx="1000125" cy="179536"/>
          </a:xfrm>
          <a:prstGeom prst="rect">
            <a:avLst/>
          </a:prstGeom>
          <a:solidFill>
            <a:srgbClr val="959595"/>
          </a:solidFill>
        </p:spPr>
        <p:txBody>
          <a:bodyPr vert="horz" wrap="square" lIns="0" tIns="0" rIns="0" bIns="0" rtlCol="0">
            <a:spAutoFit/>
          </a:bodyPr>
          <a:lstStyle/>
          <a:p>
            <a:pPr>
              <a:lnSpc>
                <a:spcPts val="1440"/>
              </a:lnSpc>
            </a:pPr>
            <a:r>
              <a:rPr sz="1300" spc="-5" dirty="0">
                <a:solidFill>
                  <a:srgbClr val="FFFFFF"/>
                </a:solidFill>
                <a:latin typeface="BMWType V2 Regular" pitchFamily="2" charset="0"/>
                <a:ea typeface="華康中黑體" panose="020B0509000000000000" pitchFamily="49" charset="-120"/>
                <a:cs typeface="BMWType V2 Regular" pitchFamily="2" charset="0"/>
              </a:rPr>
              <a:t>即將列</a:t>
            </a:r>
            <a:r>
              <a:rPr sz="1300" spc="0" dirty="0">
                <a:solidFill>
                  <a:srgbClr val="FFFFFF"/>
                </a:solidFill>
                <a:latin typeface="BMWType V2 Regular" pitchFamily="2" charset="0"/>
                <a:ea typeface="華康中黑體" panose="020B0509000000000000" pitchFamily="49" charset="-120"/>
                <a:cs typeface="BMWType V2 Regular" pitchFamily="2" charset="0"/>
              </a:rPr>
              <a:t>印</a:t>
            </a:r>
            <a:r>
              <a:rPr sz="1300" spc="-5" dirty="0">
                <a:solidFill>
                  <a:srgbClr val="FFFFFF"/>
                </a:solidFill>
                <a:latin typeface="BMWType V2 Regular" pitchFamily="2" charset="0"/>
                <a:ea typeface="華康中黑體" panose="020B0509000000000000" pitchFamily="49" charset="-120"/>
                <a:cs typeface="BMWType V2 Regular" pitchFamily="2" charset="0"/>
              </a:rPr>
              <a:t>發行</a:t>
            </a:r>
            <a:endParaRPr sz="1300">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4634610" y="3363976"/>
            <a:ext cx="3384550" cy="828432"/>
          </a:xfrm>
          <a:prstGeom prst="rect">
            <a:avLst/>
          </a:prstGeom>
        </p:spPr>
        <p:txBody>
          <a:bodyPr vert="horz" wrap="square" lIns="0" tIns="0" rIns="0" bIns="0" rtlCol="0">
            <a:spAutoFit/>
          </a:bodyPr>
          <a:lstStyle/>
          <a:p>
            <a:pPr marL="150495">
              <a:lnSpc>
                <a:spcPct val="100000"/>
              </a:lnSpc>
            </a:pPr>
            <a:r>
              <a:rPr sz="1400" dirty="0">
                <a:latin typeface="BMWType V2 Regular" pitchFamily="2" charset="0"/>
                <a:ea typeface="華康中黑體" panose="020B0509000000000000" pitchFamily="49" charset="-120"/>
                <a:cs typeface="BMWType V2 Regular" pitchFamily="2" charset="0"/>
              </a:rPr>
              <a:t>說明光牒︰</a:t>
            </a:r>
          </a:p>
          <a:p>
            <a:pPr>
              <a:lnSpc>
                <a:spcPct val="100000"/>
              </a:lnSpc>
              <a:spcBef>
                <a:spcPts val="55"/>
              </a:spcBef>
            </a:pPr>
            <a:endParaRPr sz="1300" dirty="0">
              <a:latin typeface="BMWType V2 Regular" pitchFamily="2" charset="0"/>
              <a:ea typeface="華康中黑體" panose="020B0509000000000000" pitchFamily="49" charset="-120"/>
              <a:cs typeface="BMWType V2 Regular" pitchFamily="2" charset="0"/>
            </a:endParaRPr>
          </a:p>
          <a:p>
            <a:pPr marL="12700" marR="5080">
              <a:lnSpc>
                <a:spcPct val="100000"/>
              </a:lnSpc>
            </a:pPr>
            <a:r>
              <a:rPr sz="1300" spc="-5" dirty="0" err="1">
                <a:latin typeface="BMWType V2 Regular" pitchFamily="2" charset="0"/>
                <a:ea typeface="華康中黑體" panose="020B0509000000000000" pitchFamily="49" charset="-120"/>
                <a:cs typeface="BMWType V2 Regular" pitchFamily="2" charset="0"/>
              </a:rPr>
              <a:t>在</a:t>
            </a:r>
            <a:r>
              <a:rPr sz="1300" spc="-5" dirty="0" err="1" smtClean="0">
                <a:latin typeface="BMWType V2 Regular" pitchFamily="2" charset="0"/>
                <a:ea typeface="華康中黑體" panose="020B0509000000000000" pitchFamily="49" charset="-120"/>
                <a:cs typeface="BMWType V2 Regular" pitchFamily="2" charset="0"/>
              </a:rPr>
              <a:t>CD-ROM上可以找到特定核心程序以及所提供服務型式步驟的相關資料</a:t>
            </a:r>
            <a:r>
              <a:rPr sz="1300" spc="-5" dirty="0">
                <a:latin typeface="BMWType V2 Regular" pitchFamily="2" charset="0"/>
                <a:ea typeface="華康中黑體" panose="020B0509000000000000" pitchFamily="49" charset="-120"/>
                <a:cs typeface="BMWType V2 Regular" pitchFamily="2" charset="0"/>
              </a:rPr>
              <a:t>。</a:t>
            </a:r>
            <a:endParaRPr sz="13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641032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779970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8118856" y="5008270"/>
            <a:ext cx="705929" cy="70210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7983472" y="5796381"/>
            <a:ext cx="1008127" cy="512961"/>
          </a:xfrm>
          <a:prstGeom prst="rect">
            <a:avLst/>
          </a:prstGeom>
        </p:spPr>
        <p:txBody>
          <a:bodyPr vert="horz" wrap="square" lIns="0" tIns="0" rIns="0" bIns="0" rtlCol="0">
            <a:spAutoFit/>
          </a:bodyPr>
          <a:lstStyle/>
          <a:p>
            <a:pPr marL="12700" marR="5080" indent="295275">
              <a:lnSpc>
                <a:spcPts val="1019"/>
              </a:lnSpc>
            </a:pPr>
            <a:r>
              <a:rPr lang="en-US" altLang="zh-TW" sz="900" b="1" spc="25" dirty="0" smtClean="0">
                <a:latin typeface="BMWType V2 Regular" pitchFamily="2" charset="0"/>
                <a:ea typeface="華康中黑體" panose="020B0509000000000000" pitchFamily="49" charset="-120"/>
                <a:cs typeface="BMWType V2 Regular" pitchFamily="2" charset="0"/>
              </a:rPr>
              <a:t>Sheer </a:t>
            </a:r>
            <a:r>
              <a:rPr lang="en-US" altLang="zh-TW" sz="900" b="1" spc="25" dirty="0" err="1" smtClean="0">
                <a:latin typeface="BMWType V2 Regular" pitchFamily="2" charset="0"/>
                <a:ea typeface="華康中黑體" panose="020B0509000000000000" pitchFamily="49" charset="-120"/>
                <a:cs typeface="BMWType V2 Regular" pitchFamily="2" charset="0"/>
              </a:rPr>
              <a:t>DrivingPleasure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marR="5080" indent="295275">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pPr marL="12700" marR="5080" indent="295275" algn="ctr">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3970">
              <a:lnSpc>
                <a:spcPts val="3040"/>
              </a:lnSpc>
            </a:pPr>
            <a:r>
              <a:rPr spc="5" dirty="0">
                <a:latin typeface="BMWType V2 Regular" pitchFamily="2" charset="0"/>
                <a:ea typeface="華康中黑體" panose="020B0509000000000000" pitchFamily="49" charset="-120"/>
                <a:cs typeface="BMWType V2 Regular" pitchFamily="2" charset="0"/>
              </a:rPr>
              <a:t>服務流程</a:t>
            </a:r>
          </a:p>
          <a:p>
            <a:pPr marL="13970">
              <a:lnSpc>
                <a:spcPts val="3040"/>
              </a:lnSpc>
            </a:pPr>
            <a:r>
              <a:rPr spc="10" dirty="0">
                <a:solidFill>
                  <a:srgbClr val="999999"/>
                </a:solidFill>
                <a:latin typeface="BMWType V2 Regular" pitchFamily="2" charset="0"/>
                <a:ea typeface="華康中黑體" panose="020B0509000000000000" pitchFamily="49" charset="-120"/>
                <a:cs typeface="BMWType V2 Regular" pitchFamily="2" charset="0"/>
              </a:rPr>
              <a:t>內容</a:t>
            </a:r>
          </a:p>
        </p:txBody>
      </p:sp>
      <p:sp>
        <p:nvSpPr>
          <p:cNvPr id="8" name="object 8"/>
          <p:cNvSpPr txBox="1"/>
          <p:nvPr/>
        </p:nvSpPr>
        <p:spPr>
          <a:xfrm>
            <a:off x="6567043" y="4944745"/>
            <a:ext cx="939800" cy="256480"/>
          </a:xfrm>
          <a:prstGeom prst="rect">
            <a:avLst/>
          </a:prstGeom>
        </p:spPr>
        <p:txBody>
          <a:bodyPr vert="horz" wrap="square" lIns="0" tIns="0" rIns="0" bIns="0" rtlCol="0">
            <a:spAutoFit/>
          </a:bodyPr>
          <a:lstStyle/>
          <a:p>
            <a:pPr marL="12700" marR="5080">
              <a:lnSpc>
                <a:spcPts val="1019"/>
              </a:lnSpc>
            </a:pPr>
            <a:r>
              <a:rPr lang="zh-TW" altLang="en-US" sz="900" b="1" dirty="0">
                <a:latin typeface="BMWType V2 Regular" pitchFamily="2" charset="0"/>
                <a:ea typeface="華康中黑體" panose="020B0509000000000000" pitchFamily="49" charset="-120"/>
                <a:cs typeface="BMWType V2 Regular" pitchFamily="2" charset="0"/>
              </a:rPr>
              <a:t>鎔</a:t>
            </a:r>
            <a:r>
              <a:rPr sz="900" b="1" dirty="0" err="1" smtClean="0">
                <a:latin typeface="BMWType V2 Regular" pitchFamily="2" charset="0"/>
                <a:ea typeface="華康中黑體" panose="020B0509000000000000" pitchFamily="49" charset="-120"/>
                <a:cs typeface="BMWType V2 Regular" pitchFamily="2" charset="0"/>
              </a:rPr>
              <a:t>德股份有限公司服務部</a:t>
            </a:r>
            <a:endParaRPr sz="900" dirty="0">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6567043" y="5715914"/>
            <a:ext cx="939800" cy="282129"/>
          </a:xfrm>
          <a:prstGeom prst="rect">
            <a:avLst/>
          </a:prstGeom>
        </p:spPr>
        <p:txBody>
          <a:bodyPr vert="horz" wrap="square" lIns="0" tIns="0" rIns="0" bIns="0" rtlCol="0">
            <a:spAutoFit/>
          </a:bodyPr>
          <a:lstStyle/>
          <a:p>
            <a:pPr marL="12700">
              <a:lnSpc>
                <a:spcPts val="1055"/>
              </a:lnSpc>
            </a:pPr>
            <a:r>
              <a:rPr lang="zh-TW" altLang="en-US" sz="900" b="1" dirty="0" smtClean="0">
                <a:solidFill>
                  <a:srgbClr val="999999"/>
                </a:solidFill>
                <a:latin typeface="BMWType V2 Regular" pitchFamily="2" charset="0"/>
                <a:ea typeface="華康中黑體" panose="020B0509000000000000" pitchFamily="49" charset="-120"/>
                <a:cs typeface="BMWType V2 Regular" pitchFamily="2" charset="0"/>
              </a:rPr>
              <a:t>台北內湖</a:t>
            </a:r>
          </a:p>
          <a:p>
            <a:pPr marL="12700">
              <a:lnSpc>
                <a:spcPts val="1055"/>
              </a:lnSpc>
            </a:pPr>
            <a:r>
              <a:rPr lang="en-US" altLang="zh-TW" sz="900" b="1" spc="65" dirty="0" smtClean="0">
                <a:solidFill>
                  <a:srgbClr val="999999"/>
                </a:solidFill>
                <a:latin typeface="BMWType V2 Regular" pitchFamily="2" charset="0"/>
                <a:ea typeface="華康中黑體" panose="020B0509000000000000" pitchFamily="49" charset="-120"/>
                <a:cs typeface="BMWType V2 Regular" pitchFamily="2" charset="0"/>
              </a:rPr>
              <a:t>August 2016</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1425702" y="1643634"/>
            <a:ext cx="3731895" cy="1338828"/>
          </a:xfrm>
          <a:prstGeom prst="rect">
            <a:avLst/>
          </a:prstGeom>
        </p:spPr>
        <p:txBody>
          <a:bodyPr vert="horz" wrap="square" lIns="0" tIns="0" rIns="0" bIns="0" rtlCol="0">
            <a:spAutoFit/>
          </a:bodyPr>
          <a:lstStyle/>
          <a:p>
            <a:pPr marL="12700">
              <a:lnSpc>
                <a:spcPct val="100000"/>
              </a:lnSpc>
            </a:pPr>
            <a:r>
              <a:rPr sz="1800" spc="-5" dirty="0" smtClean="0">
                <a:latin typeface="BMWType V2 Regular" pitchFamily="2" charset="0"/>
                <a:ea typeface="華康中黑體" panose="020B0509000000000000" pitchFamily="49" charset="-120"/>
                <a:cs typeface="BMWType V2 Regular" pitchFamily="2" charset="0"/>
              </a:rPr>
              <a:t></a:t>
            </a:r>
            <a:r>
              <a:rPr sz="2600" spc="5" dirty="0" err="1" smtClean="0">
                <a:latin typeface="BMWType V2 Regular" pitchFamily="2" charset="0"/>
                <a:ea typeface="華康中黑體" panose="020B0509000000000000" pitchFamily="49" charset="-120"/>
                <a:cs typeface="BMWType V2 Regular" pitchFamily="2" charset="0"/>
              </a:rPr>
              <a:t>服務流程基本準則</a:t>
            </a:r>
            <a:endParaRPr sz="2600" dirty="0">
              <a:latin typeface="BMWType V2 Regular" pitchFamily="2" charset="0"/>
              <a:ea typeface="華康中黑體" panose="020B0509000000000000" pitchFamily="49" charset="-120"/>
              <a:cs typeface="BMWType V2 Regular" pitchFamily="2" charset="0"/>
            </a:endParaRPr>
          </a:p>
          <a:p>
            <a:pPr>
              <a:lnSpc>
                <a:spcPct val="100000"/>
              </a:lnSpc>
              <a:spcBef>
                <a:spcPts val="5"/>
              </a:spcBef>
            </a:pPr>
            <a:endParaRPr sz="3500" dirty="0">
              <a:latin typeface="BMWType V2 Regular" pitchFamily="2" charset="0"/>
              <a:ea typeface="華康中黑體" panose="020B0509000000000000" pitchFamily="49" charset="-120"/>
              <a:cs typeface="BMWType V2 Regular" pitchFamily="2" charset="0"/>
            </a:endParaRPr>
          </a:p>
          <a:p>
            <a:pPr marL="15875">
              <a:lnSpc>
                <a:spcPct val="100000"/>
              </a:lnSpc>
            </a:pPr>
            <a:r>
              <a:rPr sz="1800" spc="-5" dirty="0" smtClean="0">
                <a:solidFill>
                  <a:srgbClr val="999999"/>
                </a:solidFill>
                <a:latin typeface="BMWType V2 Regular" pitchFamily="2" charset="0"/>
                <a:ea typeface="華康中黑體" panose="020B0509000000000000" pitchFamily="49" charset="-120"/>
                <a:cs typeface="BMWType V2 Regular" pitchFamily="2" charset="0"/>
              </a:rPr>
              <a:t></a:t>
            </a:r>
            <a:r>
              <a:rPr sz="2600" spc="-130" dirty="0" err="1" smtClean="0">
                <a:solidFill>
                  <a:srgbClr val="999999"/>
                </a:solidFill>
                <a:latin typeface="BMWType V2 Regular" pitchFamily="2" charset="0"/>
                <a:ea typeface="華康中黑體" panose="020B0509000000000000" pitchFamily="49" charset="-120"/>
                <a:cs typeface="BMWType V2 Regular" pitchFamily="2" charset="0"/>
              </a:rPr>
              <a:t>ISPA</a:t>
            </a:r>
            <a:r>
              <a:rPr sz="2600" spc="5" dirty="0" err="1" smtClean="0">
                <a:solidFill>
                  <a:srgbClr val="999999"/>
                </a:solidFill>
                <a:latin typeface="BMWType V2 Regular" pitchFamily="2" charset="0"/>
                <a:ea typeface="華康中黑體" panose="020B0509000000000000" pitchFamily="49" charset="-120"/>
                <a:cs typeface="BMWType V2 Regular" pitchFamily="2" charset="0"/>
              </a:rPr>
              <a:t>服務流程整合系統</a:t>
            </a:r>
            <a:endParaRPr sz="26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641032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779970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dirty="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8118856" y="5008270"/>
            <a:ext cx="705929" cy="70210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3970">
              <a:lnSpc>
                <a:spcPts val="3040"/>
              </a:lnSpc>
            </a:pPr>
            <a:r>
              <a:rPr spc="5" dirty="0">
                <a:latin typeface="BMWType V2 Regular" pitchFamily="2" charset="0"/>
                <a:ea typeface="華康中黑體" panose="020B0509000000000000" pitchFamily="49" charset="-120"/>
                <a:cs typeface="BMWType V2 Regular" pitchFamily="2" charset="0"/>
              </a:rPr>
              <a:t>服務流程</a:t>
            </a:r>
          </a:p>
          <a:p>
            <a:pPr marL="13970">
              <a:lnSpc>
                <a:spcPts val="3040"/>
              </a:lnSpc>
            </a:pPr>
            <a:r>
              <a:rPr spc="10" dirty="0">
                <a:solidFill>
                  <a:srgbClr val="999999"/>
                </a:solidFill>
                <a:latin typeface="BMWType V2 Regular" pitchFamily="2" charset="0"/>
                <a:ea typeface="華康中黑體" panose="020B0509000000000000" pitchFamily="49" charset="-120"/>
                <a:cs typeface="BMWType V2 Regular" pitchFamily="2" charset="0"/>
              </a:rPr>
              <a:t>內容</a:t>
            </a:r>
          </a:p>
        </p:txBody>
      </p:sp>
      <p:sp>
        <p:nvSpPr>
          <p:cNvPr id="8" name="object 8"/>
          <p:cNvSpPr txBox="1"/>
          <p:nvPr/>
        </p:nvSpPr>
        <p:spPr>
          <a:xfrm>
            <a:off x="6567043" y="4944745"/>
            <a:ext cx="939800" cy="256480"/>
          </a:xfrm>
          <a:prstGeom prst="rect">
            <a:avLst/>
          </a:prstGeom>
        </p:spPr>
        <p:txBody>
          <a:bodyPr vert="horz" wrap="square" lIns="0" tIns="0" rIns="0" bIns="0" rtlCol="0">
            <a:spAutoFit/>
          </a:bodyPr>
          <a:lstStyle/>
          <a:p>
            <a:pPr marL="12700" marR="5080">
              <a:lnSpc>
                <a:spcPts val="1019"/>
              </a:lnSpc>
            </a:pPr>
            <a:r>
              <a:rPr lang="zh-TW" altLang="en-US" sz="900" b="1" dirty="0" smtClean="0">
                <a:latin typeface="BMWType V2 Regular" pitchFamily="2" charset="0"/>
                <a:ea typeface="華康中黑體" panose="020B0509000000000000" pitchFamily="49" charset="-120"/>
                <a:cs typeface="BMWType V2 Regular" pitchFamily="2" charset="0"/>
              </a:rPr>
              <a:t>鎔德</a:t>
            </a:r>
            <a:r>
              <a:rPr sz="900" b="1" dirty="0" err="1" smtClean="0">
                <a:latin typeface="BMWType V2 Regular" pitchFamily="2" charset="0"/>
                <a:ea typeface="華康中黑體" panose="020B0509000000000000" pitchFamily="49" charset="-120"/>
                <a:cs typeface="BMWType V2 Regular" pitchFamily="2" charset="0"/>
              </a:rPr>
              <a:t>股份有限公司服務部</a:t>
            </a:r>
            <a:endParaRPr sz="900" dirty="0">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6567043" y="5715914"/>
            <a:ext cx="821690" cy="280035"/>
          </a:xfrm>
          <a:prstGeom prst="rect">
            <a:avLst/>
          </a:prstGeom>
        </p:spPr>
        <p:txBody>
          <a:bodyPr vert="horz" wrap="square" lIns="0" tIns="0" rIns="0" bIns="0" rtlCol="0">
            <a:spAutoFit/>
          </a:bodyPr>
          <a:lstStyle/>
          <a:p>
            <a:pPr marL="12700">
              <a:lnSpc>
                <a:spcPts val="1055"/>
              </a:lnSpc>
            </a:pPr>
            <a:r>
              <a:rPr lang="zh-TW" altLang="en-US" sz="900" b="1" dirty="0" smtClean="0">
                <a:solidFill>
                  <a:srgbClr val="999999"/>
                </a:solidFill>
                <a:latin typeface="BMWType V2 Regular" pitchFamily="2" charset="0"/>
                <a:ea typeface="華康中黑體" panose="020B0509000000000000" pitchFamily="49" charset="-120"/>
                <a:cs typeface="BMWType V2 Regular" pitchFamily="2" charset="0"/>
              </a:rPr>
              <a:t>台北內湖</a:t>
            </a:r>
            <a:endParaRPr sz="900" dirty="0">
              <a:latin typeface="BMWType V2 Regular" pitchFamily="2" charset="0"/>
              <a:ea typeface="華康中黑體" panose="020B0509000000000000" pitchFamily="49" charset="-120"/>
              <a:cs typeface="BMWType V2 Regular" pitchFamily="2" charset="0"/>
            </a:endParaRPr>
          </a:p>
          <a:p>
            <a:pPr marL="12700">
              <a:lnSpc>
                <a:spcPts val="1055"/>
              </a:lnSpc>
            </a:pPr>
            <a:r>
              <a:rPr lang="en-US" sz="900" b="1" spc="20" dirty="0" smtClean="0">
                <a:solidFill>
                  <a:srgbClr val="999999"/>
                </a:solidFill>
                <a:latin typeface="BMWType V2 Regular" pitchFamily="2" charset="0"/>
                <a:ea typeface="華康中黑體" panose="020B0509000000000000" pitchFamily="49" charset="-120"/>
                <a:cs typeface="BMWType V2 Regular" pitchFamily="2" charset="0"/>
              </a:rPr>
              <a:t>August 2016</a:t>
            </a:r>
            <a:endParaRPr sz="900" dirty="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1425702" y="1643634"/>
            <a:ext cx="3731895" cy="1338828"/>
          </a:xfrm>
          <a:prstGeom prst="rect">
            <a:avLst/>
          </a:prstGeom>
        </p:spPr>
        <p:txBody>
          <a:bodyPr vert="horz" wrap="square" lIns="0" tIns="0" rIns="0" bIns="0" rtlCol="0">
            <a:spAutoFit/>
          </a:bodyPr>
          <a:lstStyle/>
          <a:p>
            <a:pPr marL="12700">
              <a:lnSpc>
                <a:spcPct val="100000"/>
              </a:lnSpc>
            </a:pPr>
            <a:r>
              <a:rPr sz="1800" spc="-5" dirty="0" smtClean="0">
                <a:solidFill>
                  <a:srgbClr val="999999"/>
                </a:solidFill>
                <a:latin typeface="BMWType V2 Regular" pitchFamily="2" charset="0"/>
                <a:ea typeface="華康中黑體" panose="020B0509000000000000" pitchFamily="49" charset="-120"/>
                <a:cs typeface="BMWType V2 Regular" pitchFamily="2" charset="0"/>
              </a:rPr>
              <a:t></a:t>
            </a:r>
            <a:r>
              <a:rPr sz="2600" spc="5" dirty="0" err="1" smtClean="0">
                <a:solidFill>
                  <a:srgbClr val="999999"/>
                </a:solidFill>
                <a:latin typeface="BMWType V2 Regular" pitchFamily="2" charset="0"/>
                <a:ea typeface="華康中黑體" panose="020B0509000000000000" pitchFamily="49" charset="-120"/>
                <a:cs typeface="BMWType V2 Regular" pitchFamily="2" charset="0"/>
              </a:rPr>
              <a:t>服務流程基本準則</a:t>
            </a:r>
            <a:endParaRPr sz="2600" dirty="0">
              <a:latin typeface="BMWType V2 Regular" pitchFamily="2" charset="0"/>
              <a:ea typeface="華康中黑體" panose="020B0509000000000000" pitchFamily="49" charset="-120"/>
              <a:cs typeface="BMWType V2 Regular" pitchFamily="2" charset="0"/>
            </a:endParaRPr>
          </a:p>
          <a:p>
            <a:pPr>
              <a:lnSpc>
                <a:spcPct val="100000"/>
              </a:lnSpc>
              <a:spcBef>
                <a:spcPts val="5"/>
              </a:spcBef>
            </a:pPr>
            <a:endParaRPr sz="3500" dirty="0">
              <a:latin typeface="BMWType V2 Regular" pitchFamily="2" charset="0"/>
              <a:ea typeface="華康中黑體" panose="020B0509000000000000" pitchFamily="49" charset="-120"/>
              <a:cs typeface="BMWType V2 Regular" pitchFamily="2" charset="0"/>
            </a:endParaRPr>
          </a:p>
          <a:p>
            <a:pPr marL="15875">
              <a:lnSpc>
                <a:spcPct val="100000"/>
              </a:lnSpc>
            </a:pPr>
            <a:r>
              <a:rPr sz="1800" spc="-5" dirty="0" smtClean="0">
                <a:latin typeface="BMWType V2 Regular" pitchFamily="2" charset="0"/>
                <a:ea typeface="華康中黑體" panose="020B0509000000000000" pitchFamily="49" charset="-120"/>
                <a:cs typeface="BMWType V2 Regular" pitchFamily="2" charset="0"/>
              </a:rPr>
              <a:t></a:t>
            </a:r>
            <a:r>
              <a:rPr sz="2600" spc="-130" dirty="0" err="1" smtClean="0">
                <a:latin typeface="BMWType V2 Regular" pitchFamily="2" charset="0"/>
                <a:ea typeface="華康中黑體" panose="020B0509000000000000" pitchFamily="49" charset="-120"/>
                <a:cs typeface="BMWType V2 Regular" pitchFamily="2" charset="0"/>
              </a:rPr>
              <a:t>ISPA</a:t>
            </a:r>
            <a:r>
              <a:rPr sz="2600" spc="5" dirty="0" err="1" smtClean="0">
                <a:latin typeface="BMWType V2 Regular" pitchFamily="2" charset="0"/>
                <a:ea typeface="華康中黑體" panose="020B0509000000000000" pitchFamily="49" charset="-120"/>
                <a:cs typeface="BMWType V2 Regular" pitchFamily="2" charset="0"/>
              </a:rPr>
              <a:t>服務流程整合系統</a:t>
            </a:r>
            <a:endParaRPr sz="2600" dirty="0">
              <a:latin typeface="BMWType V2 Regular" pitchFamily="2" charset="0"/>
              <a:ea typeface="華康中黑體" panose="020B0509000000000000" pitchFamily="49" charset="-120"/>
              <a:cs typeface="BMWType V2 Regular" pitchFamily="2" charset="0"/>
            </a:endParaRPr>
          </a:p>
        </p:txBody>
      </p:sp>
      <p:sp>
        <p:nvSpPr>
          <p:cNvPr id="11" name="文字方塊 10"/>
          <p:cNvSpPr txBox="1"/>
          <p:nvPr/>
        </p:nvSpPr>
        <p:spPr>
          <a:xfrm>
            <a:off x="7892128" y="5734934"/>
            <a:ext cx="1251872" cy="743793"/>
          </a:xfrm>
          <a:prstGeom prst="rect">
            <a:avLst/>
          </a:prstGeom>
          <a:noFill/>
        </p:spPr>
        <p:txBody>
          <a:bodyPr wrap="square" rtlCol="0">
            <a:spAutoFit/>
          </a:bodyPr>
          <a:lstStyle/>
          <a:p>
            <a:pPr marL="12700" marR="5080" indent="295275">
              <a:lnSpc>
                <a:spcPts val="1019"/>
              </a:lnSpc>
            </a:pPr>
            <a:r>
              <a:rPr lang="en-US" altLang="zh-TW" sz="900" b="1" spc="25" dirty="0" smtClean="0">
                <a:latin typeface="BMWType V2 Regular" pitchFamily="2" charset="0"/>
                <a:ea typeface="華康中黑體" panose="020B0509000000000000" pitchFamily="49" charset="-120"/>
                <a:cs typeface="BMWType V2 Regular" pitchFamily="2" charset="0"/>
              </a:rPr>
              <a:t>Sheer Driving</a:t>
            </a:r>
            <a:r>
              <a:rPr lang="zh-TW" altLang="en-US" sz="900" b="1" spc="25" dirty="0" smtClean="0">
                <a:latin typeface="BMWType V2 Regular" pitchFamily="2" charset="0"/>
                <a:ea typeface="華康中黑體" panose="020B0509000000000000" pitchFamily="49" charset="-120"/>
                <a:cs typeface="BMWType V2 Regular" pitchFamily="2" charset="0"/>
              </a:rPr>
              <a:t> </a:t>
            </a:r>
            <a:r>
              <a:rPr lang="en-US" altLang="zh-TW" sz="900" b="1" spc="25" dirty="0" smtClean="0">
                <a:latin typeface="BMWType V2 Regular" pitchFamily="2" charset="0"/>
                <a:ea typeface="華康中黑體" panose="020B0509000000000000" pitchFamily="49" charset="-120"/>
                <a:cs typeface="BMWType V2 Regular" pitchFamily="2" charset="0"/>
              </a:rPr>
              <a:t>Pleasure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marR="5080" indent="295275">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pPr marL="12700" marR="5080" indent="295275" algn="ctr">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endParaRPr lang="zh-TW" altLang="en-US" sz="9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graphicFrame>
        <p:nvGraphicFramePr>
          <p:cNvPr id="3" name="object 3"/>
          <p:cNvGraphicFramePr>
            <a:graphicFrameLocks noGrp="1"/>
          </p:cNvGraphicFramePr>
          <p:nvPr>
            <p:extLst>
              <p:ext uri="{D42A27DB-BD31-4B8C-83A1-F6EECF244321}">
                <p14:modId xmlns:p14="http://schemas.microsoft.com/office/powerpoint/2010/main" val="3186450237"/>
              </p:ext>
            </p:extLst>
          </p:nvPr>
        </p:nvGraphicFramePr>
        <p:xfrm>
          <a:off x="561975" y="1712912"/>
          <a:ext cx="773112" cy="1111250"/>
        </p:xfrm>
        <a:graphic>
          <a:graphicData uri="http://schemas.openxmlformats.org/drawingml/2006/table">
            <a:tbl>
              <a:tblPr firstRow="1" bandRow="1">
                <a:tableStyleId>{2D5ABB26-0587-4C30-8999-92F81FD0307C}</a:tableStyleId>
              </a:tblPr>
              <a:tblGrid>
                <a:gridCol w="773112"/>
              </a:tblGrid>
              <a:tr h="317500">
                <a:tc>
                  <a:txBody>
                    <a:bodyPr/>
                    <a:lstStyle/>
                    <a:p>
                      <a:pPr marL="86360" marR="130175">
                        <a:lnSpc>
                          <a:spcPct val="100000"/>
                        </a:lnSpc>
                        <a:spcBef>
                          <a:spcPts val="315"/>
                        </a:spcBef>
                      </a:pPr>
                      <a:r>
                        <a:rPr sz="600" dirty="0" err="1" smtClean="0">
                          <a:latin typeface="Arial"/>
                          <a:cs typeface="Arial"/>
                        </a:rPr>
                        <a:t>Greet</a:t>
                      </a:r>
                      <a:r>
                        <a:rPr sz="600" spc="10" dirty="0" err="1" smtClean="0">
                          <a:latin typeface="Arial"/>
                          <a:cs typeface="Arial"/>
                        </a:rPr>
                        <a:t>customer</a:t>
                      </a:r>
                      <a:r>
                        <a:rPr sz="600" dirty="0" err="1" smtClean="0">
                          <a:latin typeface="Arial"/>
                          <a:cs typeface="Arial"/>
                        </a:rPr>
                        <a:t>and</a:t>
                      </a:r>
                      <a:r>
                        <a:rPr sz="600" spc="-5" dirty="0" err="1" smtClean="0">
                          <a:latin typeface="Arial"/>
                          <a:cs typeface="Arial"/>
                        </a:rPr>
                        <a:t>handle</a:t>
                      </a:r>
                      <a:r>
                        <a:rPr sz="600" dirty="0" err="1" smtClean="0">
                          <a:latin typeface="Arial"/>
                          <a:cs typeface="Arial"/>
                        </a:rPr>
                        <a:t>query</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DD49E"/>
                    </a:solidFill>
                  </a:tcPr>
                </a:tc>
              </a:tr>
              <a:tr h="415925">
                <a:tc>
                  <a:txBody>
                    <a:bodyPr/>
                    <a:lstStyle/>
                    <a:p>
                      <a:pPr marL="86360" marR="99695">
                        <a:lnSpc>
                          <a:spcPct val="100000"/>
                        </a:lnSpc>
                        <a:spcBef>
                          <a:spcPts val="315"/>
                        </a:spcBef>
                      </a:pPr>
                      <a:r>
                        <a:rPr sz="600" spc="-5" dirty="0" err="1" smtClean="0">
                          <a:latin typeface="Arial"/>
                          <a:cs typeface="Arial"/>
                        </a:rPr>
                        <a:t>Call</a:t>
                      </a:r>
                      <a:r>
                        <a:rPr sz="600" spc="5" dirty="0" err="1" smtClean="0">
                          <a:latin typeface="Arial"/>
                          <a:cs typeface="Arial"/>
                        </a:rPr>
                        <a:t>upCRMdata</a:t>
                      </a:r>
                      <a:r>
                        <a:rPr sz="600" dirty="0" err="1" smtClean="0">
                          <a:latin typeface="Arial"/>
                          <a:cs typeface="Arial"/>
                        </a:rPr>
                        <a:t>and</a:t>
                      </a:r>
                      <a:r>
                        <a:rPr sz="600" spc="15" dirty="0" err="1" smtClean="0">
                          <a:latin typeface="Arial"/>
                          <a:cs typeface="Arial"/>
                        </a:rPr>
                        <a:t>pre-</a:t>
                      </a:r>
                      <a:r>
                        <a:rPr sz="600" dirty="0" err="1" smtClean="0">
                          <a:latin typeface="Arial"/>
                          <a:cs typeface="Arial"/>
                        </a:rPr>
                        <a:t>qualify</a:t>
                      </a:r>
                      <a:r>
                        <a:rPr sz="600" spc="10" dirty="0" err="1" smtClean="0">
                          <a:latin typeface="Arial"/>
                          <a:cs typeface="Arial"/>
                        </a:rPr>
                        <a:t>customer</a:t>
                      </a:r>
                      <a:endParaRPr sz="600" dirty="0">
                        <a:latin typeface="Arial"/>
                        <a:cs typeface="Arial"/>
                      </a:endParaRPr>
                    </a:p>
                    <a:p>
                      <a:pPr marL="86360">
                        <a:lnSpc>
                          <a:spcPct val="100000"/>
                        </a:lnSpc>
                      </a:pPr>
                      <a:r>
                        <a:rPr sz="600" dirty="0">
                          <a:latin typeface="Arial"/>
                          <a:cs typeface="Arial"/>
                        </a:rPr>
                        <a:t>*</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DD49E"/>
                    </a:solidFill>
                  </a:tcPr>
                </a:tc>
              </a:tr>
              <a:tr h="377825">
                <a:tc>
                  <a:txBody>
                    <a:bodyPr/>
                    <a:lstStyle/>
                    <a:p>
                      <a:pPr marL="86360" marR="285115">
                        <a:lnSpc>
                          <a:spcPct val="100000"/>
                        </a:lnSpc>
                        <a:spcBef>
                          <a:spcPts val="315"/>
                        </a:spcBef>
                      </a:pPr>
                      <a:r>
                        <a:rPr sz="600" dirty="0" err="1" smtClean="0">
                          <a:latin typeface="Arial"/>
                          <a:cs typeface="Arial"/>
                        </a:rPr>
                        <a:t>Record</a:t>
                      </a:r>
                      <a:r>
                        <a:rPr sz="600" spc="-10" dirty="0" err="1" smtClean="0">
                          <a:latin typeface="Lucida Sans"/>
                          <a:cs typeface="Lucida Sans"/>
                        </a:rPr>
                        <a:t>c</a:t>
                      </a:r>
                      <a:r>
                        <a:rPr sz="600" spc="-15" dirty="0" err="1" smtClean="0">
                          <a:latin typeface="Lucida Sans"/>
                          <a:cs typeface="Lucida Sans"/>
                        </a:rPr>
                        <a:t>u</a:t>
                      </a:r>
                      <a:r>
                        <a:rPr sz="600" spc="-10" dirty="0" err="1" smtClean="0">
                          <a:latin typeface="Lucida Sans"/>
                          <a:cs typeface="Lucida Sans"/>
                        </a:rPr>
                        <a:t>s</a:t>
                      </a:r>
                      <a:r>
                        <a:rPr sz="600" spc="10" dirty="0" err="1" smtClean="0">
                          <a:latin typeface="Lucida Sans"/>
                          <a:cs typeface="Lucida Sans"/>
                        </a:rPr>
                        <a:t>t</a:t>
                      </a:r>
                      <a:r>
                        <a:rPr sz="600" dirty="0" err="1" smtClean="0">
                          <a:latin typeface="Lucida Sans"/>
                          <a:cs typeface="Lucida Sans"/>
                        </a:rPr>
                        <a:t>o</a:t>
                      </a:r>
                      <a:r>
                        <a:rPr sz="600" spc="-15" dirty="0" err="1" smtClean="0">
                          <a:latin typeface="Lucida Sans"/>
                          <a:cs typeface="Lucida Sans"/>
                        </a:rPr>
                        <a:t>m</a:t>
                      </a:r>
                      <a:r>
                        <a:rPr sz="600" dirty="0" err="1" smtClean="0">
                          <a:latin typeface="Lucida Sans"/>
                          <a:cs typeface="Lucida Sans"/>
                        </a:rPr>
                        <a:t>e</a:t>
                      </a:r>
                      <a:r>
                        <a:rPr sz="600" spc="-10" dirty="0" err="1" smtClean="0">
                          <a:latin typeface="Lucida Sans"/>
                          <a:cs typeface="Lucida Sans"/>
                        </a:rPr>
                        <a:t>r‘</a:t>
                      </a:r>
                      <a:r>
                        <a:rPr sz="600" dirty="0" err="1" smtClean="0">
                          <a:latin typeface="Lucida Sans"/>
                          <a:cs typeface="Lucida Sans"/>
                        </a:rPr>
                        <a:t>s</a:t>
                      </a:r>
                      <a:r>
                        <a:rPr sz="600" spc="5" dirty="0" err="1" smtClean="0">
                          <a:latin typeface="Arial"/>
                          <a:cs typeface="Arial"/>
                        </a:rPr>
                        <a:t>request</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DD49E"/>
                    </a:solidFill>
                  </a:tcPr>
                </a:tc>
              </a:tr>
            </a:tbl>
          </a:graphicData>
        </a:graphic>
      </p:graphicFrame>
      <p:sp>
        <p:nvSpPr>
          <p:cNvPr id="4" name="object 4"/>
          <p:cNvSpPr txBox="1"/>
          <p:nvPr/>
        </p:nvSpPr>
        <p:spPr>
          <a:xfrm>
            <a:off x="566737" y="2874898"/>
            <a:ext cx="773430" cy="225062"/>
          </a:xfrm>
          <a:prstGeom prst="rect">
            <a:avLst/>
          </a:prstGeom>
          <a:solidFill>
            <a:srgbClr val="8DD49E"/>
          </a:solidFill>
          <a:ln w="9525">
            <a:solidFill>
              <a:srgbClr val="000000"/>
            </a:solidFill>
          </a:ln>
        </p:spPr>
        <p:txBody>
          <a:bodyPr vert="horz" wrap="square" lIns="0" tIns="40005" rIns="0" bIns="0" rtlCol="0">
            <a:spAutoFit/>
          </a:bodyPr>
          <a:lstStyle/>
          <a:p>
            <a:pPr marL="86360" marR="10477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Check</a:t>
            </a:r>
            <a:r>
              <a:rPr sz="600" spc="10" dirty="0" err="1" smtClean="0">
                <a:latin typeface="BMWType V2 Regular" pitchFamily="2" charset="0"/>
                <a:ea typeface="華康中黑體" panose="020B0509000000000000" pitchFamily="49" charset="-120"/>
                <a:cs typeface="BMWType V2 Regular" pitchFamily="2" charset="0"/>
              </a:rPr>
              <a:t>for</a:t>
            </a:r>
            <a:r>
              <a:rPr sz="600" spc="5" dirty="0" err="1" smtClean="0">
                <a:latin typeface="BMWType V2 Regular" pitchFamily="2" charset="0"/>
                <a:ea typeface="華康中黑體" panose="020B0509000000000000" pitchFamily="49" charset="-120"/>
                <a:cs typeface="BMWType V2 Regular" pitchFamily="2" charset="0"/>
              </a:rPr>
              <a:t>breakdown</a:t>
            </a:r>
            <a:r>
              <a:rPr sz="600" spc="-5" dirty="0" err="1" smtClean="0">
                <a:latin typeface="BMWType V2 Regular" pitchFamily="2" charset="0"/>
                <a:ea typeface="華康中黑體" panose="020B0509000000000000" pitchFamily="49" charset="-120"/>
                <a:cs typeface="BMWType V2 Regular" pitchFamily="2" charset="0"/>
              </a:rPr>
              <a:t>case</a:t>
            </a:r>
            <a:endParaRPr sz="600" dirty="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424050" y="1717675"/>
            <a:ext cx="771525" cy="285750"/>
          </a:xfrm>
          <a:custGeom>
            <a:avLst/>
            <a:gdLst/>
            <a:ahLst/>
            <a:cxnLst/>
            <a:rect l="l" t="t" r="r" b="b"/>
            <a:pathLst>
              <a:path w="771525" h="285750">
                <a:moveTo>
                  <a:pt x="0" y="285750"/>
                </a:moveTo>
                <a:lnTo>
                  <a:pt x="771525" y="285750"/>
                </a:lnTo>
                <a:lnTo>
                  <a:pt x="771525" y="0"/>
                </a:lnTo>
                <a:lnTo>
                  <a:pt x="0" y="0"/>
                </a:lnTo>
                <a:lnTo>
                  <a:pt x="0" y="28575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424050" y="1717675"/>
            <a:ext cx="771525" cy="285750"/>
          </a:xfrm>
          <a:custGeom>
            <a:avLst/>
            <a:gdLst/>
            <a:ahLst/>
            <a:cxnLst/>
            <a:rect l="l" t="t" r="r" b="b"/>
            <a:pathLst>
              <a:path w="771525" h="285750">
                <a:moveTo>
                  <a:pt x="0" y="285750"/>
                </a:moveTo>
                <a:lnTo>
                  <a:pt x="771525" y="285750"/>
                </a:lnTo>
                <a:lnTo>
                  <a:pt x="771525"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503044" y="1762378"/>
            <a:ext cx="260350" cy="92333"/>
          </a:xfrm>
          <a:prstGeom prst="rect">
            <a:avLst/>
          </a:prstGeom>
        </p:spPr>
        <p:txBody>
          <a:bodyPr vert="horz" wrap="square" lIns="0" tIns="0" rIns="0" bIns="0" rtlCol="0">
            <a:spAutoFit/>
          </a:bodyPr>
          <a:lstStyle/>
          <a:p>
            <a:pPr marL="12700">
              <a:lnSpc>
                <a:spcPct val="100000"/>
              </a:lnSpc>
            </a:pPr>
            <a:r>
              <a:rPr sz="600" spc="-5" dirty="0">
                <a:latin typeface="BMWType V2 Regular" pitchFamily="2" charset="0"/>
                <a:ea typeface="華康中黑體" panose="020B0509000000000000" pitchFamily="49" charset="-120"/>
                <a:cs typeface="BMWType V2 Regular" pitchFamily="2" charset="0"/>
              </a:rPr>
              <a:t>C</a:t>
            </a:r>
            <a:r>
              <a:rPr sz="600" dirty="0">
                <a:latin typeface="BMWType V2 Regular" pitchFamily="2" charset="0"/>
                <a:ea typeface="華康中黑體" panose="020B0509000000000000" pitchFamily="49" charset="-120"/>
                <a:cs typeface="BMWType V2 Regular" pitchFamily="2" charset="0"/>
              </a:rPr>
              <a:t>r</a:t>
            </a:r>
            <a:r>
              <a:rPr sz="600" spc="-10" dirty="0">
                <a:latin typeface="BMWType V2 Regular" pitchFamily="2" charset="0"/>
                <a:ea typeface="華康中黑體" panose="020B0509000000000000" pitchFamily="49" charset="-120"/>
                <a:cs typeface="BMWType V2 Regular" pitchFamily="2" charset="0"/>
              </a:rPr>
              <a:t>e</a:t>
            </a:r>
            <a:r>
              <a:rPr sz="600" spc="-5" dirty="0">
                <a:latin typeface="BMWType V2 Regular" pitchFamily="2" charset="0"/>
                <a:ea typeface="華康中黑體" panose="020B0509000000000000" pitchFamily="49" charset="-120"/>
                <a:cs typeface="BMWType V2 Regular" pitchFamily="2" charset="0"/>
              </a:rPr>
              <a:t>a</a:t>
            </a:r>
            <a:r>
              <a:rPr sz="600" spc="45" dirty="0">
                <a:latin typeface="BMWType V2 Regular" pitchFamily="2" charset="0"/>
                <a:ea typeface="華康中黑體" panose="020B0509000000000000" pitchFamily="49" charset="-120"/>
                <a:cs typeface="BMWType V2 Regular" pitchFamily="2" charset="0"/>
              </a:rPr>
              <a:t>t</a:t>
            </a:r>
            <a:r>
              <a:rPr sz="600" dirty="0">
                <a:latin typeface="BMWType V2 Regular" pitchFamily="2" charset="0"/>
                <a:ea typeface="華康中黑體" panose="020B0509000000000000" pitchFamily="49" charset="-120"/>
                <a:cs typeface="BMWType V2 Regular" pitchFamily="2" charset="0"/>
              </a:rPr>
              <a:t>e</a:t>
            </a:r>
            <a:endParaRPr sz="600">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1503044" y="1853819"/>
            <a:ext cx="462915" cy="184666"/>
          </a:xfrm>
          <a:prstGeom prst="rect">
            <a:avLst/>
          </a:prstGeom>
        </p:spPr>
        <p:txBody>
          <a:bodyPr vert="horz" wrap="square" lIns="0" tIns="0" rIns="0" bIns="0" rtlCol="0">
            <a:spAutoFit/>
          </a:bodyPr>
          <a:lstStyle/>
          <a:p>
            <a:pPr marL="12700">
              <a:lnSpc>
                <a:spcPct val="100000"/>
              </a:lnSpc>
            </a:pPr>
            <a:r>
              <a:rPr sz="600" spc="-15" dirty="0">
                <a:latin typeface="BMWType V2 Regular" pitchFamily="2" charset="0"/>
                <a:ea typeface="華康中黑體" panose="020B0509000000000000" pitchFamily="49" charset="-120"/>
                <a:cs typeface="BMWType V2 Regular" pitchFamily="2" charset="0"/>
              </a:rPr>
              <a:t>a</a:t>
            </a:r>
            <a:r>
              <a:rPr sz="600" spc="10" dirty="0">
                <a:latin typeface="BMWType V2 Regular" pitchFamily="2" charset="0"/>
                <a:ea typeface="華康中黑體" panose="020B0509000000000000" pitchFamily="49" charset="-120"/>
                <a:cs typeface="BMWType V2 Regular" pitchFamily="2" charset="0"/>
              </a:rPr>
              <a:t>pp</a:t>
            </a:r>
            <a:r>
              <a:rPr sz="600" spc="15" dirty="0">
                <a:latin typeface="BMWType V2 Regular" pitchFamily="2" charset="0"/>
                <a:ea typeface="華康中黑體" panose="020B0509000000000000" pitchFamily="49" charset="-120"/>
                <a:cs typeface="BMWType V2 Regular" pitchFamily="2" charset="0"/>
              </a:rPr>
              <a:t>o</a:t>
            </a:r>
            <a:r>
              <a:rPr sz="600" spc="-5" dirty="0">
                <a:latin typeface="BMWType V2 Regular" pitchFamily="2" charset="0"/>
                <a:ea typeface="華康中黑體" panose="020B0509000000000000" pitchFamily="49" charset="-120"/>
                <a:cs typeface="BMWType V2 Regular" pitchFamily="2" charset="0"/>
              </a:rPr>
              <a:t>in</a:t>
            </a:r>
            <a:r>
              <a:rPr sz="600" spc="45" dirty="0">
                <a:latin typeface="BMWType V2 Regular" pitchFamily="2" charset="0"/>
                <a:ea typeface="華康中黑體" panose="020B0509000000000000" pitchFamily="49" charset="-120"/>
                <a:cs typeface="BMWType V2 Regular" pitchFamily="2" charset="0"/>
              </a:rPr>
              <a:t>t</a:t>
            </a:r>
            <a:r>
              <a:rPr sz="600" spc="10" dirty="0">
                <a:latin typeface="BMWType V2 Regular" pitchFamily="2" charset="0"/>
                <a:ea typeface="華康中黑體" panose="020B0509000000000000" pitchFamily="49" charset="-120"/>
                <a:cs typeface="BMWType V2 Regular" pitchFamily="2" charset="0"/>
              </a:rPr>
              <a:t>m</a:t>
            </a:r>
            <a:r>
              <a:rPr sz="600" spc="5" dirty="0">
                <a:latin typeface="BMWType V2 Regular" pitchFamily="2" charset="0"/>
                <a:ea typeface="華康中黑體" panose="020B0509000000000000" pitchFamily="49" charset="-120"/>
                <a:cs typeface="BMWType V2 Regular" pitchFamily="2" charset="0"/>
              </a:rPr>
              <a:t>e</a:t>
            </a:r>
            <a:r>
              <a:rPr sz="600" spc="-10" dirty="0">
                <a:latin typeface="BMWType V2 Regular" pitchFamily="2" charset="0"/>
                <a:ea typeface="華康中黑體" panose="020B0509000000000000" pitchFamily="49" charset="-120"/>
                <a:cs typeface="BMWType V2 Regular" pitchFamily="2" charset="0"/>
              </a:rPr>
              <a:t>n</a:t>
            </a:r>
            <a:r>
              <a:rPr sz="600" spc="35" dirty="0">
                <a:latin typeface="BMWType V2 Regular" pitchFamily="2" charset="0"/>
                <a:ea typeface="華康中黑體" panose="020B0509000000000000" pitchFamily="49" charset="-120"/>
                <a:cs typeface="BMWType V2 Regular" pitchFamily="2" charset="0"/>
              </a:rPr>
              <a:t>t</a:t>
            </a:r>
            <a:endParaRPr sz="600">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1424050" y="2035175"/>
            <a:ext cx="771525" cy="377825"/>
          </a:xfrm>
          <a:custGeom>
            <a:avLst/>
            <a:gdLst/>
            <a:ahLst/>
            <a:cxnLst/>
            <a:rect l="l" t="t" r="r" b="b"/>
            <a:pathLst>
              <a:path w="771525" h="377825">
                <a:moveTo>
                  <a:pt x="0" y="377825"/>
                </a:moveTo>
                <a:lnTo>
                  <a:pt x="771525" y="377825"/>
                </a:lnTo>
                <a:lnTo>
                  <a:pt x="771525" y="0"/>
                </a:lnTo>
                <a:lnTo>
                  <a:pt x="0" y="0"/>
                </a:lnTo>
                <a:lnTo>
                  <a:pt x="0" y="3778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1424050" y="2035175"/>
            <a:ext cx="771525" cy="377825"/>
          </a:xfrm>
          <a:custGeom>
            <a:avLst/>
            <a:gdLst/>
            <a:ahLst/>
            <a:cxnLst/>
            <a:rect l="l" t="t" r="r" b="b"/>
            <a:pathLst>
              <a:path w="771525" h="377825">
                <a:moveTo>
                  <a:pt x="0" y="377825"/>
                </a:moveTo>
                <a:lnTo>
                  <a:pt x="771525" y="377825"/>
                </a:lnTo>
                <a:lnTo>
                  <a:pt x="771525"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1503044" y="2080005"/>
            <a:ext cx="575945" cy="285750"/>
          </a:xfrm>
          <a:prstGeom prst="rect">
            <a:avLst/>
          </a:prstGeom>
        </p:spPr>
        <p:txBody>
          <a:bodyPr vert="horz" wrap="square" lIns="0" tIns="0" rIns="0" bIns="0" rtlCol="0">
            <a:spAutoFit/>
          </a:bodyPr>
          <a:lstStyle/>
          <a:p>
            <a:pPr marL="12700" marR="5080">
              <a:lnSpc>
                <a:spcPct val="100000"/>
              </a:lnSpc>
            </a:pPr>
            <a:r>
              <a:rPr sz="600" dirty="0" smtClean="0">
                <a:latin typeface="BMWType V2 Regular" pitchFamily="2" charset="0"/>
                <a:ea typeface="華康中黑體" panose="020B0509000000000000" pitchFamily="49" charset="-120"/>
                <a:cs typeface="BMWType V2 Regular" pitchFamily="2" charset="0"/>
              </a:rPr>
              <a:t>Record</a:t>
            </a:r>
            <a:r>
              <a:rPr sz="600" spc="-10" dirty="0" smtClean="0">
                <a:latin typeface="BMWType V2 Regular" pitchFamily="2" charset="0"/>
                <a:ea typeface="華康中黑體" panose="020B0509000000000000" pitchFamily="49" charset="-120"/>
                <a:cs typeface="BMWType V2 Regular" pitchFamily="2" charset="0"/>
              </a:rPr>
              <a:t>/</a:t>
            </a:r>
            <a:r>
              <a:rPr sz="600" spc="5" dirty="0" err="1" smtClean="0">
                <a:latin typeface="BMWType V2 Regular" pitchFamily="2" charset="0"/>
                <a:ea typeface="華康中黑體" panose="020B0509000000000000" pitchFamily="49" charset="-120"/>
                <a:cs typeface="BMWType V2 Regular" pitchFamily="2" charset="0"/>
              </a:rPr>
              <a:t>update</a:t>
            </a:r>
            <a:r>
              <a:rPr sz="600" spc="10" dirty="0" err="1" smtClean="0">
                <a:latin typeface="BMWType V2 Regular" pitchFamily="2" charset="0"/>
                <a:ea typeface="華康中黑體" panose="020B0509000000000000" pitchFamily="49" charset="-120"/>
                <a:cs typeface="BMWType V2 Regular" pitchFamily="2" charset="0"/>
              </a:rPr>
              <a:t>customer</a:t>
            </a:r>
            <a:r>
              <a:rPr sz="600" dirty="0" err="1" smtClean="0">
                <a:latin typeface="BMWType V2 Regular" pitchFamily="2" charset="0"/>
                <a:ea typeface="華康中黑體" panose="020B0509000000000000" pitchFamily="49" charset="-120"/>
                <a:cs typeface="BMWType V2 Regular" pitchFamily="2" charset="0"/>
              </a:rPr>
              <a:t>andvehicle</a:t>
            </a:r>
            <a:r>
              <a:rPr sz="600" spc="5" dirty="0" err="1" smtClean="0">
                <a:latin typeface="BMWType V2 Regular" pitchFamily="2" charset="0"/>
                <a:ea typeface="華康中黑體" panose="020B0509000000000000" pitchFamily="49" charset="-120"/>
                <a:cs typeface="BMWType V2 Regular" pitchFamily="2" charset="0"/>
              </a:rPr>
              <a:t>data</a:t>
            </a:r>
            <a:endParaRPr sz="600" dirty="0">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1424050" y="2425700"/>
            <a:ext cx="771525" cy="469900"/>
          </a:xfrm>
          <a:custGeom>
            <a:avLst/>
            <a:gdLst/>
            <a:ahLst/>
            <a:cxnLst/>
            <a:rect l="l" t="t" r="r" b="b"/>
            <a:pathLst>
              <a:path w="771525" h="469900">
                <a:moveTo>
                  <a:pt x="0" y="469900"/>
                </a:moveTo>
                <a:lnTo>
                  <a:pt x="771525" y="469900"/>
                </a:lnTo>
                <a:lnTo>
                  <a:pt x="771525" y="0"/>
                </a:lnTo>
                <a:lnTo>
                  <a:pt x="0" y="0"/>
                </a:lnTo>
                <a:lnTo>
                  <a:pt x="0" y="46990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1424050" y="2425700"/>
            <a:ext cx="771525" cy="469900"/>
          </a:xfrm>
          <a:custGeom>
            <a:avLst/>
            <a:gdLst/>
            <a:ahLst/>
            <a:cxnLst/>
            <a:rect l="l" t="t" r="r" b="b"/>
            <a:pathLst>
              <a:path w="771525" h="469900">
                <a:moveTo>
                  <a:pt x="0" y="469900"/>
                </a:moveTo>
                <a:lnTo>
                  <a:pt x="771525" y="469900"/>
                </a:lnTo>
                <a:lnTo>
                  <a:pt x="771525" y="0"/>
                </a:lnTo>
                <a:lnTo>
                  <a:pt x="0" y="0"/>
                </a:lnTo>
                <a:lnTo>
                  <a:pt x="0" y="46990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txBox="1"/>
          <p:nvPr/>
        </p:nvSpPr>
        <p:spPr>
          <a:xfrm>
            <a:off x="1503044" y="2470403"/>
            <a:ext cx="579755" cy="369332"/>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Recordservices</a:t>
            </a:r>
            <a:r>
              <a:rPr sz="600" dirty="0" smtClean="0">
                <a:latin typeface="BMWType V2 Regular" pitchFamily="2" charset="0"/>
                <a:ea typeface="華康中黑體" panose="020B0509000000000000" pitchFamily="49" charset="-120"/>
                <a:cs typeface="BMWType V2 Regular" pitchFamily="2" charset="0"/>
              </a:rPr>
              <a:t>(</a:t>
            </a:r>
            <a:r>
              <a:rPr sz="600" dirty="0" err="1" smtClean="0">
                <a:latin typeface="BMWType V2 Regular" pitchFamily="2" charset="0"/>
                <a:ea typeface="華康中黑體" panose="020B0509000000000000" pitchFamily="49" charset="-120"/>
                <a:cs typeface="BMWType V2 Regular" pitchFamily="2" charset="0"/>
              </a:rPr>
              <a:t>possiblypreliminary</a:t>
            </a:r>
            <a:r>
              <a:rPr sz="600" spc="5" dirty="0" err="1" smtClean="0">
                <a:latin typeface="BMWType V2 Regular" pitchFamily="2" charset="0"/>
                <a:ea typeface="華康中黑體" panose="020B0509000000000000" pitchFamily="49" charset="-120"/>
                <a:cs typeface="BMWType V2 Regular" pitchFamily="2" charset="0"/>
              </a:rPr>
              <a:t>appointment</a:t>
            </a:r>
            <a:r>
              <a:rPr sz="600" spc="5" dirty="0">
                <a:latin typeface="BMWType V2 Regular" pitchFamily="2" charset="0"/>
                <a:ea typeface="華康中黑體" panose="020B0509000000000000" pitchFamily="49" charset="-120"/>
                <a:cs typeface="BMWType V2 Regular" pitchFamily="2" charset="0"/>
              </a:rPr>
              <a:t>)</a:t>
            </a:r>
            <a:endParaRPr sz="600" dirty="0">
              <a:latin typeface="BMWType V2 Regular" pitchFamily="2" charset="0"/>
              <a:ea typeface="華康中黑體" panose="020B0509000000000000" pitchFamily="49" charset="-120"/>
              <a:cs typeface="BMWType V2 Regular" pitchFamily="2" charset="0"/>
            </a:endParaRPr>
          </a:p>
        </p:txBody>
      </p:sp>
      <p:sp>
        <p:nvSpPr>
          <p:cNvPr id="15" name="object 15"/>
          <p:cNvSpPr txBox="1"/>
          <p:nvPr/>
        </p:nvSpPr>
        <p:spPr>
          <a:xfrm>
            <a:off x="1424050" y="2932048"/>
            <a:ext cx="771525" cy="225062"/>
          </a:xfrm>
          <a:prstGeom prst="rect">
            <a:avLst/>
          </a:prstGeom>
          <a:solidFill>
            <a:srgbClr val="8DD49E"/>
          </a:solidFill>
          <a:ln w="9525">
            <a:solidFill>
              <a:srgbClr val="000000"/>
            </a:solidFill>
          </a:ln>
        </p:spPr>
        <p:txBody>
          <a:bodyPr vert="horz" wrap="square" lIns="0" tIns="40005" rIns="0" bIns="0" rtlCol="0">
            <a:spAutoFit/>
          </a:bodyPr>
          <a:lstStyle/>
          <a:p>
            <a:pPr marL="86360" marR="108585">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Determine</a:t>
            </a:r>
            <a:r>
              <a:rPr sz="600" spc="10" dirty="0" err="1" smtClean="0">
                <a:latin typeface="BMWType V2 Regular" pitchFamily="2" charset="0"/>
                <a:ea typeface="華康中黑體" panose="020B0509000000000000" pitchFamily="49" charset="-120"/>
                <a:cs typeface="BMWType V2 Regular" pitchFamily="2" charset="0"/>
              </a:rPr>
              <a:t>parts</a:t>
            </a:r>
            <a:r>
              <a:rPr sz="600" spc="5" dirty="0" err="1" smtClean="0">
                <a:latin typeface="BMWType V2 Regular" pitchFamily="2" charset="0"/>
                <a:ea typeface="華康中黑體" panose="020B0509000000000000" pitchFamily="49" charset="-120"/>
                <a:cs typeface="BMWType V2 Regular" pitchFamily="2" charset="0"/>
              </a:rPr>
              <a:t>required</a:t>
            </a:r>
            <a:endParaRPr sz="600" dirty="0">
              <a:latin typeface="BMWType V2 Regular" pitchFamily="2" charset="0"/>
              <a:ea typeface="華康中黑體" panose="020B0509000000000000" pitchFamily="49" charset="-120"/>
              <a:cs typeface="BMWType V2 Regular" pitchFamily="2" charset="0"/>
            </a:endParaRPr>
          </a:p>
        </p:txBody>
      </p:sp>
      <p:graphicFrame>
        <p:nvGraphicFramePr>
          <p:cNvPr id="16" name="object 16"/>
          <p:cNvGraphicFramePr>
            <a:graphicFrameLocks noGrp="1"/>
          </p:cNvGraphicFramePr>
          <p:nvPr>
            <p:extLst>
              <p:ext uri="{D42A27DB-BD31-4B8C-83A1-F6EECF244321}">
                <p14:modId xmlns:p14="http://schemas.microsoft.com/office/powerpoint/2010/main" val="1693062985"/>
              </p:ext>
            </p:extLst>
          </p:nvPr>
        </p:nvGraphicFramePr>
        <p:xfrm>
          <a:off x="1419288" y="3249612"/>
          <a:ext cx="771525" cy="1188973"/>
        </p:xfrm>
        <a:graphic>
          <a:graphicData uri="http://schemas.openxmlformats.org/drawingml/2006/table">
            <a:tbl>
              <a:tblPr firstRow="1" bandRow="1">
                <a:tableStyleId>{2D5ABB26-0587-4C30-8999-92F81FD0307C}</a:tableStyleId>
              </a:tblPr>
              <a:tblGrid>
                <a:gridCol w="771525"/>
              </a:tblGrid>
              <a:tr h="392874">
                <a:tc>
                  <a:txBody>
                    <a:bodyPr/>
                    <a:lstStyle/>
                    <a:p>
                      <a:pPr marL="86360" marR="306070" algn="just">
                        <a:lnSpc>
                          <a:spcPct val="100000"/>
                        </a:lnSpc>
                        <a:spcBef>
                          <a:spcPts val="315"/>
                        </a:spcBef>
                      </a:pPr>
                      <a:r>
                        <a:rPr sz="600" spc="-10" dirty="0" err="1" smtClean="0">
                          <a:latin typeface="Arial"/>
                          <a:cs typeface="Arial"/>
                        </a:rPr>
                        <a:t>D</a:t>
                      </a:r>
                      <a:r>
                        <a:rPr sz="600" dirty="0" err="1" smtClean="0">
                          <a:latin typeface="Arial"/>
                          <a:cs typeface="Arial"/>
                        </a:rPr>
                        <a:t>e</a:t>
                      </a:r>
                      <a:r>
                        <a:rPr sz="600" spc="10" dirty="0" err="1" smtClean="0">
                          <a:latin typeface="Arial"/>
                          <a:cs typeface="Arial"/>
                        </a:rPr>
                        <a:t>t</a:t>
                      </a:r>
                      <a:r>
                        <a:rPr sz="600" dirty="0" err="1" smtClean="0">
                          <a:latin typeface="Arial"/>
                          <a:cs typeface="Arial"/>
                        </a:rPr>
                        <a:t>e</a:t>
                      </a:r>
                      <a:r>
                        <a:rPr sz="600" spc="-10" dirty="0" err="1" smtClean="0">
                          <a:latin typeface="Arial"/>
                          <a:cs typeface="Arial"/>
                        </a:rPr>
                        <a:t>r</a:t>
                      </a:r>
                      <a:r>
                        <a:rPr sz="600" spc="-15" dirty="0" err="1" smtClean="0">
                          <a:latin typeface="Arial"/>
                          <a:cs typeface="Arial"/>
                        </a:rPr>
                        <a:t>m</a:t>
                      </a:r>
                      <a:r>
                        <a:rPr sz="600" spc="-10" dirty="0" err="1" smtClean="0">
                          <a:latin typeface="Arial"/>
                          <a:cs typeface="Arial"/>
                        </a:rPr>
                        <a:t>i</a:t>
                      </a:r>
                      <a:r>
                        <a:rPr sz="600" spc="-15" dirty="0" err="1" smtClean="0">
                          <a:latin typeface="Arial"/>
                          <a:cs typeface="Arial"/>
                        </a:rPr>
                        <a:t>n</a:t>
                      </a:r>
                      <a:r>
                        <a:rPr sz="600" dirty="0" err="1" smtClean="0">
                          <a:latin typeface="Arial"/>
                          <a:cs typeface="Arial"/>
                        </a:rPr>
                        <a:t>e</a:t>
                      </a:r>
                      <a:r>
                        <a:rPr sz="600" spc="5" dirty="0" err="1" smtClean="0">
                          <a:latin typeface="Arial"/>
                          <a:cs typeface="Arial"/>
                        </a:rPr>
                        <a:t>resourcesrequired</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39624">
                      <a:solidFill>
                        <a:srgbClr val="000000"/>
                      </a:solidFill>
                      <a:prstDash val="solid"/>
                    </a:lnB>
                    <a:solidFill>
                      <a:srgbClr val="8DD49E"/>
                    </a:solidFill>
                  </a:tcPr>
                </a:tc>
              </a:tr>
              <a:tr h="405574">
                <a:tc>
                  <a:txBody>
                    <a:bodyPr/>
                    <a:lstStyle/>
                    <a:p>
                      <a:pPr marL="86360" marR="97790">
                        <a:lnSpc>
                          <a:spcPct val="100000"/>
                        </a:lnSpc>
                        <a:spcBef>
                          <a:spcPts val="320"/>
                        </a:spcBef>
                      </a:pPr>
                      <a:r>
                        <a:rPr sz="600" spc="5" dirty="0" err="1" smtClean="0">
                          <a:latin typeface="Arial"/>
                          <a:cs typeface="Arial"/>
                        </a:rPr>
                        <a:t>Determine</a:t>
                      </a:r>
                      <a:r>
                        <a:rPr sz="600" spc="15" dirty="0" err="1" smtClean="0">
                          <a:latin typeface="Arial"/>
                          <a:cs typeface="Arial"/>
                        </a:rPr>
                        <a:t>costs</a:t>
                      </a:r>
                      <a:r>
                        <a:rPr sz="600" dirty="0" err="1" smtClean="0">
                          <a:latin typeface="Arial"/>
                          <a:cs typeface="Arial"/>
                        </a:rPr>
                        <a:t>and</a:t>
                      </a:r>
                      <a:r>
                        <a:rPr sz="600" spc="5" dirty="0" err="1" smtClean="0">
                          <a:latin typeface="Arial"/>
                          <a:cs typeface="Arial"/>
                        </a:rPr>
                        <a:t>specify</a:t>
                      </a:r>
                      <a:r>
                        <a:rPr sz="600" dirty="0" err="1" smtClean="0">
                          <a:latin typeface="Arial"/>
                          <a:cs typeface="Arial"/>
                        </a:rPr>
                        <a:t>services</a:t>
                      </a:r>
                      <a:r>
                        <a:rPr sz="600" spc="60" dirty="0" smtClean="0">
                          <a:latin typeface="Arial"/>
                          <a:cs typeface="Arial"/>
                        </a:rPr>
                        <a:t>*</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39624">
                      <a:solidFill>
                        <a:srgbClr val="000000"/>
                      </a:solidFill>
                      <a:prstDash val="solid"/>
                    </a:lnT>
                    <a:lnB w="34925">
                      <a:solidFill>
                        <a:srgbClr val="000000"/>
                      </a:solidFill>
                      <a:prstDash val="solid"/>
                    </a:lnB>
                    <a:solidFill>
                      <a:srgbClr val="8DD49E"/>
                    </a:solidFill>
                  </a:tcPr>
                </a:tc>
              </a:tr>
              <a:tr h="390525">
                <a:tc>
                  <a:txBody>
                    <a:bodyPr/>
                    <a:lstStyle/>
                    <a:p>
                      <a:pPr marL="86360" marR="146050">
                        <a:lnSpc>
                          <a:spcPct val="100000"/>
                        </a:lnSpc>
                        <a:spcBef>
                          <a:spcPts val="320"/>
                        </a:spcBef>
                      </a:pPr>
                      <a:r>
                        <a:rPr sz="600" dirty="0" err="1" smtClean="0">
                          <a:latin typeface="Arial"/>
                          <a:cs typeface="Arial"/>
                        </a:rPr>
                        <a:t>Scheduleserviceand</a:t>
                      </a:r>
                      <a:r>
                        <a:rPr sz="600" spc="-5" dirty="0" err="1" smtClean="0">
                          <a:latin typeface="Arial"/>
                          <a:cs typeface="Arial"/>
                        </a:rPr>
                        <a:t>assure</a:t>
                      </a:r>
                      <a:r>
                        <a:rPr sz="600" spc="10" dirty="0" err="1" smtClean="0">
                          <a:latin typeface="Arial"/>
                          <a:cs typeface="Arial"/>
                        </a:rPr>
                        <a:t>mobility</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34925">
                      <a:solidFill>
                        <a:srgbClr val="000000"/>
                      </a:solidFill>
                      <a:prstDash val="solid"/>
                    </a:lnT>
                    <a:lnB w="9525">
                      <a:solidFill>
                        <a:srgbClr val="000000"/>
                      </a:solidFill>
                      <a:prstDash val="solid"/>
                    </a:lnB>
                    <a:solidFill>
                      <a:srgbClr val="8DD49E"/>
                    </a:solidFill>
                  </a:tcPr>
                </a:tc>
              </a:tr>
            </a:tbl>
          </a:graphicData>
        </a:graphic>
      </p:graphicFrame>
      <p:sp>
        <p:nvSpPr>
          <p:cNvPr id="17" name="object 17"/>
          <p:cNvSpPr txBox="1"/>
          <p:nvPr/>
        </p:nvSpPr>
        <p:spPr>
          <a:xfrm>
            <a:off x="1424050" y="4478273"/>
            <a:ext cx="771525" cy="317395"/>
          </a:xfrm>
          <a:prstGeom prst="rect">
            <a:avLst/>
          </a:prstGeom>
          <a:solidFill>
            <a:srgbClr val="8DD49E"/>
          </a:solidFill>
          <a:ln w="9525">
            <a:solidFill>
              <a:srgbClr val="000000"/>
            </a:solidFill>
          </a:ln>
        </p:spPr>
        <p:txBody>
          <a:bodyPr vert="horz" wrap="square" lIns="0" tIns="40005" rIns="0" bIns="0" rtlCol="0">
            <a:spAutoFit/>
          </a:bodyPr>
          <a:lstStyle/>
          <a:p>
            <a:pPr marL="86360" marR="22987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Arrange</a:t>
            </a:r>
            <a:r>
              <a:rPr sz="600" spc="-15" dirty="0" err="1" smtClean="0">
                <a:latin typeface="BMWType V2 Regular" pitchFamily="2" charset="0"/>
                <a:ea typeface="華康中黑體" panose="020B0509000000000000" pitchFamily="49" charset="-120"/>
                <a:cs typeface="BMWType V2 Regular" pitchFamily="2" charset="0"/>
              </a:rPr>
              <a:t>a</a:t>
            </a:r>
            <a:r>
              <a:rPr sz="600" spc="10" dirty="0" err="1" smtClean="0">
                <a:latin typeface="BMWType V2 Regular" pitchFamily="2" charset="0"/>
                <a:ea typeface="華康中黑體" panose="020B0509000000000000" pitchFamily="49" charset="-120"/>
                <a:cs typeface="BMWType V2 Regular" pitchFamily="2" charset="0"/>
              </a:rPr>
              <a:t>pp</a:t>
            </a:r>
            <a:r>
              <a:rPr sz="600" spc="15" dirty="0" err="1" smtClean="0">
                <a:latin typeface="BMWType V2 Regular" pitchFamily="2" charset="0"/>
                <a:ea typeface="華康中黑體" panose="020B0509000000000000" pitchFamily="49" charset="-120"/>
                <a:cs typeface="BMWType V2 Regular" pitchFamily="2" charset="0"/>
              </a:rPr>
              <a:t>o</a:t>
            </a:r>
            <a:r>
              <a:rPr sz="600" spc="-5" dirty="0" err="1" smtClean="0">
                <a:latin typeface="BMWType V2 Regular" pitchFamily="2" charset="0"/>
                <a:ea typeface="華康中黑體" panose="020B0509000000000000" pitchFamily="49" charset="-120"/>
                <a:cs typeface="BMWType V2 Regular" pitchFamily="2" charset="0"/>
              </a:rPr>
              <a:t>in</a:t>
            </a:r>
            <a:r>
              <a:rPr sz="600" spc="45" dirty="0" err="1" smtClean="0">
                <a:latin typeface="BMWType V2 Regular" pitchFamily="2" charset="0"/>
                <a:ea typeface="華康中黑體" panose="020B0509000000000000" pitchFamily="49" charset="-120"/>
                <a:cs typeface="BMWType V2 Regular" pitchFamily="2" charset="0"/>
              </a:rPr>
              <a:t>t</a:t>
            </a:r>
            <a:r>
              <a:rPr sz="600" spc="10" dirty="0" err="1" smtClean="0">
                <a:latin typeface="BMWType V2 Regular" pitchFamily="2" charset="0"/>
                <a:ea typeface="華康中黑體" panose="020B0509000000000000" pitchFamily="49" charset="-120"/>
                <a:cs typeface="BMWType V2 Regular" pitchFamily="2" charset="0"/>
              </a:rPr>
              <a:t>m</a:t>
            </a:r>
            <a:r>
              <a:rPr sz="600" spc="5" dirty="0" err="1" smtClean="0">
                <a:latin typeface="BMWType V2 Regular" pitchFamily="2" charset="0"/>
                <a:ea typeface="華康中黑體" panose="020B0509000000000000" pitchFamily="49" charset="-120"/>
                <a:cs typeface="BMWType V2 Regular" pitchFamily="2" charset="0"/>
              </a:rPr>
              <a:t>e</a:t>
            </a:r>
            <a:r>
              <a:rPr sz="600" spc="-10" dirty="0" err="1" smtClean="0">
                <a:latin typeface="BMWType V2 Regular" pitchFamily="2" charset="0"/>
                <a:ea typeface="華康中黑體" panose="020B0509000000000000" pitchFamily="49" charset="-120"/>
                <a:cs typeface="BMWType V2 Regular" pitchFamily="2" charset="0"/>
              </a:rPr>
              <a:t>n</a:t>
            </a:r>
            <a:r>
              <a:rPr sz="600" spc="35" dirty="0" err="1" smtClean="0">
                <a:latin typeface="BMWType V2 Regular" pitchFamily="2" charset="0"/>
                <a:ea typeface="華康中黑體" panose="020B0509000000000000" pitchFamily="49" charset="-120"/>
                <a:cs typeface="BMWType V2 Regular" pitchFamily="2" charset="0"/>
              </a:rPr>
              <a:t>t</a:t>
            </a:r>
            <a:r>
              <a:rPr sz="600" dirty="0" err="1" smtClean="0">
                <a:latin typeface="BMWType V2 Regular" pitchFamily="2" charset="0"/>
                <a:ea typeface="華康中黑體" panose="020B0509000000000000" pitchFamily="49" charset="-120"/>
                <a:cs typeface="BMWType V2 Regular" pitchFamily="2" charset="0"/>
              </a:rPr>
              <a:t>reminder</a:t>
            </a:r>
            <a:endParaRPr sz="600" dirty="0">
              <a:latin typeface="BMWType V2 Regular" pitchFamily="2" charset="0"/>
              <a:ea typeface="華康中黑體" panose="020B0509000000000000" pitchFamily="49" charset="-120"/>
              <a:cs typeface="BMWType V2 Regular" pitchFamily="2" charset="0"/>
            </a:endParaRPr>
          </a:p>
        </p:txBody>
      </p:sp>
      <p:sp>
        <p:nvSpPr>
          <p:cNvPr id="18" name="object 18"/>
          <p:cNvSpPr txBox="1"/>
          <p:nvPr/>
        </p:nvSpPr>
        <p:spPr>
          <a:xfrm>
            <a:off x="2303526" y="3663950"/>
            <a:ext cx="871855" cy="225062"/>
          </a:xfrm>
          <a:prstGeom prst="rect">
            <a:avLst/>
          </a:prstGeom>
          <a:solidFill>
            <a:srgbClr val="8DD49E"/>
          </a:solidFill>
          <a:ln w="9525">
            <a:solidFill>
              <a:srgbClr val="000000"/>
            </a:solidFill>
          </a:ln>
        </p:spPr>
        <p:txBody>
          <a:bodyPr vert="horz" wrap="square" lIns="0" tIns="40005" rIns="0" bIns="0" rtlCol="0">
            <a:spAutoFit/>
          </a:bodyPr>
          <a:lstStyle/>
          <a:p>
            <a:pPr marL="86360" marR="13081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Send</a:t>
            </a:r>
            <a:r>
              <a:rPr sz="600" spc="10" dirty="0" err="1" smtClean="0">
                <a:latin typeface="BMWType V2 Regular" pitchFamily="2" charset="0"/>
                <a:ea typeface="華康中黑體" panose="020B0509000000000000" pitchFamily="49" charset="-120"/>
                <a:cs typeface="BMWType V2 Regular" pitchFamily="2" charset="0"/>
              </a:rPr>
              <a:t>appointment</a:t>
            </a:r>
            <a:r>
              <a:rPr sz="600" dirty="0" err="1" smtClean="0">
                <a:latin typeface="BMWType V2 Regular" pitchFamily="2" charset="0"/>
                <a:ea typeface="華康中黑體" panose="020B0509000000000000" pitchFamily="49" charset="-120"/>
                <a:cs typeface="BMWType V2 Regular" pitchFamily="2" charset="0"/>
              </a:rPr>
              <a:t>reminder</a:t>
            </a:r>
            <a:endParaRPr sz="600" dirty="0">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2303526" y="2033651"/>
            <a:ext cx="871855" cy="225062"/>
          </a:xfrm>
          <a:prstGeom prst="rect">
            <a:avLst/>
          </a:prstGeom>
          <a:solidFill>
            <a:srgbClr val="8DD49E"/>
          </a:solidFill>
          <a:ln w="9525">
            <a:solidFill>
              <a:srgbClr val="000000"/>
            </a:solidFill>
          </a:ln>
        </p:spPr>
        <p:txBody>
          <a:bodyPr vert="horz" wrap="square" lIns="0" tIns="40005" rIns="0" bIns="0" rtlCol="0">
            <a:spAutoFit/>
          </a:bodyPr>
          <a:lstStyle/>
          <a:p>
            <a:pPr marL="86360" marR="142875">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Reserve</a:t>
            </a:r>
            <a:r>
              <a:rPr sz="600" spc="10" dirty="0" err="1" smtClean="0">
                <a:latin typeface="BMWType V2 Regular" pitchFamily="2" charset="0"/>
                <a:ea typeface="華康中黑體" panose="020B0509000000000000" pitchFamily="49" charset="-120"/>
                <a:cs typeface="BMWType V2 Regular" pitchFamily="2" charset="0"/>
              </a:rPr>
              <a:t>parts</a:t>
            </a:r>
            <a:r>
              <a:rPr sz="600" dirty="0" err="1" smtClean="0">
                <a:latin typeface="BMWType V2 Regular" pitchFamily="2" charset="0"/>
                <a:ea typeface="華康中黑體" panose="020B0509000000000000" pitchFamily="49" charset="-120"/>
                <a:cs typeface="BMWType V2 Regular" pitchFamily="2" charset="0"/>
              </a:rPr>
              <a:t>and</a:t>
            </a:r>
            <a:r>
              <a:rPr sz="600" spc="5" dirty="0" err="1" smtClean="0">
                <a:latin typeface="BMWType V2 Regular" pitchFamily="2" charset="0"/>
                <a:ea typeface="華康中黑體" panose="020B0509000000000000" pitchFamily="49" charset="-120"/>
                <a:cs typeface="BMWType V2 Regular" pitchFamily="2" charset="0"/>
              </a:rPr>
              <a:t>orderif</a:t>
            </a:r>
            <a:r>
              <a:rPr sz="600" dirty="0" err="1" smtClean="0">
                <a:latin typeface="BMWType V2 Regular" pitchFamily="2" charset="0"/>
                <a:ea typeface="華康中黑體" panose="020B0509000000000000" pitchFamily="49" charset="-120"/>
                <a:cs typeface="BMWType V2 Regular" pitchFamily="2" charset="0"/>
              </a:rPr>
              <a:t>necessary</a:t>
            </a:r>
            <a:endParaRPr sz="600" dirty="0">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2303526" y="1708150"/>
            <a:ext cx="871855" cy="285750"/>
          </a:xfrm>
          <a:custGeom>
            <a:avLst/>
            <a:gdLst/>
            <a:ahLst/>
            <a:cxnLst/>
            <a:rect l="l" t="t" r="r" b="b"/>
            <a:pathLst>
              <a:path w="871855" h="285750">
                <a:moveTo>
                  <a:pt x="0" y="285750"/>
                </a:moveTo>
                <a:lnTo>
                  <a:pt x="871537" y="285750"/>
                </a:lnTo>
                <a:lnTo>
                  <a:pt x="871537" y="0"/>
                </a:lnTo>
                <a:lnTo>
                  <a:pt x="0" y="0"/>
                </a:lnTo>
                <a:lnTo>
                  <a:pt x="0" y="28575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p:nvPr/>
        </p:nvSpPr>
        <p:spPr>
          <a:xfrm>
            <a:off x="2303526" y="1708150"/>
            <a:ext cx="871855" cy="285750"/>
          </a:xfrm>
          <a:custGeom>
            <a:avLst/>
            <a:gdLst/>
            <a:ahLst/>
            <a:cxnLst/>
            <a:rect l="l" t="t" r="r" b="b"/>
            <a:pathLst>
              <a:path w="871855" h="285750">
                <a:moveTo>
                  <a:pt x="0" y="285750"/>
                </a:moveTo>
                <a:lnTo>
                  <a:pt x="871537" y="285750"/>
                </a:lnTo>
                <a:lnTo>
                  <a:pt x="871537"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2382392" y="1752853"/>
            <a:ext cx="575310" cy="92333"/>
          </a:xfrm>
          <a:prstGeom prst="rect">
            <a:avLst/>
          </a:prstGeom>
        </p:spPr>
        <p:txBody>
          <a:bodyPr vert="horz" wrap="square" lIns="0" tIns="0" rIns="0" bIns="0" rtlCol="0">
            <a:spAutoFit/>
          </a:bodyPr>
          <a:lstStyle/>
          <a:p>
            <a:pPr marL="12700">
              <a:lnSpc>
                <a:spcPct val="100000"/>
              </a:lnSpc>
            </a:pPr>
            <a:r>
              <a:rPr sz="600" dirty="0" err="1" smtClean="0">
                <a:latin typeface="BMWType V2 Regular" pitchFamily="2" charset="0"/>
                <a:ea typeface="華康中黑體" panose="020B0509000000000000" pitchFamily="49" charset="-120"/>
                <a:cs typeface="BMWType V2 Regular" pitchFamily="2" charset="0"/>
              </a:rPr>
              <a:t>Check</a:t>
            </a:r>
            <a:r>
              <a:rPr sz="600" spc="5" dirty="0" err="1" smtClean="0">
                <a:latin typeface="BMWType V2 Regular" pitchFamily="2" charset="0"/>
                <a:ea typeface="華康中黑體" panose="020B0509000000000000" pitchFamily="49" charset="-120"/>
                <a:cs typeface="BMWType V2 Regular" pitchFamily="2" charset="0"/>
              </a:rPr>
              <a:t>technical</a:t>
            </a:r>
            <a:endParaRPr sz="600" dirty="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2382392" y="1844294"/>
            <a:ext cx="677545" cy="92333"/>
          </a:xfrm>
          <a:prstGeom prst="rect">
            <a:avLst/>
          </a:prstGeom>
        </p:spPr>
        <p:txBody>
          <a:bodyPr vert="horz" wrap="square" lIns="0" tIns="0" rIns="0" bIns="0" rtlCol="0">
            <a:spAutoFit/>
          </a:bodyPr>
          <a:lstStyle/>
          <a:p>
            <a:pPr marL="12700">
              <a:lnSpc>
                <a:spcPct val="100000"/>
              </a:lnSpc>
            </a:pPr>
            <a:r>
              <a:rPr sz="600" dirty="0" err="1" smtClean="0">
                <a:latin typeface="BMWType V2 Regular" pitchFamily="2" charset="0"/>
                <a:ea typeface="華康中黑體" panose="020B0509000000000000" pitchFamily="49" charset="-120"/>
                <a:cs typeface="BMWType V2 Regular" pitchFamily="2" charset="0"/>
              </a:rPr>
              <a:t>campaign</a:t>
            </a:r>
            <a:r>
              <a:rPr sz="600" spc="10" dirty="0" err="1" smtClean="0">
                <a:latin typeface="BMWType V2 Regular" pitchFamily="2" charset="0"/>
                <a:ea typeface="華康中黑體" panose="020B0509000000000000" pitchFamily="49" charset="-120"/>
                <a:cs typeface="BMWType V2 Regular" pitchFamily="2" charset="0"/>
              </a:rPr>
              <a:t>situation</a:t>
            </a:r>
            <a:endParaRPr sz="600" dirty="0">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2303526" y="3013075"/>
            <a:ext cx="871855" cy="327025"/>
          </a:xfrm>
          <a:custGeom>
            <a:avLst/>
            <a:gdLst/>
            <a:ahLst/>
            <a:cxnLst/>
            <a:rect l="l" t="t" r="r" b="b"/>
            <a:pathLst>
              <a:path w="871855" h="327025">
                <a:moveTo>
                  <a:pt x="0" y="327025"/>
                </a:moveTo>
                <a:lnTo>
                  <a:pt x="871537" y="327025"/>
                </a:lnTo>
                <a:lnTo>
                  <a:pt x="871537" y="0"/>
                </a:lnTo>
                <a:lnTo>
                  <a:pt x="0" y="0"/>
                </a:lnTo>
                <a:lnTo>
                  <a:pt x="0" y="3270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5" name="object 25"/>
          <p:cNvSpPr/>
          <p:nvPr/>
        </p:nvSpPr>
        <p:spPr>
          <a:xfrm>
            <a:off x="2303526" y="3013075"/>
            <a:ext cx="871855" cy="377825"/>
          </a:xfrm>
          <a:custGeom>
            <a:avLst/>
            <a:gdLst/>
            <a:ahLst/>
            <a:cxnLst/>
            <a:rect l="l" t="t" r="r" b="b"/>
            <a:pathLst>
              <a:path w="871855" h="377825">
                <a:moveTo>
                  <a:pt x="0" y="377825"/>
                </a:moveTo>
                <a:lnTo>
                  <a:pt x="871537" y="377825"/>
                </a:lnTo>
                <a:lnTo>
                  <a:pt x="871537"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6" name="object 26"/>
          <p:cNvSpPr txBox="1"/>
          <p:nvPr/>
        </p:nvSpPr>
        <p:spPr>
          <a:xfrm>
            <a:off x="2382392" y="3058033"/>
            <a:ext cx="642620" cy="285750"/>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Transferinformation</a:t>
            </a:r>
            <a:r>
              <a:rPr sz="600" spc="10" dirty="0" err="1" smtClean="0">
                <a:latin typeface="BMWType V2 Regular" pitchFamily="2" charset="0"/>
                <a:ea typeface="華康中黑體" panose="020B0509000000000000" pitchFamily="49" charset="-120"/>
                <a:cs typeface="BMWType V2 Regular" pitchFamily="2" charset="0"/>
              </a:rPr>
              <a:t>within</a:t>
            </a:r>
            <a:r>
              <a:rPr sz="600" dirty="0" err="1" smtClean="0">
                <a:latin typeface="BMWType V2 Regular" pitchFamily="2" charset="0"/>
                <a:ea typeface="華康中黑體" panose="020B0509000000000000" pitchFamily="49" charset="-120"/>
                <a:cs typeface="BMWType V2 Regular" pitchFamily="2" charset="0"/>
              </a:rPr>
              <a:t>dealership</a:t>
            </a:r>
            <a:endParaRPr sz="600" dirty="0">
              <a:latin typeface="BMWType V2 Regular" pitchFamily="2" charset="0"/>
              <a:ea typeface="華康中黑體" panose="020B0509000000000000" pitchFamily="49" charset="-120"/>
              <a:cs typeface="BMWType V2 Regular" pitchFamily="2" charset="0"/>
            </a:endParaRPr>
          </a:p>
        </p:txBody>
      </p:sp>
      <p:sp>
        <p:nvSpPr>
          <p:cNvPr id="27" name="object 27"/>
          <p:cNvSpPr txBox="1"/>
          <p:nvPr/>
        </p:nvSpPr>
        <p:spPr>
          <a:xfrm>
            <a:off x="2303526" y="2360676"/>
            <a:ext cx="871855" cy="225062"/>
          </a:xfrm>
          <a:prstGeom prst="rect">
            <a:avLst/>
          </a:prstGeom>
          <a:solidFill>
            <a:srgbClr val="8DD49E"/>
          </a:solidFill>
          <a:ln w="9525">
            <a:solidFill>
              <a:srgbClr val="000000"/>
            </a:solidFill>
          </a:ln>
        </p:spPr>
        <p:txBody>
          <a:bodyPr vert="horz" wrap="square" lIns="0" tIns="40005" rIns="0" bIns="0" rtlCol="0">
            <a:spAutoFit/>
          </a:bodyPr>
          <a:lstStyle/>
          <a:p>
            <a:pPr marL="86360" marR="205104">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Allocate</a:t>
            </a:r>
            <a:r>
              <a:rPr sz="600" spc="10" dirty="0" err="1" smtClean="0">
                <a:latin typeface="BMWType V2 Regular" pitchFamily="2" charset="0"/>
                <a:ea typeface="華康中黑體" panose="020B0509000000000000" pitchFamily="49" charset="-120"/>
                <a:cs typeface="BMWType V2 Regular" pitchFamily="2" charset="0"/>
              </a:rPr>
              <a:t>parts</a:t>
            </a:r>
            <a:r>
              <a:rPr sz="600" spc="30" dirty="0" err="1" smtClean="0">
                <a:latin typeface="BMWType V2 Regular" pitchFamily="2" charset="0"/>
                <a:ea typeface="華康中黑體" panose="020B0509000000000000" pitchFamily="49" charset="-120"/>
                <a:cs typeface="BMWType V2 Regular" pitchFamily="2" charset="0"/>
              </a:rPr>
              <a:t>to</a:t>
            </a:r>
            <a:r>
              <a:rPr sz="600" spc="5" dirty="0" err="1" smtClean="0">
                <a:latin typeface="BMWType V2 Regular" pitchFamily="2" charset="0"/>
                <a:ea typeface="華康中黑體" panose="020B0509000000000000" pitchFamily="49" charset="-120"/>
                <a:cs typeface="BMWType V2 Regular" pitchFamily="2" charset="0"/>
              </a:rPr>
              <a:t>order</a:t>
            </a:r>
            <a:r>
              <a:rPr sz="600" spc="60" dirty="0" smtClean="0">
                <a:latin typeface="BMWType V2 Regular" pitchFamily="2" charset="0"/>
                <a:ea typeface="華康中黑體" panose="020B0509000000000000" pitchFamily="49" charset="-120"/>
                <a:cs typeface="BMWType V2 Regular" pitchFamily="2" charset="0"/>
              </a:rPr>
              <a:t>*</a:t>
            </a:r>
            <a:endParaRPr sz="600" dirty="0">
              <a:latin typeface="BMWType V2 Regular" pitchFamily="2" charset="0"/>
              <a:ea typeface="華康中黑體" panose="020B0509000000000000" pitchFamily="49" charset="-120"/>
              <a:cs typeface="BMWType V2 Regular" pitchFamily="2" charset="0"/>
            </a:endParaRPr>
          </a:p>
        </p:txBody>
      </p:sp>
      <p:sp>
        <p:nvSpPr>
          <p:cNvPr id="28" name="object 28"/>
          <p:cNvSpPr/>
          <p:nvPr/>
        </p:nvSpPr>
        <p:spPr>
          <a:xfrm>
            <a:off x="2303526" y="3340100"/>
            <a:ext cx="871855" cy="285750"/>
          </a:xfrm>
          <a:custGeom>
            <a:avLst/>
            <a:gdLst/>
            <a:ahLst/>
            <a:cxnLst/>
            <a:rect l="l" t="t" r="r" b="b"/>
            <a:pathLst>
              <a:path w="871855" h="285750">
                <a:moveTo>
                  <a:pt x="0" y="285750"/>
                </a:moveTo>
                <a:lnTo>
                  <a:pt x="871537" y="285750"/>
                </a:lnTo>
                <a:lnTo>
                  <a:pt x="871537" y="0"/>
                </a:lnTo>
                <a:lnTo>
                  <a:pt x="0" y="0"/>
                </a:lnTo>
                <a:lnTo>
                  <a:pt x="0" y="28575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9" name="object 29"/>
          <p:cNvSpPr/>
          <p:nvPr/>
        </p:nvSpPr>
        <p:spPr>
          <a:xfrm>
            <a:off x="2303526" y="3340100"/>
            <a:ext cx="871855" cy="285750"/>
          </a:xfrm>
          <a:custGeom>
            <a:avLst/>
            <a:gdLst/>
            <a:ahLst/>
            <a:cxnLst/>
            <a:rect l="l" t="t" r="r" b="b"/>
            <a:pathLst>
              <a:path w="871855" h="285750">
                <a:moveTo>
                  <a:pt x="0" y="285750"/>
                </a:moveTo>
                <a:lnTo>
                  <a:pt x="871537" y="285750"/>
                </a:lnTo>
                <a:lnTo>
                  <a:pt x="871537"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0" name="object 30"/>
          <p:cNvSpPr txBox="1"/>
          <p:nvPr/>
        </p:nvSpPr>
        <p:spPr>
          <a:xfrm>
            <a:off x="2382392" y="3385058"/>
            <a:ext cx="681355" cy="184666"/>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Organize</a:t>
            </a:r>
            <a:r>
              <a:rPr sz="600" spc="10" dirty="0" err="1" smtClean="0">
                <a:latin typeface="BMWType V2 Regular" pitchFamily="2" charset="0"/>
                <a:ea typeface="華康中黑體" panose="020B0509000000000000" pitchFamily="49" charset="-120"/>
                <a:cs typeface="BMWType V2 Regular" pitchFamily="2" charset="0"/>
              </a:rPr>
              <a:t>customermobility</a:t>
            </a:r>
            <a:endParaRPr sz="600" dirty="0">
              <a:latin typeface="BMWType V2 Regular" pitchFamily="2" charset="0"/>
              <a:ea typeface="華康中黑體" panose="020B0509000000000000" pitchFamily="49" charset="-120"/>
              <a:cs typeface="BMWType V2 Regular" pitchFamily="2" charset="0"/>
            </a:endParaRPr>
          </a:p>
        </p:txBody>
      </p:sp>
      <p:sp>
        <p:nvSpPr>
          <p:cNvPr id="31" name="object 31"/>
          <p:cNvSpPr txBox="1"/>
          <p:nvPr/>
        </p:nvSpPr>
        <p:spPr>
          <a:xfrm>
            <a:off x="2303526" y="4013200"/>
            <a:ext cx="871855" cy="225062"/>
          </a:xfrm>
          <a:prstGeom prst="rect">
            <a:avLst/>
          </a:prstGeom>
          <a:solidFill>
            <a:srgbClr val="8DD49E"/>
          </a:solidFill>
          <a:ln w="9525">
            <a:solidFill>
              <a:srgbClr val="000000"/>
            </a:solidFill>
          </a:ln>
        </p:spPr>
        <p:txBody>
          <a:bodyPr vert="horz" wrap="square" lIns="0" tIns="40005" rIns="0" bIns="0" rtlCol="0">
            <a:spAutoFit/>
          </a:bodyPr>
          <a:lstStyle/>
          <a:p>
            <a:pPr marL="86360" marR="32321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Possibler</a:t>
            </a:r>
            <a:r>
              <a:rPr sz="600" spc="5" dirty="0" err="1" smtClean="0">
                <a:latin typeface="BMWType V2 Regular" pitchFamily="2" charset="0"/>
                <a:ea typeface="華康中黑體" panose="020B0509000000000000" pitchFamily="49" charset="-120"/>
                <a:cs typeface="BMWType V2 Regular" pitchFamily="2" charset="0"/>
              </a:rPr>
              <a:t>e</a:t>
            </a:r>
            <a:r>
              <a:rPr sz="600" spc="-5" dirty="0" err="1" smtClean="0">
                <a:latin typeface="BMWType V2 Regular" pitchFamily="2" charset="0"/>
                <a:ea typeface="華康中黑體" panose="020B0509000000000000" pitchFamily="49" charset="-120"/>
                <a:cs typeface="BMWType V2 Regular" pitchFamily="2" charset="0"/>
              </a:rPr>
              <a:t>s</a:t>
            </a:r>
            <a:r>
              <a:rPr sz="600" spc="10" dirty="0" err="1" smtClean="0">
                <a:latin typeface="BMWType V2 Regular" pitchFamily="2" charset="0"/>
                <a:ea typeface="華康中黑體" panose="020B0509000000000000" pitchFamily="49" charset="-120"/>
                <a:cs typeface="BMWType V2 Regular" pitchFamily="2" charset="0"/>
              </a:rPr>
              <a:t>c</a:t>
            </a:r>
            <a:r>
              <a:rPr sz="600" spc="-5" dirty="0" err="1" smtClean="0">
                <a:latin typeface="BMWType V2 Regular" pitchFamily="2" charset="0"/>
                <a:ea typeface="華康中黑體" panose="020B0509000000000000" pitchFamily="49" charset="-120"/>
                <a:cs typeface="BMWType V2 Regular" pitchFamily="2" charset="0"/>
              </a:rPr>
              <a:t>h</a:t>
            </a:r>
            <a:r>
              <a:rPr sz="600" spc="10" dirty="0" err="1" smtClean="0">
                <a:latin typeface="BMWType V2 Regular" pitchFamily="2" charset="0"/>
                <a:ea typeface="華康中黑體" panose="020B0509000000000000" pitchFamily="49" charset="-120"/>
                <a:cs typeface="BMWType V2 Regular" pitchFamily="2" charset="0"/>
              </a:rPr>
              <a:t>ed</a:t>
            </a:r>
            <a:r>
              <a:rPr sz="600" spc="-5" dirty="0" err="1" smtClean="0">
                <a:latin typeface="BMWType V2 Regular" pitchFamily="2" charset="0"/>
                <a:ea typeface="華康中黑體" panose="020B0509000000000000" pitchFamily="49" charset="-120"/>
                <a:cs typeface="BMWType V2 Regular" pitchFamily="2" charset="0"/>
              </a:rPr>
              <a:t>ul</a:t>
            </a:r>
            <a:r>
              <a:rPr sz="600" spc="5" dirty="0" err="1" smtClean="0">
                <a:latin typeface="BMWType V2 Regular" pitchFamily="2" charset="0"/>
                <a:ea typeface="華康中黑體" panose="020B0509000000000000" pitchFamily="49" charset="-120"/>
                <a:cs typeface="BMWType V2 Regular" pitchFamily="2" charset="0"/>
              </a:rPr>
              <a:t>i</a:t>
            </a:r>
            <a:r>
              <a:rPr sz="600" spc="15" dirty="0" err="1" smtClean="0">
                <a:latin typeface="BMWType V2 Regular" pitchFamily="2" charset="0"/>
                <a:ea typeface="華康中黑體" panose="020B0509000000000000" pitchFamily="49" charset="-120"/>
                <a:cs typeface="BMWType V2 Regular" pitchFamily="2" charset="0"/>
              </a:rPr>
              <a:t>ng</a:t>
            </a:r>
            <a:endParaRPr sz="600" dirty="0">
              <a:latin typeface="BMWType V2 Regular" pitchFamily="2" charset="0"/>
              <a:ea typeface="華康中黑體" panose="020B0509000000000000" pitchFamily="49" charset="-120"/>
              <a:cs typeface="BMWType V2 Regular" pitchFamily="2" charset="0"/>
            </a:endParaRPr>
          </a:p>
        </p:txBody>
      </p:sp>
      <p:sp>
        <p:nvSpPr>
          <p:cNvPr id="32" name="object 32"/>
          <p:cNvSpPr txBox="1"/>
          <p:nvPr/>
        </p:nvSpPr>
        <p:spPr>
          <a:xfrm>
            <a:off x="2303526" y="4568825"/>
            <a:ext cx="871855" cy="132729"/>
          </a:xfrm>
          <a:prstGeom prst="rect">
            <a:avLst/>
          </a:prstGeom>
          <a:solidFill>
            <a:srgbClr val="8DD49E"/>
          </a:solidFill>
          <a:ln w="9525">
            <a:solidFill>
              <a:srgbClr val="000000"/>
            </a:solidFill>
          </a:ln>
        </p:spPr>
        <p:txBody>
          <a:bodyPr vert="horz" wrap="square" lIns="0" tIns="40005" rIns="0" bIns="0" rtlCol="0">
            <a:spAutoFit/>
          </a:bodyPr>
          <a:lstStyle/>
          <a:p>
            <a:pPr marL="8636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View</a:t>
            </a:r>
            <a:r>
              <a:rPr sz="600" spc="5" dirty="0" err="1" smtClean="0">
                <a:latin typeface="BMWType V2 Regular" pitchFamily="2" charset="0"/>
                <a:ea typeface="華康中黑體" panose="020B0509000000000000" pitchFamily="49" charset="-120"/>
                <a:cs typeface="BMWType V2 Regular" pitchFamily="2" charset="0"/>
              </a:rPr>
              <a:t>history</a:t>
            </a:r>
            <a:r>
              <a:rPr sz="600" spc="60" dirty="0" smtClean="0">
                <a:latin typeface="BMWType V2 Regular" pitchFamily="2" charset="0"/>
                <a:ea typeface="華康中黑體" panose="020B0509000000000000" pitchFamily="49" charset="-120"/>
                <a:cs typeface="BMWType V2 Regular" pitchFamily="2" charset="0"/>
              </a:rPr>
              <a:t>*</a:t>
            </a:r>
            <a:endParaRPr sz="600" dirty="0">
              <a:latin typeface="BMWType V2 Regular" pitchFamily="2" charset="0"/>
              <a:ea typeface="華康中黑體" panose="020B0509000000000000" pitchFamily="49" charset="-120"/>
              <a:cs typeface="BMWType V2 Regular" pitchFamily="2" charset="0"/>
            </a:endParaRPr>
          </a:p>
        </p:txBody>
      </p:sp>
      <p:sp>
        <p:nvSpPr>
          <p:cNvPr id="33" name="object 33"/>
          <p:cNvSpPr txBox="1"/>
          <p:nvPr/>
        </p:nvSpPr>
        <p:spPr>
          <a:xfrm>
            <a:off x="2303526" y="5603875"/>
            <a:ext cx="871855" cy="225703"/>
          </a:xfrm>
          <a:prstGeom prst="rect">
            <a:avLst/>
          </a:prstGeom>
          <a:solidFill>
            <a:srgbClr val="8DD49E"/>
          </a:solidFill>
          <a:ln w="9525">
            <a:solidFill>
              <a:srgbClr val="000000"/>
            </a:solidFill>
          </a:ln>
        </p:spPr>
        <p:txBody>
          <a:bodyPr vert="horz" wrap="square" lIns="0" tIns="40640" rIns="0" bIns="0" rtlCol="0">
            <a:spAutoFit/>
          </a:bodyPr>
          <a:lstStyle/>
          <a:p>
            <a:pPr marL="86360" marR="167005">
              <a:lnSpc>
                <a:spcPct val="100000"/>
              </a:lnSpc>
              <a:spcBef>
                <a:spcPts val="320"/>
              </a:spcBef>
            </a:pPr>
            <a:r>
              <a:rPr sz="600" spc="5" dirty="0" err="1" smtClean="0">
                <a:latin typeface="BMWType V2 Regular" pitchFamily="2" charset="0"/>
                <a:ea typeface="華康中黑體" panose="020B0509000000000000" pitchFamily="49" charset="-120"/>
                <a:cs typeface="BMWType V2 Regular" pitchFamily="2" charset="0"/>
              </a:rPr>
              <a:t>Determine</a:t>
            </a:r>
            <a:r>
              <a:rPr sz="600" spc="10" dirty="0" err="1" smtClean="0">
                <a:latin typeface="BMWType V2 Regular" pitchFamily="2" charset="0"/>
                <a:ea typeface="華康中黑體" panose="020B0509000000000000" pitchFamily="49" charset="-120"/>
                <a:cs typeface="BMWType V2 Regular" pitchFamily="2" charset="0"/>
              </a:rPr>
              <a:t>cross-</a:t>
            </a:r>
            <a:r>
              <a:rPr sz="600" dirty="0" err="1" smtClean="0">
                <a:latin typeface="BMWType V2 Regular" pitchFamily="2" charset="0"/>
                <a:ea typeface="華康中黑體" panose="020B0509000000000000" pitchFamily="49" charset="-120"/>
                <a:cs typeface="BMWType V2 Regular" pitchFamily="2" charset="0"/>
              </a:rPr>
              <a:t>selling</a:t>
            </a:r>
            <a:r>
              <a:rPr sz="600" spc="10" dirty="0" err="1" smtClean="0">
                <a:latin typeface="BMWType V2 Regular" pitchFamily="2" charset="0"/>
                <a:ea typeface="華康中黑體" panose="020B0509000000000000" pitchFamily="49" charset="-120"/>
                <a:cs typeface="BMWType V2 Regular" pitchFamily="2" charset="0"/>
              </a:rPr>
              <a:t>potential</a:t>
            </a:r>
            <a:endParaRPr sz="600" dirty="0">
              <a:latin typeface="BMWType V2 Regular" pitchFamily="2" charset="0"/>
              <a:ea typeface="華康中黑體" panose="020B0509000000000000" pitchFamily="49" charset="-120"/>
              <a:cs typeface="BMWType V2 Regular" pitchFamily="2" charset="0"/>
            </a:endParaRPr>
          </a:p>
        </p:txBody>
      </p:sp>
      <p:sp>
        <p:nvSpPr>
          <p:cNvPr id="34" name="object 34"/>
          <p:cNvSpPr/>
          <p:nvPr/>
        </p:nvSpPr>
        <p:spPr>
          <a:xfrm>
            <a:off x="2303526" y="4841875"/>
            <a:ext cx="871855" cy="347980"/>
          </a:xfrm>
          <a:custGeom>
            <a:avLst/>
            <a:gdLst/>
            <a:ahLst/>
            <a:cxnLst/>
            <a:rect l="l" t="t" r="r" b="b"/>
            <a:pathLst>
              <a:path w="871855" h="347979">
                <a:moveTo>
                  <a:pt x="0" y="347725"/>
                </a:moveTo>
                <a:lnTo>
                  <a:pt x="871537" y="347725"/>
                </a:lnTo>
                <a:lnTo>
                  <a:pt x="871537" y="0"/>
                </a:lnTo>
                <a:lnTo>
                  <a:pt x="0" y="0"/>
                </a:lnTo>
                <a:lnTo>
                  <a:pt x="0" y="3477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5" name="object 35"/>
          <p:cNvSpPr/>
          <p:nvPr/>
        </p:nvSpPr>
        <p:spPr>
          <a:xfrm>
            <a:off x="2303526" y="4841875"/>
            <a:ext cx="871855" cy="377825"/>
          </a:xfrm>
          <a:custGeom>
            <a:avLst/>
            <a:gdLst/>
            <a:ahLst/>
            <a:cxnLst/>
            <a:rect l="l" t="t" r="r" b="b"/>
            <a:pathLst>
              <a:path w="871855" h="377825">
                <a:moveTo>
                  <a:pt x="0" y="377825"/>
                </a:moveTo>
                <a:lnTo>
                  <a:pt x="871537" y="377825"/>
                </a:lnTo>
                <a:lnTo>
                  <a:pt x="871537"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6" name="object 36"/>
          <p:cNvSpPr txBox="1"/>
          <p:nvPr/>
        </p:nvSpPr>
        <p:spPr>
          <a:xfrm>
            <a:off x="2382392" y="4887214"/>
            <a:ext cx="683260" cy="276999"/>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Research</a:t>
            </a:r>
            <a:r>
              <a:rPr sz="600" spc="5" dirty="0" err="1" smtClean="0">
                <a:latin typeface="BMWType V2 Regular" pitchFamily="2" charset="0"/>
                <a:ea typeface="華康中黑體" panose="020B0509000000000000" pitchFamily="49" charset="-120"/>
                <a:cs typeface="BMWType V2 Regular" pitchFamily="2" charset="0"/>
              </a:rPr>
              <a:t>technicalinformation</a:t>
            </a:r>
            <a:r>
              <a:rPr sz="600" spc="10" dirty="0" err="1" smtClean="0">
                <a:latin typeface="BMWType V2 Regular" pitchFamily="2" charset="0"/>
                <a:ea typeface="華康中黑體" panose="020B0509000000000000" pitchFamily="49" charset="-120"/>
                <a:cs typeface="BMWType V2 Regular" pitchFamily="2" charset="0"/>
              </a:rPr>
              <a:t>systems</a:t>
            </a:r>
            <a:endParaRPr sz="600" dirty="0">
              <a:latin typeface="BMWType V2 Regular" pitchFamily="2" charset="0"/>
              <a:ea typeface="華康中黑體" panose="020B0509000000000000" pitchFamily="49" charset="-120"/>
              <a:cs typeface="BMWType V2 Regular" pitchFamily="2" charset="0"/>
            </a:endParaRPr>
          </a:p>
        </p:txBody>
      </p:sp>
      <p:sp>
        <p:nvSpPr>
          <p:cNvPr id="37" name="object 37"/>
          <p:cNvSpPr/>
          <p:nvPr/>
        </p:nvSpPr>
        <p:spPr>
          <a:xfrm>
            <a:off x="2303526" y="5189601"/>
            <a:ext cx="871855" cy="377825"/>
          </a:xfrm>
          <a:custGeom>
            <a:avLst/>
            <a:gdLst/>
            <a:ahLst/>
            <a:cxnLst/>
            <a:rect l="l" t="t" r="r" b="b"/>
            <a:pathLst>
              <a:path w="871855" h="377825">
                <a:moveTo>
                  <a:pt x="0" y="377825"/>
                </a:moveTo>
                <a:lnTo>
                  <a:pt x="871537" y="377825"/>
                </a:lnTo>
                <a:lnTo>
                  <a:pt x="871537" y="0"/>
                </a:lnTo>
                <a:lnTo>
                  <a:pt x="0" y="0"/>
                </a:lnTo>
                <a:lnTo>
                  <a:pt x="0" y="3778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8" name="object 38"/>
          <p:cNvSpPr/>
          <p:nvPr/>
        </p:nvSpPr>
        <p:spPr>
          <a:xfrm>
            <a:off x="2303526" y="5189601"/>
            <a:ext cx="871855" cy="377825"/>
          </a:xfrm>
          <a:custGeom>
            <a:avLst/>
            <a:gdLst/>
            <a:ahLst/>
            <a:cxnLst/>
            <a:rect l="l" t="t" r="r" b="b"/>
            <a:pathLst>
              <a:path w="871855" h="377825">
                <a:moveTo>
                  <a:pt x="0" y="377825"/>
                </a:moveTo>
                <a:lnTo>
                  <a:pt x="871537" y="377825"/>
                </a:lnTo>
                <a:lnTo>
                  <a:pt x="871537"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9" name="object 39"/>
          <p:cNvSpPr txBox="1"/>
          <p:nvPr/>
        </p:nvSpPr>
        <p:spPr>
          <a:xfrm>
            <a:off x="2382392" y="5234940"/>
            <a:ext cx="633095" cy="184666"/>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Prepare</a:t>
            </a:r>
            <a:r>
              <a:rPr sz="600" spc="-5" dirty="0" err="1" smtClean="0">
                <a:latin typeface="BMWType V2 Regular" pitchFamily="2" charset="0"/>
                <a:ea typeface="華康中黑體" panose="020B0509000000000000" pitchFamily="49" charset="-120"/>
                <a:cs typeface="BMWType V2 Regular" pitchFamily="2" charset="0"/>
              </a:rPr>
              <a:t>w</a:t>
            </a:r>
            <a:r>
              <a:rPr sz="600" spc="5" dirty="0" err="1" smtClean="0">
                <a:latin typeface="BMWType V2 Regular" pitchFamily="2" charset="0"/>
                <a:ea typeface="華康中黑體" panose="020B0509000000000000" pitchFamily="49" charset="-120"/>
                <a:cs typeface="BMWType V2 Regular" pitchFamily="2" charset="0"/>
              </a:rPr>
              <a:t>a</a:t>
            </a:r>
            <a:r>
              <a:rPr sz="600" dirty="0" err="1" smtClean="0">
                <a:latin typeface="BMWType V2 Regular" pitchFamily="2" charset="0"/>
                <a:ea typeface="華康中黑體" panose="020B0509000000000000" pitchFamily="49" charset="-120"/>
                <a:cs typeface="BMWType V2 Regular" pitchFamily="2" charset="0"/>
              </a:rPr>
              <a:t>rr</a:t>
            </a:r>
            <a:r>
              <a:rPr sz="600" spc="-15" dirty="0" err="1" smtClean="0">
                <a:latin typeface="BMWType V2 Regular" pitchFamily="2" charset="0"/>
                <a:ea typeface="華康中黑體" panose="020B0509000000000000" pitchFamily="49" charset="-120"/>
                <a:cs typeface="BMWType V2 Regular" pitchFamily="2" charset="0"/>
              </a:rPr>
              <a:t>a</a:t>
            </a:r>
            <a:r>
              <a:rPr sz="600" spc="-5" dirty="0" err="1" smtClean="0">
                <a:latin typeface="BMWType V2 Regular" pitchFamily="2" charset="0"/>
                <a:ea typeface="華康中黑體" panose="020B0509000000000000" pitchFamily="49" charset="-120"/>
                <a:cs typeface="BMWType V2 Regular" pitchFamily="2" charset="0"/>
              </a:rPr>
              <a:t>n</a:t>
            </a:r>
            <a:r>
              <a:rPr sz="600" spc="45" dirty="0" err="1" smtClean="0">
                <a:latin typeface="BMWType V2 Regular" pitchFamily="2" charset="0"/>
                <a:ea typeface="華康中黑體" panose="020B0509000000000000" pitchFamily="49" charset="-120"/>
                <a:cs typeface="BMWType V2 Regular" pitchFamily="2" charset="0"/>
              </a:rPr>
              <a:t>t</a:t>
            </a:r>
            <a:r>
              <a:rPr sz="600" dirty="0" err="1" smtClean="0">
                <a:latin typeface="BMWType V2 Regular" pitchFamily="2" charset="0"/>
                <a:ea typeface="華康中黑體" panose="020B0509000000000000" pitchFamily="49" charset="-120"/>
                <a:cs typeface="BMWType V2 Regular" pitchFamily="2" charset="0"/>
              </a:rPr>
              <a:t>y</a:t>
            </a:r>
            <a:r>
              <a:rPr sz="600" spc="-5" dirty="0" smtClean="0">
                <a:latin typeface="BMWType V2 Regular" pitchFamily="2" charset="0"/>
                <a:ea typeface="華康中黑體" panose="020B0509000000000000" pitchFamily="49" charset="-120"/>
                <a:cs typeface="BMWType V2 Regular" pitchFamily="2" charset="0"/>
              </a:rPr>
              <a:t>/</a:t>
            </a:r>
            <a:r>
              <a:rPr sz="600" spc="10" dirty="0" err="1" smtClean="0">
                <a:latin typeface="BMWType V2 Regular" pitchFamily="2" charset="0"/>
                <a:ea typeface="華康中黑體" panose="020B0509000000000000" pitchFamily="49" charset="-120"/>
                <a:cs typeface="BMWType V2 Regular" pitchFamily="2" charset="0"/>
              </a:rPr>
              <a:t>g</a:t>
            </a:r>
            <a:r>
              <a:rPr sz="600" spc="15" dirty="0" err="1" smtClean="0">
                <a:latin typeface="BMWType V2 Regular" pitchFamily="2" charset="0"/>
                <a:ea typeface="華康中黑體" panose="020B0509000000000000" pitchFamily="49" charset="-120"/>
                <a:cs typeface="BMWType V2 Regular" pitchFamily="2" charset="0"/>
              </a:rPr>
              <a:t>o</a:t>
            </a:r>
            <a:r>
              <a:rPr sz="600" spc="10" dirty="0" err="1" smtClean="0">
                <a:latin typeface="BMWType V2 Regular" pitchFamily="2" charset="0"/>
                <a:ea typeface="華康中黑體" panose="020B0509000000000000" pitchFamily="49" charset="-120"/>
                <a:cs typeface="BMWType V2 Regular" pitchFamily="2" charset="0"/>
              </a:rPr>
              <a:t>od</a:t>
            </a:r>
            <a:r>
              <a:rPr sz="600" spc="15" dirty="0" err="1" smtClean="0">
                <a:latin typeface="BMWType V2 Regular" pitchFamily="2" charset="0"/>
                <a:ea typeface="華康中黑體" panose="020B0509000000000000" pitchFamily="49" charset="-120"/>
                <a:cs typeface="BMWType V2 Regular" pitchFamily="2" charset="0"/>
              </a:rPr>
              <a:t>w</a:t>
            </a:r>
            <a:r>
              <a:rPr sz="600" spc="-5" dirty="0" err="1" smtClean="0">
                <a:latin typeface="BMWType V2 Regular" pitchFamily="2" charset="0"/>
                <a:ea typeface="華康中黑體" panose="020B0509000000000000" pitchFamily="49" charset="-120"/>
                <a:cs typeface="BMWType V2 Regular" pitchFamily="2" charset="0"/>
              </a:rPr>
              <a:t>il</a:t>
            </a:r>
            <a:r>
              <a:rPr sz="600" spc="5" dirty="0" err="1" smtClean="0">
                <a:latin typeface="BMWType V2 Regular" pitchFamily="2" charset="0"/>
                <a:ea typeface="華康中黑體" panose="020B0509000000000000" pitchFamily="49" charset="-120"/>
                <a:cs typeface="BMWType V2 Regular" pitchFamily="2" charset="0"/>
              </a:rPr>
              <a:t>l</a:t>
            </a:r>
            <a:r>
              <a:rPr sz="600" dirty="0" err="1" smtClean="0">
                <a:latin typeface="BMWType V2 Regular" pitchFamily="2" charset="0"/>
                <a:ea typeface="華康中黑體" panose="020B0509000000000000" pitchFamily="49" charset="-120"/>
                <a:cs typeface="BMWType V2 Regular" pitchFamily="2" charset="0"/>
              </a:rPr>
              <a:t>claim</a:t>
            </a:r>
            <a:endParaRPr sz="600" dirty="0">
              <a:latin typeface="BMWType V2 Regular" pitchFamily="2" charset="0"/>
              <a:ea typeface="華康中黑體" panose="020B0509000000000000" pitchFamily="49" charset="-120"/>
              <a:cs typeface="BMWType V2 Regular" pitchFamily="2" charset="0"/>
            </a:endParaRPr>
          </a:p>
        </p:txBody>
      </p:sp>
      <p:sp>
        <p:nvSpPr>
          <p:cNvPr id="40" name="object 40"/>
          <p:cNvSpPr/>
          <p:nvPr/>
        </p:nvSpPr>
        <p:spPr>
          <a:xfrm>
            <a:off x="6858000" y="2279650"/>
            <a:ext cx="771525" cy="317500"/>
          </a:xfrm>
          <a:custGeom>
            <a:avLst/>
            <a:gdLst/>
            <a:ahLst/>
            <a:cxnLst/>
            <a:rect l="l" t="t" r="r" b="b"/>
            <a:pathLst>
              <a:path w="771525" h="317500">
                <a:moveTo>
                  <a:pt x="0" y="317500"/>
                </a:moveTo>
                <a:lnTo>
                  <a:pt x="771525" y="317500"/>
                </a:lnTo>
                <a:lnTo>
                  <a:pt x="771525" y="0"/>
                </a:lnTo>
                <a:lnTo>
                  <a:pt x="0" y="0"/>
                </a:lnTo>
                <a:lnTo>
                  <a:pt x="0" y="31750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1" name="object 41"/>
          <p:cNvSpPr/>
          <p:nvPr/>
        </p:nvSpPr>
        <p:spPr>
          <a:xfrm>
            <a:off x="6858000" y="2219325"/>
            <a:ext cx="771525" cy="377825"/>
          </a:xfrm>
          <a:custGeom>
            <a:avLst/>
            <a:gdLst/>
            <a:ahLst/>
            <a:cxnLst/>
            <a:rect l="l" t="t" r="r" b="b"/>
            <a:pathLst>
              <a:path w="771525" h="377825">
                <a:moveTo>
                  <a:pt x="0" y="377825"/>
                </a:moveTo>
                <a:lnTo>
                  <a:pt x="771525" y="377825"/>
                </a:lnTo>
                <a:lnTo>
                  <a:pt x="771525"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2" name="object 42"/>
          <p:cNvSpPr txBox="1"/>
          <p:nvPr/>
        </p:nvSpPr>
        <p:spPr>
          <a:xfrm>
            <a:off x="6937629" y="2264028"/>
            <a:ext cx="450215" cy="92333"/>
          </a:xfrm>
          <a:prstGeom prst="rect">
            <a:avLst/>
          </a:prstGeom>
        </p:spPr>
        <p:txBody>
          <a:bodyPr vert="horz" wrap="square" lIns="0" tIns="0" rIns="0" bIns="0" rtlCol="0">
            <a:spAutoFit/>
          </a:bodyPr>
          <a:lstStyle/>
          <a:p>
            <a:pPr marL="12700">
              <a:lnSpc>
                <a:spcPct val="100000"/>
              </a:lnSpc>
            </a:pPr>
            <a:r>
              <a:rPr sz="600" spc="-5" dirty="0" err="1" smtClean="0">
                <a:latin typeface="BMWType V2 Regular" pitchFamily="2" charset="0"/>
                <a:ea typeface="華康中黑體" panose="020B0509000000000000" pitchFamily="49" charset="-120"/>
                <a:cs typeface="BMWType V2 Regular" pitchFamily="2" charset="0"/>
              </a:rPr>
              <a:t>Receive</a:t>
            </a:r>
            <a:r>
              <a:rPr sz="600" dirty="0" err="1" smtClean="0">
                <a:latin typeface="BMWType V2 Regular" pitchFamily="2" charset="0"/>
                <a:ea typeface="華康中黑體" panose="020B0509000000000000" pitchFamily="49" charset="-120"/>
                <a:cs typeface="BMWType V2 Regular" pitchFamily="2" charset="0"/>
              </a:rPr>
              <a:t>and</a:t>
            </a:r>
            <a:endParaRPr sz="600" dirty="0">
              <a:latin typeface="BMWType V2 Regular" pitchFamily="2" charset="0"/>
              <a:ea typeface="華康中黑體" panose="020B0509000000000000" pitchFamily="49" charset="-120"/>
              <a:cs typeface="BMWType V2 Regular" pitchFamily="2" charset="0"/>
            </a:endParaRPr>
          </a:p>
        </p:txBody>
      </p:sp>
      <p:sp>
        <p:nvSpPr>
          <p:cNvPr id="43" name="object 43"/>
          <p:cNvSpPr txBox="1"/>
          <p:nvPr/>
        </p:nvSpPr>
        <p:spPr>
          <a:xfrm>
            <a:off x="6937629" y="2355469"/>
            <a:ext cx="352425" cy="184666"/>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check</a:t>
            </a:r>
            <a:r>
              <a:rPr sz="600" dirty="0" err="1" smtClean="0">
                <a:latin typeface="BMWType V2 Regular" pitchFamily="2" charset="0"/>
                <a:ea typeface="華康中黑體" panose="020B0509000000000000" pitchFamily="49" charset="-120"/>
                <a:cs typeface="BMWType V2 Regular" pitchFamily="2" charset="0"/>
              </a:rPr>
              <a:t>in</a:t>
            </a:r>
            <a:r>
              <a:rPr sz="600" spc="10" dirty="0" err="1" smtClean="0">
                <a:latin typeface="BMWType V2 Regular" pitchFamily="2" charset="0"/>
                <a:ea typeface="華康中黑體" panose="020B0509000000000000" pitchFamily="49" charset="-120"/>
                <a:cs typeface="BMWType V2 Regular" pitchFamily="2" charset="0"/>
              </a:rPr>
              <a:t>c</a:t>
            </a:r>
            <a:r>
              <a:rPr sz="600" spc="-5" dirty="0" err="1" smtClean="0">
                <a:latin typeface="BMWType V2 Regular" pitchFamily="2" charset="0"/>
                <a:ea typeface="華康中黑體" panose="020B0509000000000000" pitchFamily="49" charset="-120"/>
                <a:cs typeface="BMWType V2 Regular" pitchFamily="2" charset="0"/>
              </a:rPr>
              <a:t>us</a:t>
            </a:r>
            <a:r>
              <a:rPr sz="600" spc="45" dirty="0" err="1" smtClean="0">
                <a:latin typeface="BMWType V2 Regular" pitchFamily="2" charset="0"/>
                <a:ea typeface="華康中黑體" panose="020B0509000000000000" pitchFamily="49" charset="-120"/>
                <a:cs typeface="BMWType V2 Regular" pitchFamily="2" charset="0"/>
              </a:rPr>
              <a:t>t</a:t>
            </a:r>
            <a:r>
              <a:rPr sz="600" spc="15" dirty="0" err="1" smtClean="0">
                <a:latin typeface="BMWType V2 Regular" pitchFamily="2" charset="0"/>
                <a:ea typeface="華康中黑體" panose="020B0509000000000000" pitchFamily="49" charset="-120"/>
                <a:cs typeface="BMWType V2 Regular" pitchFamily="2" charset="0"/>
              </a:rPr>
              <a:t>o</a:t>
            </a:r>
            <a:r>
              <a:rPr sz="600" spc="10" dirty="0" err="1" smtClean="0">
                <a:latin typeface="BMWType V2 Regular" pitchFamily="2" charset="0"/>
                <a:ea typeface="華康中黑體" panose="020B0509000000000000" pitchFamily="49" charset="-120"/>
                <a:cs typeface="BMWType V2 Regular" pitchFamily="2" charset="0"/>
              </a:rPr>
              <a:t>m</a:t>
            </a:r>
            <a:r>
              <a:rPr sz="600" spc="5" dirty="0" err="1" smtClean="0">
                <a:latin typeface="BMWType V2 Regular" pitchFamily="2" charset="0"/>
                <a:ea typeface="華康中黑體" panose="020B0509000000000000" pitchFamily="49" charset="-120"/>
                <a:cs typeface="BMWType V2 Regular" pitchFamily="2" charset="0"/>
              </a:rPr>
              <a:t>er</a:t>
            </a:r>
            <a:endParaRPr sz="600" dirty="0">
              <a:latin typeface="BMWType V2 Regular" pitchFamily="2" charset="0"/>
              <a:ea typeface="華康中黑體" panose="020B0509000000000000" pitchFamily="49" charset="-120"/>
              <a:cs typeface="BMWType V2 Regular" pitchFamily="2" charset="0"/>
            </a:endParaRPr>
          </a:p>
        </p:txBody>
      </p:sp>
      <p:sp>
        <p:nvSpPr>
          <p:cNvPr id="44" name="object 44"/>
          <p:cNvSpPr/>
          <p:nvPr/>
        </p:nvSpPr>
        <p:spPr>
          <a:xfrm>
            <a:off x="3319526" y="2144776"/>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5" name="object 45"/>
          <p:cNvSpPr/>
          <p:nvPr/>
        </p:nvSpPr>
        <p:spPr>
          <a:xfrm>
            <a:off x="3319526" y="2144776"/>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6" name="object 46"/>
          <p:cNvSpPr txBox="1"/>
          <p:nvPr/>
        </p:nvSpPr>
        <p:spPr>
          <a:xfrm>
            <a:off x="3398646" y="2189353"/>
            <a:ext cx="575945" cy="285750"/>
          </a:xfrm>
          <a:prstGeom prst="rect">
            <a:avLst/>
          </a:prstGeom>
        </p:spPr>
        <p:txBody>
          <a:bodyPr vert="horz" wrap="square" lIns="0" tIns="0" rIns="0" bIns="0" rtlCol="0">
            <a:spAutoFit/>
          </a:bodyPr>
          <a:lstStyle/>
          <a:p>
            <a:pPr marL="12700" marR="5080">
              <a:lnSpc>
                <a:spcPct val="100000"/>
              </a:lnSpc>
            </a:pPr>
            <a:r>
              <a:rPr sz="600" dirty="0" smtClean="0">
                <a:latin typeface="BMWType V2 Regular" pitchFamily="2" charset="0"/>
                <a:ea typeface="華康中黑體" panose="020B0509000000000000" pitchFamily="49" charset="-120"/>
                <a:cs typeface="BMWType V2 Regular" pitchFamily="2" charset="0"/>
              </a:rPr>
              <a:t>Record</a:t>
            </a:r>
            <a:r>
              <a:rPr sz="600" spc="-10" dirty="0" smtClean="0">
                <a:latin typeface="BMWType V2 Regular" pitchFamily="2" charset="0"/>
                <a:ea typeface="華康中黑體" panose="020B0509000000000000" pitchFamily="49" charset="-120"/>
                <a:cs typeface="BMWType V2 Regular" pitchFamily="2" charset="0"/>
              </a:rPr>
              <a:t>/</a:t>
            </a:r>
            <a:r>
              <a:rPr sz="600" spc="5" dirty="0" err="1" smtClean="0">
                <a:latin typeface="BMWType V2 Regular" pitchFamily="2" charset="0"/>
                <a:ea typeface="華康中黑體" panose="020B0509000000000000" pitchFamily="49" charset="-120"/>
                <a:cs typeface="BMWType V2 Regular" pitchFamily="2" charset="0"/>
              </a:rPr>
              <a:t>update</a:t>
            </a:r>
            <a:r>
              <a:rPr sz="600" spc="10" dirty="0" err="1" smtClean="0">
                <a:latin typeface="BMWType V2 Regular" pitchFamily="2" charset="0"/>
                <a:ea typeface="華康中黑體" panose="020B0509000000000000" pitchFamily="49" charset="-120"/>
                <a:cs typeface="BMWType V2 Regular" pitchFamily="2" charset="0"/>
              </a:rPr>
              <a:t>customer</a:t>
            </a:r>
            <a:r>
              <a:rPr sz="600" dirty="0" err="1" smtClean="0">
                <a:latin typeface="BMWType V2 Regular" pitchFamily="2" charset="0"/>
                <a:ea typeface="華康中黑體" panose="020B0509000000000000" pitchFamily="49" charset="-120"/>
                <a:cs typeface="BMWType V2 Regular" pitchFamily="2" charset="0"/>
              </a:rPr>
              <a:t>andvehicle</a:t>
            </a:r>
            <a:r>
              <a:rPr sz="600" spc="5" dirty="0" err="1" smtClean="0">
                <a:latin typeface="BMWType V2 Regular" pitchFamily="2" charset="0"/>
                <a:ea typeface="華康中黑體" panose="020B0509000000000000" pitchFamily="49" charset="-120"/>
                <a:cs typeface="BMWType V2 Regular" pitchFamily="2" charset="0"/>
              </a:rPr>
              <a:t>data</a:t>
            </a:r>
            <a:endParaRPr sz="600" dirty="0">
              <a:latin typeface="BMWType V2 Regular" pitchFamily="2" charset="0"/>
              <a:ea typeface="華康中黑體" panose="020B0509000000000000" pitchFamily="49" charset="-120"/>
              <a:cs typeface="BMWType V2 Regular" pitchFamily="2" charset="0"/>
            </a:endParaRPr>
          </a:p>
        </p:txBody>
      </p:sp>
      <p:sp>
        <p:nvSpPr>
          <p:cNvPr id="47" name="object 47"/>
          <p:cNvSpPr/>
          <p:nvPr/>
        </p:nvSpPr>
        <p:spPr>
          <a:xfrm>
            <a:off x="3319526" y="2546350"/>
            <a:ext cx="773430" cy="285750"/>
          </a:xfrm>
          <a:custGeom>
            <a:avLst/>
            <a:gdLst/>
            <a:ahLst/>
            <a:cxnLst/>
            <a:rect l="l" t="t" r="r" b="b"/>
            <a:pathLst>
              <a:path w="773429" h="285750">
                <a:moveTo>
                  <a:pt x="0" y="285750"/>
                </a:moveTo>
                <a:lnTo>
                  <a:pt x="773112" y="285750"/>
                </a:lnTo>
                <a:lnTo>
                  <a:pt x="773112" y="0"/>
                </a:lnTo>
                <a:lnTo>
                  <a:pt x="0" y="0"/>
                </a:lnTo>
                <a:lnTo>
                  <a:pt x="0" y="28575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8" name="object 48"/>
          <p:cNvSpPr/>
          <p:nvPr/>
        </p:nvSpPr>
        <p:spPr>
          <a:xfrm>
            <a:off x="3319526" y="2546350"/>
            <a:ext cx="773430" cy="285750"/>
          </a:xfrm>
          <a:custGeom>
            <a:avLst/>
            <a:gdLst/>
            <a:ahLst/>
            <a:cxnLst/>
            <a:rect l="l" t="t" r="r" b="b"/>
            <a:pathLst>
              <a:path w="773429" h="285750">
                <a:moveTo>
                  <a:pt x="0" y="285750"/>
                </a:moveTo>
                <a:lnTo>
                  <a:pt x="773112" y="285750"/>
                </a:lnTo>
                <a:lnTo>
                  <a:pt x="773112"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9" name="object 49"/>
          <p:cNvSpPr txBox="1"/>
          <p:nvPr/>
        </p:nvSpPr>
        <p:spPr>
          <a:xfrm>
            <a:off x="3398646" y="2591053"/>
            <a:ext cx="488315" cy="184666"/>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Verify</a:t>
            </a:r>
            <a:r>
              <a:rPr sz="600" spc="15" dirty="0" err="1" smtClean="0">
                <a:latin typeface="BMWType V2 Regular" pitchFamily="2" charset="0"/>
                <a:ea typeface="華康中黑體" panose="020B0509000000000000" pitchFamily="49" charset="-120"/>
                <a:cs typeface="BMWType V2 Regular" pitchFamily="2" charset="0"/>
              </a:rPr>
              <a:t>pre-</a:t>
            </a:r>
            <a:r>
              <a:rPr sz="600" spc="5" dirty="0" err="1" smtClean="0">
                <a:latin typeface="BMWType V2 Regular" pitchFamily="2" charset="0"/>
                <a:ea typeface="華康中黑體" panose="020B0509000000000000" pitchFamily="49" charset="-120"/>
                <a:cs typeface="BMWType V2 Regular" pitchFamily="2" charset="0"/>
              </a:rPr>
              <a:t>openedorder</a:t>
            </a:r>
            <a:endParaRPr sz="600" dirty="0">
              <a:latin typeface="BMWType V2 Regular" pitchFamily="2" charset="0"/>
              <a:ea typeface="華康中黑體" panose="020B0509000000000000" pitchFamily="49" charset="-120"/>
              <a:cs typeface="BMWType V2 Regular" pitchFamily="2" charset="0"/>
            </a:endParaRPr>
          </a:p>
        </p:txBody>
      </p:sp>
      <p:sp>
        <p:nvSpPr>
          <p:cNvPr id="50" name="object 50"/>
          <p:cNvSpPr txBox="1"/>
          <p:nvPr/>
        </p:nvSpPr>
        <p:spPr>
          <a:xfrm>
            <a:off x="3319526" y="2906648"/>
            <a:ext cx="773430" cy="317395"/>
          </a:xfrm>
          <a:prstGeom prst="rect">
            <a:avLst/>
          </a:prstGeom>
          <a:ln w="9525">
            <a:solidFill>
              <a:srgbClr val="000000"/>
            </a:solidFill>
          </a:ln>
        </p:spPr>
        <p:txBody>
          <a:bodyPr vert="horz" wrap="square" lIns="0" tIns="40005" rIns="0" bIns="0" rtlCol="0">
            <a:spAutoFit/>
          </a:bodyPr>
          <a:lstStyle/>
          <a:p>
            <a:pPr marL="86995" marR="100330">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Reception</a:t>
            </a:r>
            <a:r>
              <a:rPr sz="600" spc="10" dirty="0" err="1" smtClean="0">
                <a:latin typeface="BMWType V2 Regular" pitchFamily="2" charset="0"/>
                <a:ea typeface="華康中黑體" panose="020B0509000000000000" pitchFamily="49" charset="-120"/>
                <a:cs typeface="BMWType V2 Regular" pitchFamily="2" charset="0"/>
              </a:rPr>
              <a:t>at</a:t>
            </a:r>
            <a:r>
              <a:rPr sz="600" spc="15" dirty="0" err="1" smtClean="0">
                <a:latin typeface="BMWType V2 Regular" pitchFamily="2" charset="0"/>
                <a:ea typeface="華康中黑體" panose="020B0509000000000000" pitchFamily="49" charset="-120"/>
                <a:cs typeface="BMWType V2 Regular" pitchFamily="2" charset="0"/>
              </a:rPr>
              <a:t>the</a:t>
            </a:r>
            <a:r>
              <a:rPr sz="600" dirty="0" err="1" smtClean="0">
                <a:latin typeface="BMWType V2 Regular" pitchFamily="2" charset="0"/>
                <a:ea typeface="華康中黑體" panose="020B0509000000000000" pitchFamily="49" charset="-120"/>
                <a:cs typeface="BMWType V2 Regular" pitchFamily="2" charset="0"/>
              </a:rPr>
              <a:t>vehicle</a:t>
            </a:r>
            <a:r>
              <a:rPr sz="600" dirty="0" smtClean="0">
                <a:latin typeface="BMWType V2 Regular" pitchFamily="2" charset="0"/>
                <a:ea typeface="華康中黑體" panose="020B0509000000000000" pitchFamily="49" charset="-120"/>
                <a:cs typeface="BMWType V2 Regular" pitchFamily="2" charset="0"/>
              </a:rPr>
              <a:t>/</a:t>
            </a:r>
            <a:r>
              <a:rPr sz="600" dirty="0" err="1" smtClean="0">
                <a:latin typeface="BMWType V2 Regular" pitchFamily="2" charset="0"/>
                <a:ea typeface="華康中黑體" panose="020B0509000000000000" pitchFamily="49" charset="-120"/>
                <a:cs typeface="BMWType V2 Regular" pitchFamily="2" charset="0"/>
              </a:rPr>
              <a:t>visual</a:t>
            </a:r>
            <a:r>
              <a:rPr sz="600" spc="5" dirty="0" err="1" smtClean="0">
                <a:latin typeface="BMWType V2 Regular" pitchFamily="2" charset="0"/>
                <a:ea typeface="華康中黑體" panose="020B0509000000000000" pitchFamily="49" charset="-120"/>
                <a:cs typeface="BMWType V2 Regular" pitchFamily="2" charset="0"/>
              </a:rPr>
              <a:t>inspection</a:t>
            </a:r>
            <a:endParaRPr sz="600" dirty="0">
              <a:latin typeface="BMWType V2 Regular" pitchFamily="2" charset="0"/>
              <a:ea typeface="華康中黑體" panose="020B0509000000000000" pitchFamily="49" charset="-120"/>
              <a:cs typeface="BMWType V2 Regular" pitchFamily="2" charset="0"/>
            </a:endParaRPr>
          </a:p>
        </p:txBody>
      </p:sp>
      <p:sp>
        <p:nvSpPr>
          <p:cNvPr id="51" name="object 51"/>
          <p:cNvSpPr txBox="1"/>
          <p:nvPr/>
        </p:nvSpPr>
        <p:spPr>
          <a:xfrm>
            <a:off x="3319526" y="3341751"/>
            <a:ext cx="773430" cy="132729"/>
          </a:xfrm>
          <a:prstGeom prst="rect">
            <a:avLst/>
          </a:prstGeom>
          <a:solidFill>
            <a:srgbClr val="8DD49E"/>
          </a:solidFill>
          <a:ln w="9525">
            <a:solidFill>
              <a:srgbClr val="000000"/>
            </a:solidFill>
          </a:ln>
        </p:spPr>
        <p:txBody>
          <a:bodyPr vert="horz" wrap="square" lIns="0" tIns="40005" rIns="0" bIns="0" rtlCol="0">
            <a:spAutoFit/>
          </a:bodyPr>
          <a:lstStyle/>
          <a:p>
            <a:pPr marL="8699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Recordservices</a:t>
            </a:r>
            <a:endParaRPr sz="600" dirty="0">
              <a:latin typeface="BMWType V2 Regular" pitchFamily="2" charset="0"/>
              <a:ea typeface="華康中黑體" panose="020B0509000000000000" pitchFamily="49" charset="-120"/>
              <a:cs typeface="BMWType V2 Regular" pitchFamily="2" charset="0"/>
            </a:endParaRPr>
          </a:p>
        </p:txBody>
      </p:sp>
      <p:sp>
        <p:nvSpPr>
          <p:cNvPr id="52" name="object 52"/>
          <p:cNvSpPr txBox="1"/>
          <p:nvPr/>
        </p:nvSpPr>
        <p:spPr>
          <a:xfrm>
            <a:off x="3319526" y="3592576"/>
            <a:ext cx="773430" cy="132729"/>
          </a:xfrm>
          <a:prstGeom prst="rect">
            <a:avLst/>
          </a:prstGeom>
          <a:solidFill>
            <a:srgbClr val="8DD49E"/>
          </a:solidFill>
          <a:ln w="9525">
            <a:solidFill>
              <a:srgbClr val="000000"/>
            </a:solidFill>
          </a:ln>
        </p:spPr>
        <p:txBody>
          <a:bodyPr vert="horz" wrap="square" lIns="0" tIns="40005" rIns="0" bIns="0" rtlCol="0">
            <a:spAutoFit/>
          </a:bodyPr>
          <a:lstStyle/>
          <a:p>
            <a:pPr marL="8699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Record</a:t>
            </a:r>
            <a:r>
              <a:rPr sz="600" spc="10" dirty="0" err="1" smtClean="0">
                <a:latin typeface="BMWType V2 Regular" pitchFamily="2" charset="0"/>
                <a:ea typeface="華康中黑體" panose="020B0509000000000000" pitchFamily="49" charset="-120"/>
                <a:cs typeface="BMWType V2 Regular" pitchFamily="2" charset="0"/>
              </a:rPr>
              <a:t>parts</a:t>
            </a:r>
            <a:endParaRPr sz="600" dirty="0">
              <a:latin typeface="BMWType V2 Regular" pitchFamily="2" charset="0"/>
              <a:ea typeface="華康中黑體" panose="020B0509000000000000" pitchFamily="49" charset="-120"/>
              <a:cs typeface="BMWType V2 Regular" pitchFamily="2" charset="0"/>
            </a:endParaRPr>
          </a:p>
        </p:txBody>
      </p:sp>
      <p:sp>
        <p:nvSpPr>
          <p:cNvPr id="53" name="object 53"/>
          <p:cNvSpPr/>
          <p:nvPr/>
        </p:nvSpPr>
        <p:spPr>
          <a:xfrm>
            <a:off x="3319526" y="3830573"/>
            <a:ext cx="773430" cy="469900"/>
          </a:xfrm>
          <a:custGeom>
            <a:avLst/>
            <a:gdLst/>
            <a:ahLst/>
            <a:cxnLst/>
            <a:rect l="l" t="t" r="r" b="b"/>
            <a:pathLst>
              <a:path w="773429" h="469900">
                <a:moveTo>
                  <a:pt x="0" y="469900"/>
                </a:moveTo>
                <a:lnTo>
                  <a:pt x="773112" y="469900"/>
                </a:lnTo>
                <a:lnTo>
                  <a:pt x="773112" y="0"/>
                </a:lnTo>
                <a:lnTo>
                  <a:pt x="0" y="0"/>
                </a:lnTo>
                <a:lnTo>
                  <a:pt x="0" y="46990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4" name="object 54"/>
          <p:cNvSpPr/>
          <p:nvPr/>
        </p:nvSpPr>
        <p:spPr>
          <a:xfrm>
            <a:off x="3319526" y="3830573"/>
            <a:ext cx="773430" cy="469900"/>
          </a:xfrm>
          <a:custGeom>
            <a:avLst/>
            <a:gdLst/>
            <a:ahLst/>
            <a:cxnLst/>
            <a:rect l="l" t="t" r="r" b="b"/>
            <a:pathLst>
              <a:path w="773429" h="469900">
                <a:moveTo>
                  <a:pt x="0" y="469900"/>
                </a:moveTo>
                <a:lnTo>
                  <a:pt x="773112" y="469900"/>
                </a:lnTo>
                <a:lnTo>
                  <a:pt x="773112" y="0"/>
                </a:lnTo>
                <a:lnTo>
                  <a:pt x="0" y="0"/>
                </a:lnTo>
                <a:lnTo>
                  <a:pt x="0" y="46990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5" name="object 55"/>
          <p:cNvSpPr txBox="1"/>
          <p:nvPr/>
        </p:nvSpPr>
        <p:spPr>
          <a:xfrm>
            <a:off x="3398646" y="3875785"/>
            <a:ext cx="461009" cy="377190"/>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Determineresourcesrequired</a:t>
            </a:r>
            <a:r>
              <a:rPr sz="600" dirty="0" err="1" smtClean="0">
                <a:latin typeface="BMWType V2 Regular" pitchFamily="2" charset="0"/>
                <a:ea typeface="華康中黑體" panose="020B0509000000000000" pitchFamily="49" charset="-120"/>
                <a:cs typeface="BMWType V2 Regular" pitchFamily="2" charset="0"/>
              </a:rPr>
              <a:t>andplanning</a:t>
            </a:r>
            <a:endParaRPr sz="600" dirty="0">
              <a:latin typeface="BMWType V2 Regular" pitchFamily="2" charset="0"/>
              <a:ea typeface="華康中黑體" panose="020B0509000000000000" pitchFamily="49" charset="-120"/>
              <a:cs typeface="BMWType V2 Regular" pitchFamily="2" charset="0"/>
            </a:endParaRPr>
          </a:p>
        </p:txBody>
      </p:sp>
      <p:sp>
        <p:nvSpPr>
          <p:cNvPr id="56" name="object 56"/>
          <p:cNvSpPr/>
          <p:nvPr/>
        </p:nvSpPr>
        <p:spPr>
          <a:xfrm>
            <a:off x="3319526" y="4330700"/>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7" name="object 57"/>
          <p:cNvSpPr/>
          <p:nvPr/>
        </p:nvSpPr>
        <p:spPr>
          <a:xfrm>
            <a:off x="3319526" y="4330700"/>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8" name="object 58"/>
          <p:cNvSpPr txBox="1"/>
          <p:nvPr/>
        </p:nvSpPr>
        <p:spPr>
          <a:xfrm>
            <a:off x="3398646" y="4376039"/>
            <a:ext cx="594995" cy="285750"/>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Determine</a:t>
            </a:r>
            <a:r>
              <a:rPr sz="600" spc="15" dirty="0" err="1" smtClean="0">
                <a:latin typeface="BMWType V2 Regular" pitchFamily="2" charset="0"/>
                <a:ea typeface="華康中黑體" panose="020B0509000000000000" pitchFamily="49" charset="-120"/>
                <a:cs typeface="BMWType V2 Regular" pitchFamily="2" charset="0"/>
              </a:rPr>
              <a:t>costs</a:t>
            </a:r>
            <a:r>
              <a:rPr sz="600" dirty="0" err="1" smtClean="0">
                <a:latin typeface="BMWType V2 Regular" pitchFamily="2" charset="0"/>
                <a:ea typeface="華康中黑體" panose="020B0509000000000000" pitchFamily="49" charset="-120"/>
                <a:cs typeface="BMWType V2 Regular" pitchFamily="2" charset="0"/>
              </a:rPr>
              <a:t>andverifyservices</a:t>
            </a:r>
            <a:r>
              <a:rPr sz="600" spc="60" dirty="0" smtClean="0">
                <a:latin typeface="BMWType V2 Regular" pitchFamily="2" charset="0"/>
                <a:ea typeface="華康中黑體" panose="020B0509000000000000" pitchFamily="49" charset="-120"/>
                <a:cs typeface="BMWType V2 Regular" pitchFamily="2" charset="0"/>
              </a:rPr>
              <a:t>*</a:t>
            </a:r>
            <a:endParaRPr sz="600" dirty="0">
              <a:latin typeface="BMWType V2 Regular" pitchFamily="2" charset="0"/>
              <a:ea typeface="華康中黑體" panose="020B0509000000000000" pitchFamily="49" charset="-120"/>
              <a:cs typeface="BMWType V2 Regular" pitchFamily="2" charset="0"/>
            </a:endParaRPr>
          </a:p>
        </p:txBody>
      </p:sp>
      <p:sp>
        <p:nvSpPr>
          <p:cNvPr id="59" name="object 59"/>
          <p:cNvSpPr txBox="1"/>
          <p:nvPr/>
        </p:nvSpPr>
        <p:spPr>
          <a:xfrm>
            <a:off x="3319526" y="5200650"/>
            <a:ext cx="773430" cy="225703"/>
          </a:xfrm>
          <a:prstGeom prst="rect">
            <a:avLst/>
          </a:prstGeom>
          <a:solidFill>
            <a:srgbClr val="8DD49E"/>
          </a:solidFill>
          <a:ln w="9525">
            <a:solidFill>
              <a:srgbClr val="000000"/>
            </a:solidFill>
          </a:ln>
        </p:spPr>
        <p:txBody>
          <a:bodyPr vert="horz" wrap="square" lIns="0" tIns="40640" rIns="0" bIns="0" rtlCol="0">
            <a:spAutoFit/>
          </a:bodyPr>
          <a:lstStyle/>
          <a:p>
            <a:pPr marL="86995" marR="220979">
              <a:lnSpc>
                <a:spcPct val="100000"/>
              </a:lnSpc>
              <a:spcBef>
                <a:spcPts val="320"/>
              </a:spcBef>
            </a:pPr>
            <a:r>
              <a:rPr sz="600" dirty="0" err="1" smtClean="0">
                <a:latin typeface="BMWType V2 Regular" pitchFamily="2" charset="0"/>
                <a:ea typeface="華康中黑體" panose="020B0509000000000000" pitchFamily="49" charset="-120"/>
                <a:cs typeface="BMWType V2 Regular" pitchFamily="2" charset="0"/>
              </a:rPr>
              <a:t>Check</a:t>
            </a:r>
            <a:r>
              <a:rPr sz="600" spc="10" dirty="0" err="1" smtClean="0">
                <a:latin typeface="BMWType V2 Regular" pitchFamily="2" charset="0"/>
                <a:ea typeface="華康中黑體" panose="020B0509000000000000" pitchFamily="49" charset="-120"/>
                <a:cs typeface="BMWType V2 Regular" pitchFamily="2" charset="0"/>
              </a:rPr>
              <a:t>returndate</a:t>
            </a:r>
            <a:endParaRPr sz="600" dirty="0">
              <a:latin typeface="BMWType V2 Regular" pitchFamily="2" charset="0"/>
              <a:ea typeface="華康中黑體" panose="020B0509000000000000" pitchFamily="49" charset="-120"/>
              <a:cs typeface="BMWType V2 Regular" pitchFamily="2" charset="0"/>
            </a:endParaRPr>
          </a:p>
        </p:txBody>
      </p:sp>
      <p:sp>
        <p:nvSpPr>
          <p:cNvPr id="60" name="object 60"/>
          <p:cNvSpPr txBox="1"/>
          <p:nvPr/>
        </p:nvSpPr>
        <p:spPr>
          <a:xfrm>
            <a:off x="3319526" y="5527675"/>
            <a:ext cx="773430" cy="502702"/>
          </a:xfrm>
          <a:prstGeom prst="rect">
            <a:avLst/>
          </a:prstGeom>
          <a:solidFill>
            <a:srgbClr val="8DD49E"/>
          </a:solidFill>
          <a:ln w="9525">
            <a:solidFill>
              <a:srgbClr val="000000"/>
            </a:solidFill>
          </a:ln>
        </p:spPr>
        <p:txBody>
          <a:bodyPr vert="horz" wrap="square" lIns="0" tIns="40640" rIns="0" bIns="0" rtlCol="0">
            <a:spAutoFit/>
          </a:bodyPr>
          <a:lstStyle/>
          <a:p>
            <a:pPr marL="86995" marR="316230">
              <a:lnSpc>
                <a:spcPct val="100000"/>
              </a:lnSpc>
              <a:spcBef>
                <a:spcPts val="320"/>
              </a:spcBef>
            </a:pPr>
            <a:r>
              <a:rPr sz="600" dirty="0" err="1" smtClean="0">
                <a:latin typeface="BMWType V2 Regular" pitchFamily="2" charset="0"/>
                <a:ea typeface="華康中黑體" panose="020B0509000000000000" pitchFamily="49" charset="-120"/>
                <a:cs typeface="BMWType V2 Regular" pitchFamily="2" charset="0"/>
              </a:rPr>
              <a:t>Check</a:t>
            </a:r>
            <a:r>
              <a:rPr sz="600" spc="10" dirty="0" err="1" smtClean="0">
                <a:latin typeface="BMWType V2 Regular" pitchFamily="2" charset="0"/>
                <a:ea typeface="華康中黑體" panose="020B0509000000000000" pitchFamily="49" charset="-120"/>
                <a:cs typeface="BMWType V2 Regular" pitchFamily="2" charset="0"/>
              </a:rPr>
              <a:t>for</a:t>
            </a:r>
            <a:r>
              <a:rPr sz="600" spc="5" dirty="0" err="1" smtClean="0">
                <a:latin typeface="BMWType V2 Regular" pitchFamily="2" charset="0"/>
                <a:ea typeface="華康中黑體" panose="020B0509000000000000" pitchFamily="49" charset="-120"/>
                <a:cs typeface="BMWType V2 Regular" pitchFamily="2" charset="0"/>
              </a:rPr>
              <a:t>functional</a:t>
            </a:r>
            <a:r>
              <a:rPr sz="600" dirty="0" err="1" smtClean="0">
                <a:latin typeface="BMWType V2 Regular" pitchFamily="2" charset="0"/>
                <a:ea typeface="華康中黑體" panose="020B0509000000000000" pitchFamily="49" charset="-120"/>
                <a:cs typeface="BMWType V2 Regular" pitchFamily="2" charset="0"/>
              </a:rPr>
              <a:t>changes</a:t>
            </a:r>
            <a:r>
              <a:rPr sz="600" spc="10" dirty="0" err="1" smtClean="0">
                <a:latin typeface="BMWType V2 Regular" pitchFamily="2" charset="0"/>
                <a:ea typeface="華康中黑體" panose="020B0509000000000000" pitchFamily="49" charset="-120"/>
                <a:cs typeface="BMWType V2 Regular" pitchFamily="2" charset="0"/>
              </a:rPr>
              <a:t>affectingcustomer</a:t>
            </a:r>
            <a:endParaRPr sz="600" dirty="0">
              <a:latin typeface="BMWType V2 Regular" pitchFamily="2" charset="0"/>
              <a:ea typeface="華康中黑體" panose="020B0509000000000000" pitchFamily="49" charset="-120"/>
              <a:cs typeface="BMWType V2 Regular" pitchFamily="2" charset="0"/>
            </a:endParaRPr>
          </a:p>
        </p:txBody>
      </p:sp>
      <p:sp>
        <p:nvSpPr>
          <p:cNvPr id="61" name="object 61"/>
          <p:cNvSpPr txBox="1"/>
          <p:nvPr/>
        </p:nvSpPr>
        <p:spPr>
          <a:xfrm>
            <a:off x="3319526" y="6126162"/>
            <a:ext cx="773430" cy="225703"/>
          </a:xfrm>
          <a:prstGeom prst="rect">
            <a:avLst/>
          </a:prstGeom>
          <a:solidFill>
            <a:srgbClr val="8DD49E"/>
          </a:solidFill>
          <a:ln w="9525">
            <a:solidFill>
              <a:srgbClr val="000000"/>
            </a:solidFill>
          </a:ln>
        </p:spPr>
        <p:txBody>
          <a:bodyPr vert="horz" wrap="square" lIns="0" tIns="40640" rIns="0" bIns="0" rtlCol="0">
            <a:spAutoFit/>
          </a:bodyPr>
          <a:lstStyle/>
          <a:p>
            <a:pPr marL="86995" marR="224154">
              <a:lnSpc>
                <a:spcPct val="100000"/>
              </a:lnSpc>
              <a:spcBef>
                <a:spcPts val="320"/>
              </a:spcBef>
            </a:pPr>
            <a:r>
              <a:rPr sz="600" dirty="0" err="1" smtClean="0">
                <a:latin typeface="BMWType V2 Regular" pitchFamily="2" charset="0"/>
                <a:ea typeface="華康中黑體" panose="020B0509000000000000" pitchFamily="49" charset="-120"/>
                <a:cs typeface="BMWType V2 Regular" pitchFamily="2" charset="0"/>
              </a:rPr>
              <a:t>Possibler</a:t>
            </a:r>
            <a:r>
              <a:rPr sz="600" spc="5" dirty="0" err="1" smtClean="0">
                <a:latin typeface="BMWType V2 Regular" pitchFamily="2" charset="0"/>
                <a:ea typeface="華康中黑體" panose="020B0509000000000000" pitchFamily="49" charset="-120"/>
                <a:cs typeface="BMWType V2 Regular" pitchFamily="2" charset="0"/>
              </a:rPr>
              <a:t>e</a:t>
            </a:r>
            <a:r>
              <a:rPr sz="600" spc="-5" dirty="0" err="1" smtClean="0">
                <a:latin typeface="BMWType V2 Regular" pitchFamily="2" charset="0"/>
                <a:ea typeface="華康中黑體" panose="020B0509000000000000" pitchFamily="49" charset="-120"/>
                <a:cs typeface="BMWType V2 Regular" pitchFamily="2" charset="0"/>
              </a:rPr>
              <a:t>s</a:t>
            </a:r>
            <a:r>
              <a:rPr sz="600" spc="10" dirty="0" err="1" smtClean="0">
                <a:latin typeface="BMWType V2 Regular" pitchFamily="2" charset="0"/>
                <a:ea typeface="華康中黑體" panose="020B0509000000000000" pitchFamily="49" charset="-120"/>
                <a:cs typeface="BMWType V2 Regular" pitchFamily="2" charset="0"/>
              </a:rPr>
              <a:t>c</a:t>
            </a:r>
            <a:r>
              <a:rPr sz="600" spc="-5" dirty="0" err="1" smtClean="0">
                <a:latin typeface="BMWType V2 Regular" pitchFamily="2" charset="0"/>
                <a:ea typeface="華康中黑體" panose="020B0509000000000000" pitchFamily="49" charset="-120"/>
                <a:cs typeface="BMWType V2 Regular" pitchFamily="2" charset="0"/>
              </a:rPr>
              <a:t>h</a:t>
            </a:r>
            <a:r>
              <a:rPr sz="600" spc="10" dirty="0" err="1" smtClean="0">
                <a:latin typeface="BMWType V2 Regular" pitchFamily="2" charset="0"/>
                <a:ea typeface="華康中黑體" panose="020B0509000000000000" pitchFamily="49" charset="-120"/>
                <a:cs typeface="BMWType V2 Regular" pitchFamily="2" charset="0"/>
              </a:rPr>
              <a:t>ed</a:t>
            </a:r>
            <a:r>
              <a:rPr sz="600" spc="-5" dirty="0" err="1" smtClean="0">
                <a:latin typeface="BMWType V2 Regular" pitchFamily="2" charset="0"/>
                <a:ea typeface="華康中黑體" panose="020B0509000000000000" pitchFamily="49" charset="-120"/>
                <a:cs typeface="BMWType V2 Regular" pitchFamily="2" charset="0"/>
              </a:rPr>
              <a:t>ul</a:t>
            </a:r>
            <a:r>
              <a:rPr sz="600" spc="5" dirty="0" err="1" smtClean="0">
                <a:latin typeface="BMWType V2 Regular" pitchFamily="2" charset="0"/>
                <a:ea typeface="華康中黑體" panose="020B0509000000000000" pitchFamily="49" charset="-120"/>
                <a:cs typeface="BMWType V2 Regular" pitchFamily="2" charset="0"/>
              </a:rPr>
              <a:t>i</a:t>
            </a:r>
            <a:r>
              <a:rPr sz="600" spc="15" dirty="0" err="1" smtClean="0">
                <a:latin typeface="BMWType V2 Regular" pitchFamily="2" charset="0"/>
                <a:ea typeface="華康中黑體" panose="020B0509000000000000" pitchFamily="49" charset="-120"/>
                <a:cs typeface="BMWType V2 Regular" pitchFamily="2" charset="0"/>
              </a:rPr>
              <a:t>ng</a:t>
            </a:r>
            <a:endParaRPr sz="600" dirty="0">
              <a:latin typeface="BMWType V2 Regular" pitchFamily="2" charset="0"/>
              <a:ea typeface="華康中黑體" panose="020B0509000000000000" pitchFamily="49" charset="-120"/>
              <a:cs typeface="BMWType V2 Regular" pitchFamily="2" charset="0"/>
            </a:endParaRPr>
          </a:p>
        </p:txBody>
      </p:sp>
      <p:sp>
        <p:nvSpPr>
          <p:cNvPr id="62" name="object 62"/>
          <p:cNvSpPr/>
          <p:nvPr/>
        </p:nvSpPr>
        <p:spPr>
          <a:xfrm>
            <a:off x="3319526" y="6453187"/>
            <a:ext cx="773430" cy="193675"/>
          </a:xfrm>
          <a:custGeom>
            <a:avLst/>
            <a:gdLst/>
            <a:ahLst/>
            <a:cxnLst/>
            <a:rect l="l" t="t" r="r" b="b"/>
            <a:pathLst>
              <a:path w="773429" h="193675">
                <a:moveTo>
                  <a:pt x="0" y="193675"/>
                </a:moveTo>
                <a:lnTo>
                  <a:pt x="773112" y="193675"/>
                </a:lnTo>
                <a:lnTo>
                  <a:pt x="773112" y="0"/>
                </a:lnTo>
                <a:lnTo>
                  <a:pt x="0" y="0"/>
                </a:lnTo>
                <a:lnTo>
                  <a:pt x="0" y="19367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3" name="object 63"/>
          <p:cNvSpPr/>
          <p:nvPr/>
        </p:nvSpPr>
        <p:spPr>
          <a:xfrm>
            <a:off x="3319526" y="6453187"/>
            <a:ext cx="773430" cy="193675"/>
          </a:xfrm>
          <a:custGeom>
            <a:avLst/>
            <a:gdLst/>
            <a:ahLst/>
            <a:cxnLst/>
            <a:rect l="l" t="t" r="r" b="b"/>
            <a:pathLst>
              <a:path w="773429" h="193675">
                <a:moveTo>
                  <a:pt x="0" y="193675"/>
                </a:moveTo>
                <a:lnTo>
                  <a:pt x="773112" y="193675"/>
                </a:lnTo>
                <a:lnTo>
                  <a:pt x="773112" y="0"/>
                </a:lnTo>
                <a:lnTo>
                  <a:pt x="0" y="0"/>
                </a:lnTo>
                <a:lnTo>
                  <a:pt x="0" y="19367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4" name="object 64"/>
          <p:cNvSpPr txBox="1"/>
          <p:nvPr/>
        </p:nvSpPr>
        <p:spPr>
          <a:xfrm>
            <a:off x="3398646" y="6498945"/>
            <a:ext cx="587375" cy="92333"/>
          </a:xfrm>
          <a:prstGeom prst="rect">
            <a:avLst/>
          </a:prstGeom>
        </p:spPr>
        <p:txBody>
          <a:bodyPr vert="horz" wrap="square" lIns="0" tIns="0" rIns="0" bIns="0" rtlCol="0">
            <a:spAutoFit/>
          </a:bodyPr>
          <a:lstStyle/>
          <a:p>
            <a:pPr marL="12700">
              <a:lnSpc>
                <a:spcPct val="100000"/>
              </a:lnSpc>
            </a:pPr>
            <a:r>
              <a:rPr sz="600" spc="5" dirty="0" err="1" smtClean="0">
                <a:latin typeface="BMWType V2 Regular" pitchFamily="2" charset="0"/>
                <a:ea typeface="華康中黑體" panose="020B0509000000000000" pitchFamily="49" charset="-120"/>
                <a:cs typeface="BMWType V2 Regular" pitchFamily="2" charset="0"/>
              </a:rPr>
              <a:t>Specify</a:t>
            </a:r>
            <a:r>
              <a:rPr sz="600" dirty="0" err="1" smtClean="0">
                <a:latin typeface="BMWType V2 Regular" pitchFamily="2" charset="0"/>
                <a:ea typeface="華康中黑體" panose="020B0509000000000000" pitchFamily="49" charset="-120"/>
                <a:cs typeface="BMWType V2 Regular" pitchFamily="2" charset="0"/>
              </a:rPr>
              <a:t>services</a:t>
            </a:r>
            <a:endParaRPr sz="600" dirty="0">
              <a:latin typeface="BMWType V2 Regular" pitchFamily="2" charset="0"/>
              <a:ea typeface="華康中黑體" panose="020B0509000000000000" pitchFamily="49" charset="-120"/>
              <a:cs typeface="BMWType V2 Regular" pitchFamily="2" charset="0"/>
            </a:endParaRPr>
          </a:p>
        </p:txBody>
      </p:sp>
      <p:sp>
        <p:nvSpPr>
          <p:cNvPr id="65" name="object 65"/>
          <p:cNvSpPr txBox="1"/>
          <p:nvPr/>
        </p:nvSpPr>
        <p:spPr>
          <a:xfrm>
            <a:off x="4221226" y="4267200"/>
            <a:ext cx="765175" cy="225062"/>
          </a:xfrm>
          <a:prstGeom prst="rect">
            <a:avLst/>
          </a:prstGeom>
          <a:solidFill>
            <a:srgbClr val="8DD49E"/>
          </a:solidFill>
          <a:ln w="9525">
            <a:solidFill>
              <a:srgbClr val="000000"/>
            </a:solidFill>
          </a:ln>
        </p:spPr>
        <p:txBody>
          <a:bodyPr vert="horz" wrap="square" lIns="0" tIns="40005" rIns="0" bIns="0" rtlCol="0">
            <a:spAutoFit/>
          </a:bodyPr>
          <a:lstStyle/>
          <a:p>
            <a:pPr marL="86995" marR="98425">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Allocate</a:t>
            </a:r>
            <a:r>
              <a:rPr sz="600" spc="10" dirty="0" err="1" smtClean="0">
                <a:latin typeface="BMWType V2 Regular" pitchFamily="2" charset="0"/>
                <a:ea typeface="華康中黑體" panose="020B0509000000000000" pitchFamily="49" charset="-120"/>
                <a:cs typeface="BMWType V2 Regular" pitchFamily="2" charset="0"/>
              </a:rPr>
              <a:t>parts</a:t>
            </a:r>
            <a:r>
              <a:rPr sz="600" spc="30" dirty="0" err="1" smtClean="0">
                <a:latin typeface="BMWType V2 Regular" pitchFamily="2" charset="0"/>
                <a:ea typeface="華康中黑體" panose="020B0509000000000000" pitchFamily="49" charset="-120"/>
                <a:cs typeface="BMWType V2 Regular" pitchFamily="2" charset="0"/>
              </a:rPr>
              <a:t>to</a:t>
            </a:r>
            <a:r>
              <a:rPr sz="600" spc="5" dirty="0" err="1" smtClean="0">
                <a:latin typeface="BMWType V2 Regular" pitchFamily="2" charset="0"/>
                <a:ea typeface="華康中黑體" panose="020B0509000000000000" pitchFamily="49" charset="-120"/>
                <a:cs typeface="BMWType V2 Regular" pitchFamily="2" charset="0"/>
              </a:rPr>
              <a:t>order</a:t>
            </a:r>
            <a:endParaRPr sz="600" dirty="0">
              <a:latin typeface="BMWType V2 Regular" pitchFamily="2" charset="0"/>
              <a:ea typeface="華康中黑體" panose="020B0509000000000000" pitchFamily="49" charset="-120"/>
              <a:cs typeface="BMWType V2 Regular" pitchFamily="2" charset="0"/>
            </a:endParaRPr>
          </a:p>
        </p:txBody>
      </p:sp>
      <p:graphicFrame>
        <p:nvGraphicFramePr>
          <p:cNvPr id="66" name="object 66"/>
          <p:cNvGraphicFramePr>
            <a:graphicFrameLocks noGrp="1"/>
          </p:cNvGraphicFramePr>
          <p:nvPr>
            <p:extLst>
              <p:ext uri="{D42A27DB-BD31-4B8C-83A1-F6EECF244321}">
                <p14:modId xmlns:p14="http://schemas.microsoft.com/office/powerpoint/2010/main" val="1817609390"/>
              </p:ext>
            </p:extLst>
          </p:nvPr>
        </p:nvGraphicFramePr>
        <p:xfrm>
          <a:off x="4216463" y="4587811"/>
          <a:ext cx="767556" cy="1336737"/>
        </p:xfrm>
        <a:graphic>
          <a:graphicData uri="http://schemas.openxmlformats.org/drawingml/2006/table">
            <a:tbl>
              <a:tblPr firstRow="1" bandRow="1">
                <a:tableStyleId>{2D5ABB26-0587-4C30-8999-92F81FD0307C}</a:tableStyleId>
              </a:tblPr>
              <a:tblGrid>
                <a:gridCol w="767556"/>
              </a:tblGrid>
              <a:tr h="480250">
                <a:tc>
                  <a:txBody>
                    <a:bodyPr/>
                    <a:lstStyle/>
                    <a:p>
                      <a:pPr marL="86995" marR="148590">
                        <a:lnSpc>
                          <a:spcPct val="100000"/>
                        </a:lnSpc>
                        <a:spcBef>
                          <a:spcPts val="315"/>
                        </a:spcBef>
                      </a:pPr>
                      <a:r>
                        <a:rPr sz="600" spc="5" dirty="0" err="1" smtClean="0">
                          <a:latin typeface="Arial"/>
                          <a:cs typeface="Arial"/>
                        </a:rPr>
                        <a:t>Specifyorder</a:t>
                      </a:r>
                      <a:r>
                        <a:rPr sz="600" dirty="0" err="1" smtClean="0">
                          <a:latin typeface="Arial"/>
                          <a:cs typeface="Arial"/>
                        </a:rPr>
                        <a:t>andprepareservice</a:t>
                      </a:r>
                      <a:r>
                        <a:rPr sz="600" spc="15" dirty="0" err="1" smtClean="0">
                          <a:latin typeface="Arial"/>
                          <a:cs typeface="Arial"/>
                        </a:rPr>
                        <a:t>ticket</a:t>
                      </a:r>
                      <a:r>
                        <a:rPr sz="600" spc="5" dirty="0" err="1" smtClean="0">
                          <a:latin typeface="Arial"/>
                          <a:cs typeface="Arial"/>
                        </a:rPr>
                        <a:t>if</a:t>
                      </a:r>
                      <a:r>
                        <a:rPr sz="600" dirty="0" err="1" smtClean="0">
                          <a:latin typeface="Arial"/>
                          <a:cs typeface="Arial"/>
                        </a:rPr>
                        <a:t>necessary</a:t>
                      </a:r>
                      <a:r>
                        <a:rPr sz="600" spc="60" dirty="0" smtClean="0">
                          <a:latin typeface="Arial"/>
                          <a:cs typeface="Arial"/>
                        </a:rPr>
                        <a:t>*</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30225">
                      <a:solidFill>
                        <a:srgbClr val="000000"/>
                      </a:solidFill>
                      <a:prstDash val="solid"/>
                    </a:lnB>
                    <a:solidFill>
                      <a:srgbClr val="8DD49E"/>
                    </a:solidFill>
                  </a:tcPr>
                </a:tc>
              </a:tr>
              <a:tr h="337375">
                <a:tc>
                  <a:txBody>
                    <a:bodyPr/>
                    <a:lstStyle/>
                    <a:p>
                      <a:pPr marL="86995" marR="266065">
                        <a:lnSpc>
                          <a:spcPct val="100000"/>
                        </a:lnSpc>
                        <a:spcBef>
                          <a:spcPts val="320"/>
                        </a:spcBef>
                      </a:pPr>
                      <a:r>
                        <a:rPr sz="600" dirty="0" err="1" smtClean="0">
                          <a:latin typeface="Arial"/>
                          <a:cs typeface="Arial"/>
                        </a:rPr>
                        <a:t>Arrangereminder</a:t>
                      </a:r>
                      <a:r>
                        <a:rPr sz="600" spc="15" dirty="0" err="1" smtClean="0">
                          <a:latin typeface="Arial"/>
                          <a:cs typeface="Arial"/>
                        </a:rPr>
                        <a:t>of</a:t>
                      </a:r>
                      <a:r>
                        <a:rPr sz="600" spc="-10" dirty="0" err="1" smtClean="0">
                          <a:latin typeface="Arial"/>
                          <a:cs typeface="Arial"/>
                        </a:rPr>
                        <a:t>c</a:t>
                      </a:r>
                      <a:r>
                        <a:rPr sz="600" dirty="0" err="1" smtClean="0">
                          <a:latin typeface="Arial"/>
                          <a:cs typeface="Arial"/>
                        </a:rPr>
                        <a:t>o</a:t>
                      </a:r>
                      <a:r>
                        <a:rPr sz="600" spc="-15" dirty="0" err="1" smtClean="0">
                          <a:latin typeface="Arial"/>
                          <a:cs typeface="Arial"/>
                        </a:rPr>
                        <a:t>m</a:t>
                      </a:r>
                      <a:r>
                        <a:rPr sz="600" spc="-10" dirty="0" err="1" smtClean="0">
                          <a:latin typeface="Arial"/>
                          <a:cs typeface="Arial"/>
                        </a:rPr>
                        <a:t>pl</a:t>
                      </a:r>
                      <a:r>
                        <a:rPr sz="600" dirty="0" err="1" smtClean="0">
                          <a:latin typeface="Arial"/>
                          <a:cs typeface="Arial"/>
                        </a:rPr>
                        <a:t>e</a:t>
                      </a:r>
                      <a:r>
                        <a:rPr sz="600" spc="10" dirty="0" err="1" smtClean="0">
                          <a:latin typeface="Arial"/>
                          <a:cs typeface="Arial"/>
                        </a:rPr>
                        <a:t>t</a:t>
                      </a:r>
                      <a:r>
                        <a:rPr sz="600" spc="-10" dirty="0" err="1" smtClean="0">
                          <a:latin typeface="Arial"/>
                          <a:cs typeface="Arial"/>
                        </a:rPr>
                        <a:t>i</a:t>
                      </a:r>
                      <a:r>
                        <a:rPr sz="600" dirty="0" err="1" smtClean="0">
                          <a:latin typeface="Arial"/>
                          <a:cs typeface="Arial"/>
                        </a:rPr>
                        <a:t>on</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30225">
                      <a:solidFill>
                        <a:srgbClr val="000000"/>
                      </a:solidFill>
                      <a:prstDash val="solid"/>
                    </a:lnT>
                    <a:lnB w="9525">
                      <a:solidFill>
                        <a:srgbClr val="000000"/>
                      </a:solidFill>
                      <a:prstDash val="solid"/>
                    </a:lnB>
                    <a:solidFill>
                      <a:srgbClr val="8DD49E"/>
                    </a:solidFill>
                  </a:tcPr>
                </a:tc>
              </a:tr>
              <a:tr h="377825">
                <a:tc>
                  <a:txBody>
                    <a:bodyPr/>
                    <a:lstStyle/>
                    <a:p>
                      <a:pPr marL="86995" marR="139065">
                        <a:lnSpc>
                          <a:spcPct val="100000"/>
                        </a:lnSpc>
                        <a:spcBef>
                          <a:spcPts val="320"/>
                        </a:spcBef>
                      </a:pPr>
                      <a:r>
                        <a:rPr sz="600" spc="10" dirty="0" err="1" smtClean="0">
                          <a:latin typeface="Arial"/>
                          <a:cs typeface="Arial"/>
                        </a:rPr>
                        <a:t>Activate</a:t>
                      </a:r>
                      <a:r>
                        <a:rPr sz="600" dirty="0" err="1" smtClean="0">
                          <a:latin typeface="Arial"/>
                          <a:cs typeface="Arial"/>
                        </a:rPr>
                        <a:t>andhandover</a:t>
                      </a:r>
                      <a:r>
                        <a:rPr sz="600" spc="5" dirty="0" err="1" smtClean="0">
                          <a:latin typeface="Arial"/>
                          <a:cs typeface="Arial"/>
                        </a:rPr>
                        <a:t>order</a:t>
                      </a:r>
                      <a:endParaRPr sz="600" dirty="0">
                        <a:latin typeface="Arial"/>
                        <a:cs typeface="Arial"/>
                      </a:endParaRPr>
                    </a:p>
                    <a:p>
                      <a:pPr marL="86995">
                        <a:lnSpc>
                          <a:spcPct val="100000"/>
                        </a:lnSpc>
                      </a:pPr>
                      <a:r>
                        <a:rPr sz="600" dirty="0">
                          <a:latin typeface="Arial"/>
                          <a:cs typeface="Arial"/>
                        </a:rPr>
                        <a:t>*</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DD49E"/>
                    </a:solidFill>
                  </a:tcPr>
                </a:tc>
              </a:tr>
              <a:tr h="141287">
                <a:tc>
                  <a:txBody>
                    <a:bodyPr/>
                    <a:lstStyle/>
                    <a:p>
                      <a:pPr marL="86995">
                        <a:lnSpc>
                          <a:spcPts val="630"/>
                        </a:lnSpc>
                      </a:pPr>
                      <a:r>
                        <a:rPr sz="600" dirty="0" err="1" smtClean="0">
                          <a:latin typeface="Arial"/>
                          <a:cs typeface="Arial"/>
                        </a:rPr>
                        <a:t>Assure</a:t>
                      </a:r>
                      <a:r>
                        <a:rPr sz="600" spc="10" dirty="0" err="1" smtClean="0">
                          <a:latin typeface="Arial"/>
                          <a:cs typeface="Arial"/>
                        </a:rPr>
                        <a:t>mobility</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DD49E"/>
                    </a:solidFill>
                  </a:tcPr>
                </a:tc>
              </a:tr>
            </a:tbl>
          </a:graphicData>
        </a:graphic>
      </p:graphicFrame>
      <p:sp>
        <p:nvSpPr>
          <p:cNvPr id="67" name="object 67"/>
          <p:cNvSpPr txBox="1"/>
          <p:nvPr/>
        </p:nvSpPr>
        <p:spPr>
          <a:xfrm>
            <a:off x="4221226" y="5975350"/>
            <a:ext cx="765175" cy="318036"/>
          </a:xfrm>
          <a:prstGeom prst="rect">
            <a:avLst/>
          </a:prstGeom>
          <a:ln w="9525">
            <a:solidFill>
              <a:srgbClr val="000000"/>
            </a:solidFill>
          </a:ln>
        </p:spPr>
        <p:txBody>
          <a:bodyPr vert="horz" wrap="square" lIns="0" tIns="40640" rIns="0" bIns="0" rtlCol="0">
            <a:spAutoFit/>
          </a:bodyPr>
          <a:lstStyle/>
          <a:p>
            <a:pPr marL="86995" marR="119380">
              <a:lnSpc>
                <a:spcPct val="100000"/>
              </a:lnSpc>
              <a:spcBef>
                <a:spcPts val="320"/>
              </a:spcBef>
            </a:pPr>
            <a:r>
              <a:rPr sz="600" spc="-5" dirty="0" err="1" smtClean="0">
                <a:latin typeface="BMWType V2 Regular" pitchFamily="2" charset="0"/>
                <a:ea typeface="華康中黑體" panose="020B0509000000000000" pitchFamily="49" charset="-120"/>
                <a:cs typeface="BMWType V2 Regular" pitchFamily="2" charset="0"/>
              </a:rPr>
              <a:t>Say</a:t>
            </a:r>
            <a:r>
              <a:rPr sz="600" spc="10" dirty="0" err="1" smtClean="0">
                <a:latin typeface="BMWType V2 Regular" pitchFamily="2" charset="0"/>
                <a:ea typeface="華康中黑體" panose="020B0509000000000000" pitchFamily="49" charset="-120"/>
                <a:cs typeface="BMWType V2 Regular" pitchFamily="2" charset="0"/>
              </a:rPr>
              <a:t>goodbye</a:t>
            </a:r>
            <a:r>
              <a:rPr sz="600" spc="30" dirty="0" err="1" smtClean="0">
                <a:latin typeface="BMWType V2 Regular" pitchFamily="2" charset="0"/>
                <a:ea typeface="華康中黑體" panose="020B0509000000000000" pitchFamily="49" charset="-120"/>
                <a:cs typeface="BMWType V2 Regular" pitchFamily="2" charset="0"/>
              </a:rPr>
              <a:t>to</a:t>
            </a:r>
            <a:r>
              <a:rPr sz="600" spc="10" dirty="0" err="1" smtClean="0">
                <a:latin typeface="BMWType V2 Regular" pitchFamily="2" charset="0"/>
                <a:ea typeface="華康中黑體" panose="020B0509000000000000" pitchFamily="49" charset="-120"/>
                <a:cs typeface="BMWType V2 Regular" pitchFamily="2" charset="0"/>
              </a:rPr>
              <a:t>customer</a:t>
            </a:r>
            <a:r>
              <a:rPr sz="600" spc="-10" dirty="0" smtClean="0">
                <a:latin typeface="BMWType V2 Regular" pitchFamily="2" charset="0"/>
                <a:ea typeface="華康中黑體" panose="020B0509000000000000" pitchFamily="49" charset="-120"/>
                <a:cs typeface="BMWType V2 Regular" pitchFamily="2" charset="0"/>
              </a:rPr>
              <a:t>/</a:t>
            </a:r>
            <a:r>
              <a:rPr sz="600" spc="5" dirty="0" smtClean="0">
                <a:latin typeface="BMWType V2 Regular" pitchFamily="2" charset="0"/>
                <a:ea typeface="華康中黑體" panose="020B0509000000000000" pitchFamily="49" charset="-120"/>
                <a:cs typeface="BMWType V2 Regular" pitchFamily="2" charset="0"/>
              </a:rPr>
              <a:t>redirect</a:t>
            </a:r>
            <a:endParaRPr sz="600" dirty="0">
              <a:latin typeface="BMWType V2 Regular" pitchFamily="2" charset="0"/>
              <a:ea typeface="華康中黑體" panose="020B0509000000000000" pitchFamily="49" charset="-120"/>
              <a:cs typeface="BMWType V2 Regular" pitchFamily="2" charset="0"/>
            </a:endParaRPr>
          </a:p>
        </p:txBody>
      </p:sp>
      <p:sp>
        <p:nvSpPr>
          <p:cNvPr id="68" name="object 68"/>
          <p:cNvSpPr txBox="1"/>
          <p:nvPr/>
        </p:nvSpPr>
        <p:spPr>
          <a:xfrm>
            <a:off x="3319526" y="4765675"/>
            <a:ext cx="767080" cy="410369"/>
          </a:xfrm>
          <a:prstGeom prst="rect">
            <a:avLst/>
          </a:prstGeom>
          <a:solidFill>
            <a:srgbClr val="8DD49E"/>
          </a:solidFill>
          <a:ln w="9525">
            <a:solidFill>
              <a:srgbClr val="000000"/>
            </a:solidFill>
          </a:ln>
        </p:spPr>
        <p:txBody>
          <a:bodyPr vert="horz" wrap="square" lIns="0" tIns="40640" rIns="0" bIns="0" rtlCol="0">
            <a:spAutoFit/>
          </a:bodyPr>
          <a:lstStyle/>
          <a:p>
            <a:pPr marL="86995" marR="203835">
              <a:lnSpc>
                <a:spcPct val="100000"/>
              </a:lnSpc>
              <a:spcBef>
                <a:spcPts val="320"/>
              </a:spcBef>
            </a:pPr>
            <a:r>
              <a:rPr sz="600" dirty="0" err="1" smtClean="0">
                <a:latin typeface="BMWType V2 Regular" pitchFamily="2" charset="0"/>
                <a:ea typeface="華康中黑體" panose="020B0509000000000000" pitchFamily="49" charset="-120"/>
                <a:cs typeface="BMWType V2 Regular" pitchFamily="2" charset="0"/>
              </a:rPr>
              <a:t>Check</a:t>
            </a:r>
            <a:r>
              <a:rPr sz="600" spc="10" dirty="0" err="1" smtClean="0">
                <a:latin typeface="BMWType V2 Regular" pitchFamily="2" charset="0"/>
                <a:ea typeface="華康中黑體" panose="020B0509000000000000" pitchFamily="49" charset="-120"/>
                <a:cs typeface="BMWType V2 Regular" pitchFamily="2" charset="0"/>
              </a:rPr>
              <a:t>forcross-</a:t>
            </a:r>
            <a:r>
              <a:rPr sz="600" dirty="0" err="1" smtClean="0">
                <a:latin typeface="BMWType V2 Regular" pitchFamily="2" charset="0"/>
                <a:ea typeface="華康中黑體" panose="020B0509000000000000" pitchFamily="49" charset="-120"/>
                <a:cs typeface="BMWType V2 Regular" pitchFamily="2" charset="0"/>
              </a:rPr>
              <a:t>selling</a:t>
            </a:r>
            <a:r>
              <a:rPr sz="600" spc="5" dirty="0" err="1" smtClean="0">
                <a:latin typeface="BMWType V2 Regular" pitchFamily="2" charset="0"/>
                <a:ea typeface="華康中黑體" panose="020B0509000000000000" pitchFamily="49" charset="-120"/>
                <a:cs typeface="BMWType V2 Regular" pitchFamily="2" charset="0"/>
              </a:rPr>
              <a:t>possibilities</a:t>
            </a:r>
            <a:endParaRPr sz="600" dirty="0">
              <a:latin typeface="BMWType V2 Regular" pitchFamily="2" charset="0"/>
              <a:ea typeface="華康中黑體" panose="020B0509000000000000" pitchFamily="49" charset="-120"/>
              <a:cs typeface="BMWType V2 Regular" pitchFamily="2" charset="0"/>
            </a:endParaRPr>
          </a:p>
        </p:txBody>
      </p:sp>
      <p:graphicFrame>
        <p:nvGraphicFramePr>
          <p:cNvPr id="69" name="object 69"/>
          <p:cNvGraphicFramePr>
            <a:graphicFrameLocks noGrp="1"/>
          </p:cNvGraphicFramePr>
          <p:nvPr>
            <p:extLst>
              <p:ext uri="{D42A27DB-BD31-4B8C-83A1-F6EECF244321}">
                <p14:modId xmlns:p14="http://schemas.microsoft.com/office/powerpoint/2010/main" val="2953643214"/>
              </p:ext>
            </p:extLst>
          </p:nvPr>
        </p:nvGraphicFramePr>
        <p:xfrm>
          <a:off x="5102288" y="1712912"/>
          <a:ext cx="773112" cy="1439798"/>
        </p:xfrm>
        <a:graphic>
          <a:graphicData uri="http://schemas.openxmlformats.org/drawingml/2006/table">
            <a:tbl>
              <a:tblPr firstRow="1" bandRow="1">
                <a:tableStyleId>{2D5ABB26-0587-4C30-8999-92F81FD0307C}</a:tableStyleId>
              </a:tblPr>
              <a:tblGrid>
                <a:gridCol w="773112"/>
              </a:tblGrid>
              <a:tr h="475488">
                <a:tc>
                  <a:txBody>
                    <a:bodyPr/>
                    <a:lstStyle/>
                    <a:p>
                      <a:pPr marL="86995" marR="143510">
                        <a:lnSpc>
                          <a:spcPct val="100000"/>
                        </a:lnSpc>
                        <a:spcBef>
                          <a:spcPts val="315"/>
                        </a:spcBef>
                      </a:pPr>
                      <a:r>
                        <a:rPr sz="600" spc="5" dirty="0" err="1" smtClean="0">
                          <a:latin typeface="Arial"/>
                          <a:cs typeface="Arial"/>
                        </a:rPr>
                        <a:t>Workshopscheduling</a:t>
                      </a:r>
                      <a:r>
                        <a:rPr sz="600" dirty="0" err="1" smtClean="0">
                          <a:latin typeface="Arial"/>
                          <a:cs typeface="Arial"/>
                        </a:rPr>
                        <a:t>and</a:t>
                      </a:r>
                      <a:r>
                        <a:rPr sz="600" spc="5" dirty="0" err="1" smtClean="0">
                          <a:latin typeface="Arial"/>
                          <a:cs typeface="Arial"/>
                        </a:rPr>
                        <a:t>monitoring</a:t>
                      </a:r>
                      <a:r>
                        <a:rPr sz="600" spc="15" dirty="0" err="1" smtClean="0">
                          <a:latin typeface="Arial"/>
                          <a:cs typeface="Arial"/>
                        </a:rPr>
                        <a:t>of</a:t>
                      </a:r>
                      <a:r>
                        <a:rPr sz="600" spc="5" dirty="0" err="1" smtClean="0">
                          <a:latin typeface="Arial"/>
                          <a:cs typeface="Arial"/>
                        </a:rPr>
                        <a:t>order</a:t>
                      </a:r>
                      <a:r>
                        <a:rPr sz="600" spc="10" dirty="0" err="1" smtClean="0">
                          <a:latin typeface="Arial"/>
                          <a:cs typeface="Arial"/>
                        </a:rPr>
                        <a:t>status</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20700">
                      <a:solidFill>
                        <a:srgbClr val="000000"/>
                      </a:solidFill>
                      <a:prstDash val="solid"/>
                    </a:lnB>
                    <a:solidFill>
                      <a:srgbClr val="8DD49E"/>
                    </a:solidFill>
                  </a:tcPr>
                </a:tc>
              </a:tr>
              <a:tr h="484949">
                <a:tc>
                  <a:txBody>
                    <a:bodyPr/>
                    <a:lstStyle/>
                    <a:p>
                      <a:pPr marL="86995" marR="133350">
                        <a:lnSpc>
                          <a:spcPct val="100000"/>
                        </a:lnSpc>
                        <a:spcBef>
                          <a:spcPts val="310"/>
                        </a:spcBef>
                      </a:pPr>
                      <a:r>
                        <a:rPr sz="600" dirty="0" err="1" smtClean="0">
                          <a:latin typeface="Arial"/>
                          <a:cs typeface="Arial"/>
                        </a:rPr>
                        <a:t>Prepareservice</a:t>
                      </a:r>
                      <a:r>
                        <a:rPr sz="600" spc="10" dirty="0" err="1" smtClean="0">
                          <a:latin typeface="Arial"/>
                          <a:cs typeface="Arial"/>
                        </a:rPr>
                        <a:t>items</a:t>
                      </a:r>
                      <a:r>
                        <a:rPr sz="600" dirty="0" err="1" smtClean="0">
                          <a:latin typeface="Arial"/>
                          <a:cs typeface="Arial"/>
                        </a:rPr>
                        <a:t>andcarry</a:t>
                      </a:r>
                      <a:r>
                        <a:rPr sz="600" spc="15" dirty="0" err="1" smtClean="0">
                          <a:latin typeface="Arial"/>
                          <a:cs typeface="Arial"/>
                        </a:rPr>
                        <a:t>out</a:t>
                      </a:r>
                      <a:r>
                        <a:rPr sz="600" spc="-5" dirty="0" err="1" smtClean="0">
                          <a:latin typeface="Arial"/>
                          <a:cs typeface="Arial"/>
                        </a:rPr>
                        <a:t>visual</a:t>
                      </a:r>
                      <a:r>
                        <a:rPr sz="600" spc="5" dirty="0" err="1" smtClean="0">
                          <a:latin typeface="Arial"/>
                          <a:cs typeface="Arial"/>
                        </a:rPr>
                        <a:t>inspection</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20700">
                      <a:solidFill>
                        <a:srgbClr val="000000"/>
                      </a:solidFill>
                      <a:prstDash val="solid"/>
                    </a:lnT>
                    <a:lnB w="28448">
                      <a:solidFill>
                        <a:srgbClr val="000000"/>
                      </a:solidFill>
                      <a:prstDash val="solid"/>
                    </a:lnB>
                    <a:solidFill>
                      <a:srgbClr val="DDDDDD"/>
                    </a:solidFill>
                  </a:tcPr>
                </a:tc>
              </a:tr>
              <a:tr h="479361">
                <a:tc>
                  <a:txBody>
                    <a:bodyPr/>
                    <a:lstStyle/>
                    <a:p>
                      <a:pPr marL="86995" marR="172085">
                        <a:lnSpc>
                          <a:spcPct val="100000"/>
                        </a:lnSpc>
                        <a:spcBef>
                          <a:spcPts val="315"/>
                        </a:spcBef>
                      </a:pPr>
                      <a:r>
                        <a:rPr sz="600" spc="5" dirty="0" err="1" smtClean="0">
                          <a:latin typeface="Arial"/>
                          <a:cs typeface="Arial"/>
                        </a:rPr>
                        <a:t>Perform</a:t>
                      </a:r>
                      <a:r>
                        <a:rPr sz="600" dirty="0" err="1" smtClean="0">
                          <a:latin typeface="Arial"/>
                          <a:cs typeface="Arial"/>
                        </a:rPr>
                        <a:t>diagnosisand</a:t>
                      </a:r>
                      <a:r>
                        <a:rPr sz="600" spc="5" dirty="0" err="1" smtClean="0">
                          <a:latin typeface="Arial"/>
                          <a:cs typeface="Arial"/>
                        </a:rPr>
                        <a:t>extendorderif</a:t>
                      </a:r>
                      <a:r>
                        <a:rPr sz="600" dirty="0" err="1" smtClean="0">
                          <a:latin typeface="Arial"/>
                          <a:cs typeface="Arial"/>
                        </a:rPr>
                        <a:t>necessary</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28448">
                      <a:solidFill>
                        <a:srgbClr val="000000"/>
                      </a:solidFill>
                      <a:prstDash val="solid"/>
                    </a:lnT>
                    <a:lnB w="9525">
                      <a:solidFill>
                        <a:srgbClr val="000000"/>
                      </a:solidFill>
                      <a:prstDash val="solid"/>
                    </a:lnB>
                    <a:solidFill>
                      <a:srgbClr val="DDDDDD"/>
                    </a:solidFill>
                  </a:tcPr>
                </a:tc>
              </a:tr>
            </a:tbl>
          </a:graphicData>
        </a:graphic>
      </p:graphicFrame>
      <p:sp>
        <p:nvSpPr>
          <p:cNvPr id="70" name="object 70"/>
          <p:cNvSpPr/>
          <p:nvPr/>
        </p:nvSpPr>
        <p:spPr>
          <a:xfrm>
            <a:off x="5107051" y="3843273"/>
            <a:ext cx="773430" cy="325755"/>
          </a:xfrm>
          <a:custGeom>
            <a:avLst/>
            <a:gdLst/>
            <a:ahLst/>
            <a:cxnLst/>
            <a:rect l="l" t="t" r="r" b="b"/>
            <a:pathLst>
              <a:path w="773429" h="325754">
                <a:moveTo>
                  <a:pt x="0" y="325500"/>
                </a:moveTo>
                <a:lnTo>
                  <a:pt x="773112" y="325500"/>
                </a:lnTo>
                <a:lnTo>
                  <a:pt x="773112" y="0"/>
                </a:lnTo>
                <a:lnTo>
                  <a:pt x="0" y="0"/>
                </a:lnTo>
                <a:lnTo>
                  <a:pt x="0" y="325500"/>
                </a:lnTo>
                <a:close/>
              </a:path>
            </a:pathLst>
          </a:custGeom>
          <a:solidFill>
            <a:srgbClr val="DDDDDD"/>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1" name="object 71"/>
          <p:cNvSpPr/>
          <p:nvPr/>
        </p:nvSpPr>
        <p:spPr>
          <a:xfrm>
            <a:off x="5107051" y="3843273"/>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2" name="object 72"/>
          <p:cNvSpPr txBox="1"/>
          <p:nvPr/>
        </p:nvSpPr>
        <p:spPr>
          <a:xfrm>
            <a:off x="5186553" y="3888358"/>
            <a:ext cx="606425" cy="184666"/>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Carry</a:t>
            </a:r>
            <a:r>
              <a:rPr sz="600" spc="15" dirty="0" err="1" smtClean="0">
                <a:latin typeface="BMWType V2 Regular" pitchFamily="2" charset="0"/>
                <a:ea typeface="華康中黑體" panose="020B0509000000000000" pitchFamily="49" charset="-120"/>
                <a:cs typeface="BMWType V2 Regular" pitchFamily="2" charset="0"/>
              </a:rPr>
              <a:t>out</a:t>
            </a:r>
            <a:r>
              <a:rPr sz="600" dirty="0" err="1" smtClean="0">
                <a:latin typeface="BMWType V2 Regular" pitchFamily="2" charset="0"/>
                <a:ea typeface="華康中黑體" panose="020B0509000000000000" pitchFamily="49" charset="-120"/>
                <a:cs typeface="BMWType V2 Regular" pitchFamily="2" charset="0"/>
              </a:rPr>
              <a:t>service</a:t>
            </a:r>
            <a:r>
              <a:rPr sz="600" spc="15" dirty="0" err="1" smtClean="0">
                <a:latin typeface="BMWType V2 Regular" pitchFamily="2" charset="0"/>
                <a:ea typeface="華康中黑體" panose="020B0509000000000000" pitchFamily="49" charset="-120"/>
                <a:cs typeface="BMWType V2 Regular" pitchFamily="2" charset="0"/>
              </a:rPr>
              <a:t>item</a:t>
            </a:r>
            <a:r>
              <a:rPr sz="600" spc="-10" dirty="0" smtClean="0">
                <a:latin typeface="BMWType V2 Regular" pitchFamily="2" charset="0"/>
                <a:ea typeface="華康中黑體" panose="020B0509000000000000" pitchFamily="49" charset="-120"/>
                <a:cs typeface="BMWType V2 Regular" pitchFamily="2" charset="0"/>
              </a:rPr>
              <a:t>/</a:t>
            </a:r>
            <a:r>
              <a:rPr sz="600" dirty="0" smtClean="0">
                <a:latin typeface="BMWType V2 Regular" pitchFamily="2" charset="0"/>
                <a:ea typeface="華康中黑體" panose="020B0509000000000000" pitchFamily="49" charset="-120"/>
                <a:cs typeface="BMWType V2 Regular" pitchFamily="2" charset="0"/>
              </a:rPr>
              <a:t>repair</a:t>
            </a:r>
            <a:endParaRPr sz="600" dirty="0">
              <a:latin typeface="BMWType V2 Regular" pitchFamily="2" charset="0"/>
              <a:ea typeface="華康中黑體" panose="020B0509000000000000" pitchFamily="49" charset="-120"/>
              <a:cs typeface="BMWType V2 Regular" pitchFamily="2" charset="0"/>
            </a:endParaRPr>
          </a:p>
        </p:txBody>
      </p:sp>
      <p:sp>
        <p:nvSpPr>
          <p:cNvPr id="73" name="object 73"/>
          <p:cNvSpPr/>
          <p:nvPr/>
        </p:nvSpPr>
        <p:spPr>
          <a:xfrm>
            <a:off x="5107051" y="4168775"/>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solidFill>
            <a:srgbClr val="DDDDDD"/>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4" name="object 74"/>
          <p:cNvSpPr/>
          <p:nvPr/>
        </p:nvSpPr>
        <p:spPr>
          <a:xfrm>
            <a:off x="5107051" y="4168775"/>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5" name="object 75"/>
          <p:cNvSpPr txBox="1"/>
          <p:nvPr/>
        </p:nvSpPr>
        <p:spPr>
          <a:xfrm>
            <a:off x="5186553" y="4213859"/>
            <a:ext cx="530860" cy="285750"/>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Perform</a:t>
            </a:r>
            <a:r>
              <a:rPr sz="600" spc="10" dirty="0" err="1" smtClean="0">
                <a:latin typeface="BMWType V2 Regular" pitchFamily="2" charset="0"/>
                <a:ea typeface="華康中黑體" panose="020B0509000000000000" pitchFamily="49" charset="-120"/>
                <a:cs typeface="BMWType V2 Regular" pitchFamily="2" charset="0"/>
              </a:rPr>
              <a:t>self-</a:t>
            </a:r>
            <a:r>
              <a:rPr sz="600" spc="5" dirty="0" err="1" smtClean="0">
                <a:latin typeface="BMWType V2 Regular" pitchFamily="2" charset="0"/>
                <a:ea typeface="華康中黑體" panose="020B0509000000000000" pitchFamily="49" charset="-120"/>
                <a:cs typeface="BMWType V2 Regular" pitchFamily="2" charset="0"/>
              </a:rPr>
              <a:t>check</a:t>
            </a:r>
            <a:r>
              <a:rPr sz="600" spc="10" dirty="0" err="1" smtClean="0">
                <a:latin typeface="BMWType V2 Regular" pitchFamily="2" charset="0"/>
                <a:ea typeface="華康中黑體" panose="020B0509000000000000" pitchFamily="49" charset="-120"/>
                <a:cs typeface="BMWType V2 Regular" pitchFamily="2" charset="0"/>
              </a:rPr>
              <a:t>for</a:t>
            </a:r>
            <a:r>
              <a:rPr sz="600" dirty="0" err="1" smtClean="0">
                <a:latin typeface="BMWType V2 Regular" pitchFamily="2" charset="0"/>
                <a:ea typeface="華康中黑體" panose="020B0509000000000000" pitchFamily="49" charset="-120"/>
                <a:cs typeface="BMWType V2 Regular" pitchFamily="2" charset="0"/>
              </a:rPr>
              <a:t>eachservice</a:t>
            </a:r>
            <a:r>
              <a:rPr sz="600" spc="15" dirty="0" err="1" smtClean="0">
                <a:latin typeface="BMWType V2 Regular" pitchFamily="2" charset="0"/>
                <a:ea typeface="華康中黑體" panose="020B0509000000000000" pitchFamily="49" charset="-120"/>
                <a:cs typeface="BMWType V2 Regular" pitchFamily="2" charset="0"/>
              </a:rPr>
              <a:t>item</a:t>
            </a:r>
            <a:endParaRPr sz="600" dirty="0">
              <a:latin typeface="BMWType V2 Regular" pitchFamily="2" charset="0"/>
              <a:ea typeface="華康中黑體" panose="020B0509000000000000" pitchFamily="49" charset="-120"/>
              <a:cs typeface="BMWType V2 Regular" pitchFamily="2" charset="0"/>
            </a:endParaRPr>
          </a:p>
        </p:txBody>
      </p:sp>
      <p:sp>
        <p:nvSpPr>
          <p:cNvPr id="76" name="object 76"/>
          <p:cNvSpPr txBox="1"/>
          <p:nvPr/>
        </p:nvSpPr>
        <p:spPr>
          <a:xfrm>
            <a:off x="5107051" y="4605273"/>
            <a:ext cx="773430" cy="225703"/>
          </a:xfrm>
          <a:prstGeom prst="rect">
            <a:avLst/>
          </a:prstGeom>
          <a:solidFill>
            <a:srgbClr val="DDDDDD"/>
          </a:solidFill>
          <a:ln w="9525">
            <a:solidFill>
              <a:srgbClr val="000000"/>
            </a:solidFill>
          </a:ln>
        </p:spPr>
        <p:txBody>
          <a:bodyPr vert="horz" wrap="square" lIns="0" tIns="40640" rIns="0" bIns="0" rtlCol="0">
            <a:spAutoFit/>
          </a:bodyPr>
          <a:lstStyle/>
          <a:p>
            <a:pPr marL="86995" marR="118745">
              <a:lnSpc>
                <a:spcPct val="100000"/>
              </a:lnSpc>
              <a:spcBef>
                <a:spcPts val="320"/>
              </a:spcBef>
            </a:pPr>
            <a:r>
              <a:rPr sz="600" dirty="0" err="1" smtClean="0">
                <a:latin typeface="BMWType V2 Regular" pitchFamily="2" charset="0"/>
                <a:ea typeface="華康中黑體" panose="020B0509000000000000" pitchFamily="49" charset="-120"/>
                <a:cs typeface="BMWType V2 Regular" pitchFamily="2" charset="0"/>
              </a:rPr>
              <a:t>Analysisand</a:t>
            </a:r>
            <a:r>
              <a:rPr sz="600" spc="5" dirty="0" err="1" smtClean="0">
                <a:latin typeface="BMWType V2 Regular" pitchFamily="2" charset="0"/>
                <a:ea typeface="華康中黑體" panose="020B0509000000000000" pitchFamily="49" charset="-120"/>
                <a:cs typeface="BMWType V2 Regular" pitchFamily="2" charset="0"/>
              </a:rPr>
              <a:t>returnable</a:t>
            </a:r>
            <a:r>
              <a:rPr sz="600" spc="10" dirty="0" err="1" smtClean="0">
                <a:latin typeface="BMWType V2 Regular" pitchFamily="2" charset="0"/>
                <a:ea typeface="華康中黑體" panose="020B0509000000000000" pitchFamily="49" charset="-120"/>
                <a:cs typeface="BMWType V2 Regular" pitchFamily="2" charset="0"/>
              </a:rPr>
              <a:t>parts</a:t>
            </a:r>
            <a:endParaRPr sz="600" dirty="0">
              <a:latin typeface="BMWType V2 Regular" pitchFamily="2" charset="0"/>
              <a:ea typeface="華康中黑體" panose="020B0509000000000000" pitchFamily="49" charset="-120"/>
              <a:cs typeface="BMWType V2 Regular" pitchFamily="2" charset="0"/>
            </a:endParaRPr>
          </a:p>
        </p:txBody>
      </p:sp>
      <p:sp>
        <p:nvSpPr>
          <p:cNvPr id="77" name="object 77"/>
          <p:cNvSpPr txBox="1"/>
          <p:nvPr/>
        </p:nvSpPr>
        <p:spPr>
          <a:xfrm>
            <a:off x="5107051" y="4941951"/>
            <a:ext cx="773430" cy="410369"/>
          </a:xfrm>
          <a:prstGeom prst="rect">
            <a:avLst/>
          </a:prstGeom>
          <a:solidFill>
            <a:srgbClr val="DDDDDD"/>
          </a:solidFill>
          <a:ln w="9525">
            <a:solidFill>
              <a:srgbClr val="000000"/>
            </a:solidFill>
          </a:ln>
        </p:spPr>
        <p:txBody>
          <a:bodyPr vert="horz" wrap="square" lIns="0" tIns="40640" rIns="0" bIns="0" rtlCol="0">
            <a:spAutoFit/>
          </a:bodyPr>
          <a:lstStyle/>
          <a:p>
            <a:pPr marL="86995" marR="146050" algn="just">
              <a:lnSpc>
                <a:spcPct val="100000"/>
              </a:lnSpc>
              <a:spcBef>
                <a:spcPts val="320"/>
              </a:spcBef>
            </a:pPr>
            <a:r>
              <a:rPr sz="600" spc="5" dirty="0" smtClean="0">
                <a:latin typeface="BMWType V2 Regular" pitchFamily="2" charset="0"/>
                <a:ea typeface="華康中黑體" panose="020B0509000000000000" pitchFamily="49" charset="-120"/>
                <a:cs typeface="BMWType V2 Regular" pitchFamily="2" charset="0"/>
              </a:rPr>
              <a:t>Self-</a:t>
            </a:r>
            <a:r>
              <a:rPr sz="600" spc="5" dirty="0" err="1" smtClean="0">
                <a:latin typeface="BMWType V2 Regular" pitchFamily="2" charset="0"/>
                <a:ea typeface="華康中黑體" panose="020B0509000000000000" pitchFamily="49" charset="-120"/>
                <a:cs typeface="BMWType V2 Regular" pitchFamily="2" charset="0"/>
              </a:rPr>
              <a:t>check</a:t>
            </a:r>
            <a:r>
              <a:rPr sz="600" dirty="0" err="1" smtClean="0">
                <a:latin typeface="BMWType V2 Regular" pitchFamily="2" charset="0"/>
                <a:ea typeface="華康中黑體" panose="020B0509000000000000" pitchFamily="49" charset="-120"/>
                <a:cs typeface="BMWType V2 Regular" pitchFamily="2" charset="0"/>
              </a:rPr>
              <a:t>andfinal</a:t>
            </a:r>
            <a:r>
              <a:rPr sz="600" spc="10" dirty="0" err="1" smtClean="0">
                <a:latin typeface="BMWType V2 Regular" pitchFamily="2" charset="0"/>
                <a:ea typeface="華康中黑體" panose="020B0509000000000000" pitchFamily="49" charset="-120"/>
                <a:cs typeface="BMWType V2 Regular" pitchFamily="2" charset="0"/>
              </a:rPr>
              <a:t>inspection</a:t>
            </a:r>
            <a:r>
              <a:rPr sz="600" spc="15" dirty="0" err="1" smtClean="0">
                <a:latin typeface="BMWType V2 Regular" pitchFamily="2" charset="0"/>
                <a:ea typeface="華康中黑體" panose="020B0509000000000000" pitchFamily="49" charset="-120"/>
                <a:cs typeface="BMWType V2 Regular" pitchFamily="2" charset="0"/>
              </a:rPr>
              <a:t>of</a:t>
            </a:r>
            <a:r>
              <a:rPr sz="600" dirty="0" err="1" smtClean="0">
                <a:latin typeface="BMWType V2 Regular" pitchFamily="2" charset="0"/>
                <a:ea typeface="華康中黑體" panose="020B0509000000000000" pitchFamily="49" charset="-120"/>
                <a:cs typeface="BMWType V2 Regular" pitchFamily="2" charset="0"/>
              </a:rPr>
              <a:t>each</a:t>
            </a:r>
            <a:r>
              <a:rPr sz="600" spc="5" dirty="0" err="1" smtClean="0">
                <a:latin typeface="BMWType V2 Regular" pitchFamily="2" charset="0"/>
                <a:ea typeface="華康中黑體" panose="020B0509000000000000" pitchFamily="49" charset="-120"/>
                <a:cs typeface="BMWType V2 Regular" pitchFamily="2" charset="0"/>
              </a:rPr>
              <a:t>order</a:t>
            </a:r>
            <a:endParaRPr sz="600" dirty="0">
              <a:latin typeface="BMWType V2 Regular" pitchFamily="2" charset="0"/>
              <a:ea typeface="華康中黑體" panose="020B0509000000000000" pitchFamily="49" charset="-120"/>
              <a:cs typeface="BMWType V2 Regular" pitchFamily="2" charset="0"/>
            </a:endParaRPr>
          </a:p>
        </p:txBody>
      </p:sp>
      <p:sp>
        <p:nvSpPr>
          <p:cNvPr id="78" name="object 78"/>
          <p:cNvSpPr txBox="1"/>
          <p:nvPr/>
        </p:nvSpPr>
        <p:spPr>
          <a:xfrm>
            <a:off x="5107051" y="5376862"/>
            <a:ext cx="773430" cy="225703"/>
          </a:xfrm>
          <a:prstGeom prst="rect">
            <a:avLst/>
          </a:prstGeom>
          <a:solidFill>
            <a:srgbClr val="DDDDDD"/>
          </a:solidFill>
          <a:ln w="9525">
            <a:solidFill>
              <a:srgbClr val="000000"/>
            </a:solidFill>
          </a:ln>
        </p:spPr>
        <p:txBody>
          <a:bodyPr vert="horz" wrap="square" lIns="0" tIns="40640" rIns="0" bIns="0" rtlCol="0">
            <a:spAutoFit/>
          </a:bodyPr>
          <a:lstStyle/>
          <a:p>
            <a:pPr marL="86995" marR="143510">
              <a:lnSpc>
                <a:spcPct val="100000"/>
              </a:lnSpc>
              <a:spcBef>
                <a:spcPts val="320"/>
              </a:spcBef>
            </a:pPr>
            <a:r>
              <a:rPr sz="600" spc="10" dirty="0" err="1" smtClean="0">
                <a:latin typeface="BMWType V2 Regular" pitchFamily="2" charset="0"/>
                <a:ea typeface="華康中黑體" panose="020B0509000000000000" pitchFamily="49" charset="-120"/>
                <a:cs typeface="BMWType V2 Regular" pitchFamily="2" charset="0"/>
              </a:rPr>
              <a:t>Complete</a:t>
            </a:r>
            <a:r>
              <a:rPr sz="600" dirty="0" err="1" smtClean="0">
                <a:latin typeface="BMWType V2 Regular" pitchFamily="2" charset="0"/>
                <a:ea typeface="華康中黑體" panose="020B0509000000000000" pitchFamily="49" charset="-120"/>
                <a:cs typeface="BMWType V2 Regular" pitchFamily="2" charset="0"/>
              </a:rPr>
              <a:t>andhandover</a:t>
            </a:r>
            <a:r>
              <a:rPr sz="600" spc="5" dirty="0" err="1" smtClean="0">
                <a:latin typeface="BMWType V2 Regular" pitchFamily="2" charset="0"/>
                <a:ea typeface="華康中黑體" panose="020B0509000000000000" pitchFamily="49" charset="-120"/>
                <a:cs typeface="BMWType V2 Regular" pitchFamily="2" charset="0"/>
              </a:rPr>
              <a:t>order</a:t>
            </a:r>
            <a:endParaRPr sz="600" dirty="0">
              <a:latin typeface="BMWType V2 Regular" pitchFamily="2" charset="0"/>
              <a:ea typeface="華康中黑體" panose="020B0509000000000000" pitchFamily="49" charset="-120"/>
              <a:cs typeface="BMWType V2 Regular" pitchFamily="2" charset="0"/>
            </a:endParaRPr>
          </a:p>
        </p:txBody>
      </p:sp>
      <p:sp>
        <p:nvSpPr>
          <p:cNvPr id="79" name="object 79"/>
          <p:cNvSpPr/>
          <p:nvPr/>
        </p:nvSpPr>
        <p:spPr>
          <a:xfrm>
            <a:off x="5107051" y="3189223"/>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solidFill>
            <a:srgbClr val="DDDDDD"/>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0" name="object 80"/>
          <p:cNvSpPr/>
          <p:nvPr/>
        </p:nvSpPr>
        <p:spPr>
          <a:xfrm>
            <a:off x="5107051" y="3189223"/>
            <a:ext cx="773430" cy="377825"/>
          </a:xfrm>
          <a:custGeom>
            <a:avLst/>
            <a:gdLst/>
            <a:ahLst/>
            <a:cxnLst/>
            <a:rect l="l" t="t" r="r" b="b"/>
            <a:pathLst>
              <a:path w="773429" h="377825">
                <a:moveTo>
                  <a:pt x="0" y="377825"/>
                </a:moveTo>
                <a:lnTo>
                  <a:pt x="773112" y="377825"/>
                </a:lnTo>
                <a:lnTo>
                  <a:pt x="773112"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1" name="object 81"/>
          <p:cNvSpPr txBox="1"/>
          <p:nvPr/>
        </p:nvSpPr>
        <p:spPr>
          <a:xfrm>
            <a:off x="5186553" y="3234182"/>
            <a:ext cx="377825" cy="276999"/>
          </a:xfrm>
          <a:prstGeom prst="rect">
            <a:avLst/>
          </a:prstGeom>
        </p:spPr>
        <p:txBody>
          <a:bodyPr vert="horz" wrap="square" lIns="0" tIns="0" rIns="0" bIns="0" rtlCol="0">
            <a:spAutoFit/>
          </a:bodyPr>
          <a:lstStyle/>
          <a:p>
            <a:pPr marL="12700" marR="5080" algn="just">
              <a:lnSpc>
                <a:spcPct val="100000"/>
              </a:lnSpc>
            </a:pPr>
            <a:r>
              <a:rPr sz="600" spc="5" dirty="0" smtClean="0">
                <a:latin typeface="BMWType V2 Regular" pitchFamily="2" charset="0"/>
                <a:ea typeface="華康中黑體" panose="020B0509000000000000" pitchFamily="49" charset="-120"/>
                <a:cs typeface="BMWType V2 Regular" pitchFamily="2" charset="0"/>
              </a:rPr>
              <a:t>Warranty</a:t>
            </a:r>
            <a:r>
              <a:rPr sz="600" spc="-10" dirty="0" smtClean="0">
                <a:latin typeface="BMWType V2 Regular" pitchFamily="2" charset="0"/>
                <a:ea typeface="華康中黑體" panose="020B0509000000000000" pitchFamily="49" charset="-120"/>
                <a:cs typeface="BMWType V2 Regular" pitchFamily="2" charset="0"/>
              </a:rPr>
              <a:t>/</a:t>
            </a:r>
            <a:r>
              <a:rPr sz="600" spc="5" dirty="0" err="1" smtClean="0">
                <a:latin typeface="BMWType V2 Regular" pitchFamily="2" charset="0"/>
                <a:ea typeface="華康中黑體" panose="020B0509000000000000" pitchFamily="49" charset="-120"/>
                <a:cs typeface="BMWType V2 Regular" pitchFamily="2" charset="0"/>
              </a:rPr>
              <a:t>goodwillif</a:t>
            </a:r>
            <a:r>
              <a:rPr sz="600" spc="-5" dirty="0" err="1" smtClean="0">
                <a:latin typeface="BMWType V2 Regular" pitchFamily="2" charset="0"/>
                <a:ea typeface="華康中黑體" panose="020B0509000000000000" pitchFamily="49" charset="-120"/>
                <a:cs typeface="BMWType V2 Regular" pitchFamily="2" charset="0"/>
              </a:rPr>
              <a:t>n</a:t>
            </a:r>
            <a:r>
              <a:rPr sz="600" spc="10" dirty="0" err="1" smtClean="0">
                <a:latin typeface="BMWType V2 Regular" pitchFamily="2" charset="0"/>
                <a:ea typeface="華康中黑體" panose="020B0509000000000000" pitchFamily="49" charset="-120"/>
                <a:cs typeface="BMWType V2 Regular" pitchFamily="2" charset="0"/>
              </a:rPr>
              <a:t>e</a:t>
            </a:r>
            <a:r>
              <a:rPr sz="600" dirty="0" err="1" smtClean="0">
                <a:latin typeface="BMWType V2 Regular" pitchFamily="2" charset="0"/>
                <a:ea typeface="華康中黑體" panose="020B0509000000000000" pitchFamily="49" charset="-120"/>
                <a:cs typeface="BMWType V2 Regular" pitchFamily="2" charset="0"/>
              </a:rPr>
              <a:t>c</a:t>
            </a:r>
            <a:r>
              <a:rPr sz="600" spc="5" dirty="0" err="1" smtClean="0">
                <a:latin typeface="BMWType V2 Regular" pitchFamily="2" charset="0"/>
                <a:ea typeface="華康中黑體" panose="020B0509000000000000" pitchFamily="49" charset="-120"/>
                <a:cs typeface="BMWType V2 Regular" pitchFamily="2" charset="0"/>
              </a:rPr>
              <a:t>e</a:t>
            </a:r>
            <a:r>
              <a:rPr sz="600" spc="-5" dirty="0" err="1" smtClean="0">
                <a:latin typeface="BMWType V2 Regular" pitchFamily="2" charset="0"/>
                <a:ea typeface="華康中黑體" panose="020B0509000000000000" pitchFamily="49" charset="-120"/>
                <a:cs typeface="BMWType V2 Regular" pitchFamily="2" charset="0"/>
              </a:rPr>
              <a:t>ss</a:t>
            </a:r>
            <a:r>
              <a:rPr sz="600" spc="-15" dirty="0" err="1" smtClean="0">
                <a:latin typeface="BMWType V2 Regular" pitchFamily="2" charset="0"/>
                <a:ea typeface="華康中黑體" panose="020B0509000000000000" pitchFamily="49" charset="-120"/>
                <a:cs typeface="BMWType V2 Regular" pitchFamily="2" charset="0"/>
              </a:rPr>
              <a:t>a</a:t>
            </a:r>
            <a:r>
              <a:rPr sz="600" dirty="0" err="1" smtClean="0">
                <a:latin typeface="BMWType V2 Regular" pitchFamily="2" charset="0"/>
                <a:ea typeface="華康中黑體" panose="020B0509000000000000" pitchFamily="49" charset="-120"/>
                <a:cs typeface="BMWType V2 Regular" pitchFamily="2" charset="0"/>
              </a:rPr>
              <a:t>r</a:t>
            </a:r>
            <a:r>
              <a:rPr sz="600" spc="10" dirty="0" err="1" smtClean="0">
                <a:latin typeface="BMWType V2 Regular" pitchFamily="2" charset="0"/>
                <a:ea typeface="華康中黑體" panose="020B0509000000000000" pitchFamily="49" charset="-120"/>
                <a:cs typeface="BMWType V2 Regular" pitchFamily="2" charset="0"/>
              </a:rPr>
              <a:t>y</a:t>
            </a:r>
            <a:endParaRPr sz="600" dirty="0">
              <a:latin typeface="BMWType V2 Regular" pitchFamily="2" charset="0"/>
              <a:ea typeface="華康中黑體" panose="020B0509000000000000" pitchFamily="49" charset="-120"/>
              <a:cs typeface="BMWType V2 Regular" pitchFamily="2" charset="0"/>
            </a:endParaRPr>
          </a:p>
        </p:txBody>
      </p:sp>
      <p:sp>
        <p:nvSpPr>
          <p:cNvPr id="82" name="object 82"/>
          <p:cNvSpPr/>
          <p:nvPr/>
        </p:nvSpPr>
        <p:spPr>
          <a:xfrm>
            <a:off x="5107051" y="3592576"/>
            <a:ext cx="773430" cy="193675"/>
          </a:xfrm>
          <a:custGeom>
            <a:avLst/>
            <a:gdLst/>
            <a:ahLst/>
            <a:cxnLst/>
            <a:rect l="l" t="t" r="r" b="b"/>
            <a:pathLst>
              <a:path w="773429" h="193675">
                <a:moveTo>
                  <a:pt x="0" y="193675"/>
                </a:moveTo>
                <a:lnTo>
                  <a:pt x="773112" y="193675"/>
                </a:lnTo>
                <a:lnTo>
                  <a:pt x="773112" y="0"/>
                </a:lnTo>
                <a:lnTo>
                  <a:pt x="0" y="0"/>
                </a:lnTo>
                <a:lnTo>
                  <a:pt x="0" y="193675"/>
                </a:lnTo>
                <a:close/>
              </a:path>
            </a:pathLst>
          </a:custGeom>
          <a:solidFill>
            <a:srgbClr val="DDDDDD"/>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3" name="object 83"/>
          <p:cNvSpPr/>
          <p:nvPr/>
        </p:nvSpPr>
        <p:spPr>
          <a:xfrm>
            <a:off x="5107051" y="3592576"/>
            <a:ext cx="773430" cy="193675"/>
          </a:xfrm>
          <a:custGeom>
            <a:avLst/>
            <a:gdLst/>
            <a:ahLst/>
            <a:cxnLst/>
            <a:rect l="l" t="t" r="r" b="b"/>
            <a:pathLst>
              <a:path w="773429" h="193675">
                <a:moveTo>
                  <a:pt x="0" y="193675"/>
                </a:moveTo>
                <a:lnTo>
                  <a:pt x="773112" y="193675"/>
                </a:lnTo>
                <a:lnTo>
                  <a:pt x="773112" y="0"/>
                </a:lnTo>
                <a:lnTo>
                  <a:pt x="0" y="0"/>
                </a:lnTo>
                <a:lnTo>
                  <a:pt x="0" y="19367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4" name="object 84"/>
          <p:cNvSpPr txBox="1"/>
          <p:nvPr/>
        </p:nvSpPr>
        <p:spPr>
          <a:xfrm>
            <a:off x="5186553" y="3637533"/>
            <a:ext cx="483870" cy="92333"/>
          </a:xfrm>
          <a:prstGeom prst="rect">
            <a:avLst/>
          </a:prstGeom>
        </p:spPr>
        <p:txBody>
          <a:bodyPr vert="horz" wrap="square" lIns="0" tIns="0" rIns="0" bIns="0" rtlCol="0">
            <a:spAutoFit/>
          </a:bodyPr>
          <a:lstStyle/>
          <a:p>
            <a:pPr marL="12700">
              <a:lnSpc>
                <a:spcPct val="100000"/>
              </a:lnSpc>
            </a:pPr>
            <a:r>
              <a:rPr sz="600" dirty="0" err="1" smtClean="0">
                <a:latin typeface="BMWType V2 Regular" pitchFamily="2" charset="0"/>
                <a:ea typeface="華康中黑體" panose="020B0509000000000000" pitchFamily="49" charset="-120"/>
                <a:cs typeface="BMWType V2 Regular" pitchFamily="2" charset="0"/>
              </a:rPr>
              <a:t>Provide</a:t>
            </a:r>
            <a:r>
              <a:rPr sz="600" spc="10" dirty="0" err="1" smtClean="0">
                <a:latin typeface="BMWType V2 Regular" pitchFamily="2" charset="0"/>
                <a:ea typeface="華康中黑體" panose="020B0509000000000000" pitchFamily="49" charset="-120"/>
                <a:cs typeface="BMWType V2 Regular" pitchFamily="2" charset="0"/>
              </a:rPr>
              <a:t>parts</a:t>
            </a:r>
            <a:endParaRPr sz="600" dirty="0">
              <a:latin typeface="BMWType V2 Regular" pitchFamily="2" charset="0"/>
              <a:ea typeface="華康中黑體" panose="020B0509000000000000" pitchFamily="49" charset="-120"/>
              <a:cs typeface="BMWType V2 Regular" pitchFamily="2" charset="0"/>
            </a:endParaRPr>
          </a:p>
        </p:txBody>
      </p:sp>
      <p:sp>
        <p:nvSpPr>
          <p:cNvPr id="85" name="object 85"/>
          <p:cNvSpPr txBox="1"/>
          <p:nvPr/>
        </p:nvSpPr>
        <p:spPr>
          <a:xfrm>
            <a:off x="5977001" y="1717675"/>
            <a:ext cx="771525" cy="317395"/>
          </a:xfrm>
          <a:prstGeom prst="rect">
            <a:avLst/>
          </a:prstGeom>
          <a:solidFill>
            <a:srgbClr val="DDDDDD"/>
          </a:solidFill>
          <a:ln w="9525">
            <a:solidFill>
              <a:srgbClr val="000000"/>
            </a:solidFill>
          </a:ln>
        </p:spPr>
        <p:txBody>
          <a:bodyPr vert="horz" wrap="square" lIns="0" tIns="40005" rIns="0" bIns="0" rtlCol="0">
            <a:spAutoFit/>
          </a:bodyPr>
          <a:lstStyle/>
          <a:p>
            <a:pPr marL="86995" marR="14160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Checkin</a:t>
            </a:r>
            <a:r>
              <a:rPr sz="600" spc="5" dirty="0" err="1" smtClean="0">
                <a:latin typeface="BMWType V2 Regular" pitchFamily="2" charset="0"/>
                <a:ea typeface="華康中黑體" panose="020B0509000000000000" pitchFamily="49" charset="-120"/>
                <a:cs typeface="BMWType V2 Regular" pitchFamily="2" charset="0"/>
              </a:rPr>
              <a:t>order</a:t>
            </a:r>
            <a:r>
              <a:rPr sz="600" dirty="0" err="1" smtClean="0">
                <a:latin typeface="BMWType V2 Regular" pitchFamily="2" charset="0"/>
                <a:ea typeface="華康中黑體" panose="020B0509000000000000" pitchFamily="49" charset="-120"/>
                <a:cs typeface="BMWType V2 Regular" pitchFamily="2" charset="0"/>
              </a:rPr>
              <a:t>and</a:t>
            </a:r>
            <a:r>
              <a:rPr sz="600" spc="10" dirty="0" err="1" smtClean="0">
                <a:latin typeface="BMWType V2 Regular" pitchFamily="2" charset="0"/>
                <a:ea typeface="華康中黑體" panose="020B0509000000000000" pitchFamily="49" charset="-120"/>
                <a:cs typeface="BMWType V2 Regular" pitchFamily="2" charset="0"/>
              </a:rPr>
              <a:t>match</a:t>
            </a:r>
            <a:r>
              <a:rPr sz="600" spc="15" dirty="0" err="1" smtClean="0">
                <a:latin typeface="BMWType V2 Regular" pitchFamily="2" charset="0"/>
                <a:ea typeface="華康中黑體" panose="020B0509000000000000" pitchFamily="49" charset="-120"/>
                <a:cs typeface="BMWType V2 Regular" pitchFamily="2" charset="0"/>
              </a:rPr>
              <a:t>with</a:t>
            </a:r>
            <a:r>
              <a:rPr sz="600" dirty="0" err="1" smtClean="0">
                <a:latin typeface="BMWType V2 Regular" pitchFamily="2" charset="0"/>
                <a:ea typeface="華康中黑體" panose="020B0509000000000000" pitchFamily="49" charset="-120"/>
                <a:cs typeface="BMWType V2 Regular" pitchFamily="2" charset="0"/>
              </a:rPr>
              <a:t>repair</a:t>
            </a:r>
            <a:r>
              <a:rPr sz="600" spc="5" dirty="0" err="1" smtClean="0">
                <a:latin typeface="BMWType V2 Regular" pitchFamily="2" charset="0"/>
                <a:ea typeface="華康中黑體" panose="020B0509000000000000" pitchFamily="49" charset="-120"/>
                <a:cs typeface="BMWType V2 Regular" pitchFamily="2" charset="0"/>
              </a:rPr>
              <a:t>order</a:t>
            </a:r>
            <a:endParaRPr sz="600" dirty="0">
              <a:latin typeface="BMWType V2 Regular" pitchFamily="2" charset="0"/>
              <a:ea typeface="華康中黑體" panose="020B0509000000000000" pitchFamily="49" charset="-120"/>
              <a:cs typeface="BMWType V2 Regular" pitchFamily="2" charset="0"/>
            </a:endParaRPr>
          </a:p>
        </p:txBody>
      </p:sp>
      <p:sp>
        <p:nvSpPr>
          <p:cNvPr id="86" name="object 86"/>
          <p:cNvSpPr txBox="1"/>
          <p:nvPr/>
        </p:nvSpPr>
        <p:spPr>
          <a:xfrm>
            <a:off x="5977001" y="2144776"/>
            <a:ext cx="771525" cy="224420"/>
          </a:xfrm>
          <a:prstGeom prst="rect">
            <a:avLst/>
          </a:prstGeom>
          <a:solidFill>
            <a:srgbClr val="DDDDDD"/>
          </a:solidFill>
          <a:ln w="9525">
            <a:solidFill>
              <a:srgbClr val="000000"/>
            </a:solidFill>
          </a:ln>
        </p:spPr>
        <p:txBody>
          <a:bodyPr vert="horz" wrap="square" lIns="0" tIns="39370" rIns="0" bIns="0" rtlCol="0">
            <a:spAutoFit/>
          </a:bodyPr>
          <a:lstStyle/>
          <a:p>
            <a:pPr marL="86995" marR="128270">
              <a:lnSpc>
                <a:spcPct val="100000"/>
              </a:lnSpc>
              <a:spcBef>
                <a:spcPts val="310"/>
              </a:spcBef>
            </a:pPr>
            <a:r>
              <a:rPr sz="600" dirty="0" err="1" smtClean="0">
                <a:latin typeface="BMWType V2 Regular" pitchFamily="2" charset="0"/>
                <a:ea typeface="華康中黑體" panose="020B0509000000000000" pitchFamily="49" charset="-120"/>
                <a:cs typeface="BMWType V2 Regular" pitchFamily="2" charset="0"/>
              </a:rPr>
              <a:t>Check</a:t>
            </a:r>
            <a:r>
              <a:rPr sz="600" spc="5" dirty="0" err="1" smtClean="0">
                <a:latin typeface="BMWType V2 Regular" pitchFamily="2" charset="0"/>
                <a:ea typeface="華康中黑體" panose="020B0509000000000000" pitchFamily="49" charset="-120"/>
                <a:cs typeface="BMWType V2 Regular" pitchFamily="2" charset="0"/>
              </a:rPr>
              <a:t>order</a:t>
            </a:r>
            <a:r>
              <a:rPr sz="600" spc="10" dirty="0" err="1" smtClean="0">
                <a:latin typeface="BMWType V2 Regular" pitchFamily="2" charset="0"/>
                <a:ea typeface="華康中黑體" panose="020B0509000000000000" pitchFamily="49" charset="-120"/>
                <a:cs typeface="BMWType V2 Regular" pitchFamily="2" charset="0"/>
              </a:rPr>
              <a:t>for</a:t>
            </a:r>
            <a:r>
              <a:rPr sz="600" spc="5" dirty="0" err="1" smtClean="0">
                <a:latin typeface="BMWType V2 Regular" pitchFamily="2" charset="0"/>
                <a:ea typeface="華康中黑體" panose="020B0509000000000000" pitchFamily="49" charset="-120"/>
                <a:cs typeface="BMWType V2 Regular" pitchFamily="2" charset="0"/>
              </a:rPr>
              <a:t>consistency</a:t>
            </a:r>
            <a:endParaRPr sz="600" dirty="0">
              <a:latin typeface="BMWType V2 Regular" pitchFamily="2" charset="0"/>
              <a:ea typeface="華康中黑體" panose="020B0509000000000000" pitchFamily="49" charset="-120"/>
              <a:cs typeface="BMWType V2 Regular" pitchFamily="2" charset="0"/>
            </a:endParaRPr>
          </a:p>
        </p:txBody>
      </p:sp>
      <p:sp>
        <p:nvSpPr>
          <p:cNvPr id="87" name="object 87"/>
          <p:cNvSpPr txBox="1"/>
          <p:nvPr/>
        </p:nvSpPr>
        <p:spPr>
          <a:xfrm>
            <a:off x="5977001" y="2470150"/>
            <a:ext cx="771525" cy="317395"/>
          </a:xfrm>
          <a:prstGeom prst="rect">
            <a:avLst/>
          </a:prstGeom>
          <a:solidFill>
            <a:srgbClr val="DDDDDD"/>
          </a:solidFill>
          <a:ln w="9525">
            <a:solidFill>
              <a:srgbClr val="000000"/>
            </a:solidFill>
          </a:ln>
        </p:spPr>
        <p:txBody>
          <a:bodyPr vert="horz" wrap="square" lIns="0" tIns="40005" rIns="0" bIns="0" rtlCol="0">
            <a:spAutoFit/>
          </a:bodyPr>
          <a:lstStyle/>
          <a:p>
            <a:pPr marL="86995" marR="208915">
              <a:lnSpc>
                <a:spcPct val="100000"/>
              </a:lnSpc>
              <a:spcBef>
                <a:spcPts val="315"/>
              </a:spcBef>
            </a:pPr>
            <a:r>
              <a:rPr sz="600" spc="10" dirty="0" err="1" smtClean="0">
                <a:latin typeface="BMWType V2 Regular" pitchFamily="2" charset="0"/>
                <a:ea typeface="華康中黑體" panose="020B0509000000000000" pitchFamily="49" charset="-120"/>
                <a:cs typeface="BMWType V2 Regular" pitchFamily="2" charset="0"/>
              </a:rPr>
              <a:t>Complete</a:t>
            </a:r>
            <a:r>
              <a:rPr sz="600" spc="5" dirty="0" err="1" smtClean="0">
                <a:latin typeface="BMWType V2 Regular" pitchFamily="2" charset="0"/>
                <a:ea typeface="華康中黑體" panose="020B0509000000000000" pitchFamily="49" charset="-120"/>
                <a:cs typeface="BMWType V2 Regular" pitchFamily="2" charset="0"/>
              </a:rPr>
              <a:t>warranty</a:t>
            </a:r>
            <a:r>
              <a:rPr sz="600" spc="5" dirty="0" smtClean="0">
                <a:latin typeface="BMWType V2 Regular" pitchFamily="2" charset="0"/>
                <a:ea typeface="華康中黑體" panose="020B0509000000000000" pitchFamily="49" charset="-120"/>
                <a:cs typeface="BMWType V2 Regular" pitchFamily="2" charset="0"/>
              </a:rPr>
              <a:t>/</a:t>
            </a:r>
            <a:r>
              <a:rPr sz="600" spc="5" dirty="0" err="1" smtClean="0">
                <a:latin typeface="BMWType V2 Regular" pitchFamily="2" charset="0"/>
                <a:ea typeface="華康中黑體" panose="020B0509000000000000" pitchFamily="49" charset="-120"/>
                <a:cs typeface="BMWType V2 Regular" pitchFamily="2" charset="0"/>
              </a:rPr>
              <a:t>goodwilldata</a:t>
            </a:r>
            <a:endParaRPr sz="600" dirty="0">
              <a:latin typeface="BMWType V2 Regular" pitchFamily="2" charset="0"/>
              <a:ea typeface="華康中黑體" panose="020B0509000000000000" pitchFamily="49" charset="-120"/>
              <a:cs typeface="BMWType V2 Regular" pitchFamily="2" charset="0"/>
            </a:endParaRPr>
          </a:p>
        </p:txBody>
      </p:sp>
      <p:sp>
        <p:nvSpPr>
          <p:cNvPr id="88" name="object 88"/>
          <p:cNvSpPr txBox="1"/>
          <p:nvPr/>
        </p:nvSpPr>
        <p:spPr>
          <a:xfrm>
            <a:off x="5977001" y="2906648"/>
            <a:ext cx="771525" cy="317395"/>
          </a:xfrm>
          <a:prstGeom prst="rect">
            <a:avLst/>
          </a:prstGeom>
          <a:solidFill>
            <a:srgbClr val="DDDDDD"/>
          </a:solidFill>
          <a:ln w="9525">
            <a:solidFill>
              <a:srgbClr val="000000"/>
            </a:solidFill>
          </a:ln>
        </p:spPr>
        <p:txBody>
          <a:bodyPr vert="horz" wrap="square" lIns="0" tIns="40005" rIns="0" bIns="0" rtlCol="0">
            <a:spAutoFit/>
          </a:bodyPr>
          <a:lstStyle/>
          <a:p>
            <a:pPr marL="86995" marR="166370">
              <a:lnSpc>
                <a:spcPct val="100000"/>
              </a:lnSpc>
              <a:spcBef>
                <a:spcPts val="315"/>
              </a:spcBef>
            </a:pPr>
            <a:r>
              <a:rPr sz="600" spc="10" dirty="0" err="1" smtClean="0">
                <a:latin typeface="BMWType V2 Regular" pitchFamily="2" charset="0"/>
                <a:ea typeface="華康中黑體" panose="020B0509000000000000" pitchFamily="49" charset="-120"/>
                <a:cs typeface="BMWType V2 Regular" pitchFamily="2" charset="0"/>
              </a:rPr>
              <a:t>Complete</a:t>
            </a:r>
            <a:r>
              <a:rPr sz="600" dirty="0" err="1" smtClean="0">
                <a:latin typeface="BMWType V2 Regular" pitchFamily="2" charset="0"/>
                <a:ea typeface="華康中黑體" panose="020B0509000000000000" pitchFamily="49" charset="-120"/>
                <a:cs typeface="BMWType V2 Regular" pitchFamily="2" charset="0"/>
              </a:rPr>
              <a:t>vehicleand</a:t>
            </a:r>
            <a:r>
              <a:rPr sz="600" spc="10" dirty="0" err="1" smtClean="0">
                <a:latin typeface="BMWType V2 Regular" pitchFamily="2" charset="0"/>
                <a:ea typeface="華康中黑體" panose="020B0509000000000000" pitchFamily="49" charset="-120"/>
                <a:cs typeface="BMWType V2 Regular" pitchFamily="2" charset="0"/>
              </a:rPr>
              <a:t>customer</a:t>
            </a:r>
            <a:r>
              <a:rPr sz="600" spc="5" dirty="0" err="1" smtClean="0">
                <a:latin typeface="BMWType V2 Regular" pitchFamily="2" charset="0"/>
                <a:ea typeface="華康中黑體" panose="020B0509000000000000" pitchFamily="49" charset="-120"/>
                <a:cs typeface="BMWType V2 Regular" pitchFamily="2" charset="0"/>
              </a:rPr>
              <a:t>data</a:t>
            </a:r>
            <a:endParaRPr sz="600" dirty="0">
              <a:latin typeface="BMWType V2 Regular" pitchFamily="2" charset="0"/>
              <a:ea typeface="華康中黑體" panose="020B0509000000000000" pitchFamily="49" charset="-120"/>
              <a:cs typeface="BMWType V2 Regular" pitchFamily="2" charset="0"/>
            </a:endParaRPr>
          </a:p>
        </p:txBody>
      </p:sp>
      <p:sp>
        <p:nvSpPr>
          <p:cNvPr id="89" name="object 89"/>
          <p:cNvSpPr txBox="1"/>
          <p:nvPr/>
        </p:nvSpPr>
        <p:spPr>
          <a:xfrm>
            <a:off x="5977001" y="3341751"/>
            <a:ext cx="771525" cy="225062"/>
          </a:xfrm>
          <a:prstGeom prst="rect">
            <a:avLst/>
          </a:prstGeom>
          <a:solidFill>
            <a:srgbClr val="DDDDDD"/>
          </a:solidFill>
          <a:ln w="9525">
            <a:solidFill>
              <a:srgbClr val="000000"/>
            </a:solidFill>
          </a:ln>
        </p:spPr>
        <p:txBody>
          <a:bodyPr vert="horz" wrap="square" lIns="0" tIns="40005" rIns="0" bIns="0" rtlCol="0">
            <a:spAutoFit/>
          </a:bodyPr>
          <a:lstStyle/>
          <a:p>
            <a:pPr marL="86995" marR="18669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Checkinvoice</a:t>
            </a:r>
            <a:r>
              <a:rPr sz="600" spc="15" dirty="0" err="1" smtClean="0">
                <a:latin typeface="BMWType V2 Regular" pitchFamily="2" charset="0"/>
                <a:ea typeface="華康中黑體" panose="020B0509000000000000" pitchFamily="49" charset="-120"/>
                <a:cs typeface="BMWType V2 Regular" pitchFamily="2" charset="0"/>
              </a:rPr>
              <a:t>type</a:t>
            </a:r>
            <a:endParaRPr sz="600" dirty="0">
              <a:latin typeface="BMWType V2 Regular" pitchFamily="2" charset="0"/>
              <a:ea typeface="華康中黑體" panose="020B0509000000000000" pitchFamily="49" charset="-120"/>
              <a:cs typeface="BMWType V2 Regular" pitchFamily="2" charset="0"/>
            </a:endParaRPr>
          </a:p>
        </p:txBody>
      </p:sp>
      <p:sp>
        <p:nvSpPr>
          <p:cNvPr id="90" name="object 90"/>
          <p:cNvSpPr txBox="1"/>
          <p:nvPr/>
        </p:nvSpPr>
        <p:spPr>
          <a:xfrm>
            <a:off x="5977001" y="3689350"/>
            <a:ext cx="771525" cy="317395"/>
          </a:xfrm>
          <a:prstGeom prst="rect">
            <a:avLst/>
          </a:prstGeom>
          <a:solidFill>
            <a:srgbClr val="DDDDDD"/>
          </a:solidFill>
          <a:ln w="9525">
            <a:solidFill>
              <a:srgbClr val="000000"/>
            </a:solidFill>
          </a:ln>
        </p:spPr>
        <p:txBody>
          <a:bodyPr vert="horz" wrap="square" lIns="0" tIns="40005" rIns="0" bIns="0" rtlCol="0">
            <a:spAutoFit/>
          </a:bodyPr>
          <a:lstStyle/>
          <a:p>
            <a:pPr marL="86995" marR="115570">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Transferdata</a:t>
            </a:r>
            <a:r>
              <a:rPr sz="600" spc="30" dirty="0" err="1" smtClean="0">
                <a:latin typeface="BMWType V2 Regular" pitchFamily="2" charset="0"/>
                <a:ea typeface="華康中黑體" panose="020B0509000000000000" pitchFamily="49" charset="-120"/>
                <a:cs typeface="BMWType V2 Regular" pitchFamily="2" charset="0"/>
              </a:rPr>
              <a:t>to</a:t>
            </a:r>
            <a:r>
              <a:rPr sz="600" spc="5" dirty="0" err="1" smtClean="0">
                <a:latin typeface="BMWType V2 Regular" pitchFamily="2" charset="0"/>
                <a:ea typeface="華康中黑體" panose="020B0509000000000000" pitchFamily="49" charset="-120"/>
                <a:cs typeface="BMWType V2 Regular" pitchFamily="2" charset="0"/>
              </a:rPr>
              <a:t>order</a:t>
            </a:r>
            <a:r>
              <a:rPr sz="600" dirty="0" err="1" smtClean="0">
                <a:latin typeface="BMWType V2 Regular" pitchFamily="2" charset="0"/>
                <a:ea typeface="華康中黑體" panose="020B0509000000000000" pitchFamily="49" charset="-120"/>
                <a:cs typeface="BMWType V2 Regular" pitchFamily="2" charset="0"/>
              </a:rPr>
              <a:t>billing</a:t>
            </a:r>
            <a:r>
              <a:rPr sz="600" spc="10" dirty="0" err="1" smtClean="0">
                <a:latin typeface="BMWType V2 Regular" pitchFamily="2" charset="0"/>
                <a:ea typeface="華康中黑體" panose="020B0509000000000000" pitchFamily="49" charset="-120"/>
                <a:cs typeface="BMWType V2 Regular" pitchFamily="2" charset="0"/>
              </a:rPr>
              <a:t>system</a:t>
            </a:r>
            <a:endParaRPr sz="600" dirty="0">
              <a:latin typeface="BMWType V2 Regular" pitchFamily="2" charset="0"/>
              <a:ea typeface="華康中黑體" panose="020B0509000000000000" pitchFamily="49" charset="-120"/>
              <a:cs typeface="BMWType V2 Regular" pitchFamily="2" charset="0"/>
            </a:endParaRPr>
          </a:p>
        </p:txBody>
      </p:sp>
      <p:graphicFrame>
        <p:nvGraphicFramePr>
          <p:cNvPr id="91" name="object 91"/>
          <p:cNvGraphicFramePr>
            <a:graphicFrameLocks noGrp="1"/>
          </p:cNvGraphicFramePr>
          <p:nvPr>
            <p:extLst>
              <p:ext uri="{D42A27DB-BD31-4B8C-83A1-F6EECF244321}">
                <p14:modId xmlns:p14="http://schemas.microsoft.com/office/powerpoint/2010/main" val="2000081118"/>
              </p:ext>
            </p:extLst>
          </p:nvPr>
        </p:nvGraphicFramePr>
        <p:xfrm>
          <a:off x="5972238" y="4108386"/>
          <a:ext cx="771525" cy="1365375"/>
        </p:xfrm>
        <a:graphic>
          <a:graphicData uri="http://schemas.openxmlformats.org/drawingml/2006/table">
            <a:tbl>
              <a:tblPr firstRow="1" bandRow="1">
                <a:tableStyleId>{2D5ABB26-0587-4C30-8999-92F81FD0307C}</a:tableStyleId>
              </a:tblPr>
              <a:tblGrid>
                <a:gridCol w="771525"/>
              </a:tblGrid>
              <a:tr h="575500">
                <a:tc>
                  <a:txBody>
                    <a:bodyPr/>
                    <a:lstStyle/>
                    <a:p>
                      <a:pPr marL="86995" marR="119380">
                        <a:lnSpc>
                          <a:spcPct val="100000"/>
                        </a:lnSpc>
                        <a:spcBef>
                          <a:spcPts val="315"/>
                        </a:spcBef>
                      </a:pPr>
                      <a:r>
                        <a:rPr sz="600" spc="-5" dirty="0" err="1" smtClean="0">
                          <a:latin typeface="Arial"/>
                          <a:cs typeface="Arial"/>
                        </a:rPr>
                        <a:t>Final</a:t>
                      </a:r>
                      <a:r>
                        <a:rPr sz="600" spc="5" dirty="0" err="1" smtClean="0">
                          <a:latin typeface="Arial"/>
                          <a:cs typeface="Arial"/>
                        </a:rPr>
                        <a:t>check</a:t>
                      </a:r>
                      <a:r>
                        <a:rPr sz="600" spc="-10" dirty="0" smtClean="0">
                          <a:latin typeface="Arial"/>
                          <a:cs typeface="Arial"/>
                        </a:rPr>
                        <a:t>/</a:t>
                      </a:r>
                      <a:r>
                        <a:rPr sz="600" spc="10" dirty="0" err="1" smtClean="0">
                          <a:latin typeface="Arial"/>
                          <a:cs typeface="Arial"/>
                        </a:rPr>
                        <a:t>completion</a:t>
                      </a:r>
                      <a:r>
                        <a:rPr sz="600" spc="15" dirty="0" err="1" smtClean="0">
                          <a:latin typeface="Arial"/>
                          <a:cs typeface="Arial"/>
                        </a:rPr>
                        <a:t>of</a:t>
                      </a:r>
                      <a:r>
                        <a:rPr sz="600" dirty="0" err="1" smtClean="0">
                          <a:latin typeface="Arial"/>
                          <a:cs typeface="Arial"/>
                        </a:rPr>
                        <a:t>invoice</a:t>
                      </a:r>
                      <a:r>
                        <a:rPr lang="en-US" altLang="zh-TW" sz="600" dirty="0" err="1" smtClean="0">
                          <a:latin typeface="Arial"/>
                          <a:cs typeface="Arial"/>
                        </a:rPr>
                        <a:t>,</a:t>
                      </a:r>
                      <a:r>
                        <a:rPr sz="600" dirty="0" err="1" smtClean="0">
                          <a:latin typeface="Arial"/>
                          <a:cs typeface="Arial"/>
                        </a:rPr>
                        <a:t>invoice</a:t>
                      </a:r>
                      <a:r>
                        <a:rPr sz="600" spc="5" dirty="0" err="1" smtClean="0">
                          <a:latin typeface="Arial"/>
                          <a:cs typeface="Arial"/>
                        </a:rPr>
                        <a:t>split</a:t>
                      </a:r>
                      <a:r>
                        <a:rPr sz="600" dirty="0" err="1" smtClean="0">
                          <a:latin typeface="Arial"/>
                          <a:cs typeface="Arial"/>
                        </a:rPr>
                        <a:t>andinvoice</a:t>
                      </a:r>
                      <a:r>
                        <a:rPr sz="600" spc="10" dirty="0" err="1" smtClean="0">
                          <a:latin typeface="Arial"/>
                          <a:cs typeface="Arial"/>
                        </a:rPr>
                        <a:t>printout</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36575">
                      <a:solidFill>
                        <a:srgbClr val="000000"/>
                      </a:solidFill>
                      <a:prstDash val="solid"/>
                    </a:lnB>
                    <a:solidFill>
                      <a:srgbClr val="DDDDDD"/>
                    </a:solidFill>
                  </a:tcPr>
                </a:tc>
              </a:tr>
              <a:tr h="493775">
                <a:tc>
                  <a:txBody>
                    <a:bodyPr/>
                    <a:lstStyle/>
                    <a:p>
                      <a:pPr marL="86995">
                        <a:lnSpc>
                          <a:spcPct val="100000"/>
                        </a:lnSpc>
                        <a:spcBef>
                          <a:spcPts val="320"/>
                        </a:spcBef>
                      </a:pPr>
                      <a:r>
                        <a:rPr sz="600" spc="5" dirty="0" err="1" smtClean="0">
                          <a:latin typeface="Arial"/>
                          <a:cs typeface="Arial"/>
                        </a:rPr>
                        <a:t>Createwarranty</a:t>
                      </a:r>
                      <a:endParaRPr sz="600" dirty="0">
                        <a:latin typeface="Arial"/>
                        <a:cs typeface="Arial"/>
                      </a:endParaRPr>
                    </a:p>
                    <a:p>
                      <a:pPr marL="86995" marR="142875">
                        <a:lnSpc>
                          <a:spcPct val="100000"/>
                        </a:lnSpc>
                      </a:pPr>
                      <a:r>
                        <a:rPr sz="600" spc="-10" dirty="0" smtClean="0">
                          <a:latin typeface="Arial"/>
                          <a:cs typeface="Arial"/>
                        </a:rPr>
                        <a:t>/</a:t>
                      </a:r>
                      <a:r>
                        <a:rPr sz="600" spc="5" dirty="0" err="1" smtClean="0">
                          <a:latin typeface="Arial"/>
                          <a:cs typeface="Arial"/>
                        </a:rPr>
                        <a:t>goodwill</a:t>
                      </a:r>
                      <a:r>
                        <a:rPr sz="600" dirty="0" err="1" smtClean="0">
                          <a:latin typeface="Arial"/>
                          <a:cs typeface="Arial"/>
                        </a:rPr>
                        <a:t>claimand</a:t>
                      </a:r>
                      <a:r>
                        <a:rPr sz="600" spc="10" dirty="0" err="1" smtClean="0">
                          <a:latin typeface="Arial"/>
                          <a:cs typeface="Arial"/>
                        </a:rPr>
                        <a:t>defective</a:t>
                      </a:r>
                      <a:r>
                        <a:rPr sz="600" spc="-10" dirty="0" err="1" smtClean="0">
                          <a:latin typeface="Arial"/>
                          <a:cs typeface="Arial"/>
                        </a:rPr>
                        <a:t>p</a:t>
                      </a:r>
                      <a:r>
                        <a:rPr sz="600" spc="5" dirty="0" err="1" smtClean="0">
                          <a:latin typeface="Arial"/>
                          <a:cs typeface="Arial"/>
                        </a:rPr>
                        <a:t>a</a:t>
                      </a:r>
                      <a:r>
                        <a:rPr sz="600" spc="-5" dirty="0" err="1" smtClean="0">
                          <a:latin typeface="Arial"/>
                          <a:cs typeface="Arial"/>
                        </a:rPr>
                        <a:t>r</a:t>
                      </a:r>
                      <a:r>
                        <a:rPr sz="600" spc="10" dirty="0" err="1" smtClean="0">
                          <a:latin typeface="Arial"/>
                          <a:cs typeface="Arial"/>
                        </a:rPr>
                        <a:t>t</a:t>
                      </a:r>
                      <a:r>
                        <a:rPr sz="600" dirty="0" err="1" smtClean="0">
                          <a:latin typeface="Arial"/>
                          <a:cs typeface="Arial"/>
                        </a:rPr>
                        <a:t>s</a:t>
                      </a:r>
                      <a:r>
                        <a:rPr sz="600" spc="-10" dirty="0" err="1" smtClean="0">
                          <a:latin typeface="Arial"/>
                          <a:cs typeface="Arial"/>
                        </a:rPr>
                        <a:t>p</a:t>
                      </a:r>
                      <a:r>
                        <a:rPr sz="600" spc="-5" dirty="0" err="1" smtClean="0">
                          <a:latin typeface="Arial"/>
                          <a:cs typeface="Arial"/>
                        </a:rPr>
                        <a:t>r</a:t>
                      </a:r>
                      <a:r>
                        <a:rPr sz="600" dirty="0" err="1" smtClean="0">
                          <a:latin typeface="Arial"/>
                          <a:cs typeface="Arial"/>
                        </a:rPr>
                        <a:t>o</a:t>
                      </a:r>
                      <a:r>
                        <a:rPr sz="600" spc="-10" dirty="0" err="1" smtClean="0">
                          <a:latin typeface="Arial"/>
                          <a:cs typeface="Arial"/>
                        </a:rPr>
                        <a:t>c</a:t>
                      </a:r>
                      <a:r>
                        <a:rPr sz="600" dirty="0" err="1" smtClean="0">
                          <a:latin typeface="Arial"/>
                          <a:cs typeface="Arial"/>
                        </a:rPr>
                        <a:t>e</a:t>
                      </a:r>
                      <a:r>
                        <a:rPr sz="600" spc="-10" dirty="0" err="1" smtClean="0">
                          <a:latin typeface="Arial"/>
                          <a:cs typeface="Arial"/>
                        </a:rPr>
                        <a:t>s</a:t>
                      </a:r>
                      <a:r>
                        <a:rPr sz="600" dirty="0" err="1" smtClean="0">
                          <a:latin typeface="Arial"/>
                          <a:cs typeface="Arial"/>
                        </a:rPr>
                        <a:t>s</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36575">
                      <a:solidFill>
                        <a:srgbClr val="000000"/>
                      </a:solidFill>
                      <a:prstDash val="solid"/>
                    </a:lnT>
                    <a:lnB w="30225">
                      <a:solidFill>
                        <a:srgbClr val="000000"/>
                      </a:solidFill>
                      <a:prstDash val="solid"/>
                    </a:lnB>
                    <a:solidFill>
                      <a:srgbClr val="DDDDDD"/>
                    </a:solidFill>
                  </a:tcPr>
                </a:tc>
              </a:tr>
              <a:tr h="296100">
                <a:tc>
                  <a:txBody>
                    <a:bodyPr/>
                    <a:lstStyle/>
                    <a:p>
                      <a:pPr marL="86995" marR="160020">
                        <a:lnSpc>
                          <a:spcPct val="100000"/>
                        </a:lnSpc>
                        <a:spcBef>
                          <a:spcPts val="320"/>
                        </a:spcBef>
                      </a:pPr>
                      <a:r>
                        <a:rPr sz="600" dirty="0" err="1" smtClean="0">
                          <a:latin typeface="Arial"/>
                          <a:cs typeface="Arial"/>
                        </a:rPr>
                        <a:t>Sendreminder</a:t>
                      </a:r>
                      <a:r>
                        <a:rPr sz="600" spc="15" dirty="0" err="1" smtClean="0">
                          <a:latin typeface="Arial"/>
                          <a:cs typeface="Arial"/>
                        </a:rPr>
                        <a:t>of</a:t>
                      </a:r>
                      <a:r>
                        <a:rPr sz="600" spc="10" dirty="0" err="1" smtClean="0">
                          <a:latin typeface="Arial"/>
                          <a:cs typeface="Arial"/>
                        </a:rPr>
                        <a:t>completion</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30225">
                      <a:solidFill>
                        <a:srgbClr val="000000"/>
                      </a:solidFill>
                      <a:prstDash val="solid"/>
                    </a:lnT>
                    <a:lnB w="9525">
                      <a:solidFill>
                        <a:srgbClr val="000000"/>
                      </a:solidFill>
                      <a:prstDash val="solid"/>
                    </a:lnB>
                    <a:solidFill>
                      <a:srgbClr val="8DD49E"/>
                    </a:solidFill>
                  </a:tcPr>
                </a:tc>
              </a:tr>
            </a:tbl>
          </a:graphicData>
        </a:graphic>
      </p:graphicFrame>
      <p:sp>
        <p:nvSpPr>
          <p:cNvPr id="92" name="object 92"/>
          <p:cNvSpPr/>
          <p:nvPr/>
        </p:nvSpPr>
        <p:spPr>
          <a:xfrm>
            <a:off x="4560823" y="3668648"/>
            <a:ext cx="76200" cy="154305"/>
          </a:xfrm>
          <a:custGeom>
            <a:avLst/>
            <a:gdLst/>
            <a:ahLst/>
            <a:cxnLst/>
            <a:rect l="l" t="t" r="r" b="b"/>
            <a:pathLst>
              <a:path w="76200" h="154304">
                <a:moveTo>
                  <a:pt x="31750" y="77850"/>
                </a:moveTo>
                <a:lnTo>
                  <a:pt x="0" y="77850"/>
                </a:lnTo>
                <a:lnTo>
                  <a:pt x="38100" y="154050"/>
                </a:lnTo>
                <a:lnTo>
                  <a:pt x="69850" y="90550"/>
                </a:lnTo>
                <a:lnTo>
                  <a:pt x="31750" y="90550"/>
                </a:lnTo>
                <a:lnTo>
                  <a:pt x="31750" y="77850"/>
                </a:lnTo>
                <a:close/>
              </a:path>
              <a:path w="76200" h="154304">
                <a:moveTo>
                  <a:pt x="44450" y="0"/>
                </a:moveTo>
                <a:lnTo>
                  <a:pt x="31750" y="0"/>
                </a:lnTo>
                <a:lnTo>
                  <a:pt x="31750" y="90550"/>
                </a:lnTo>
                <a:lnTo>
                  <a:pt x="44450" y="90550"/>
                </a:lnTo>
                <a:lnTo>
                  <a:pt x="44450" y="0"/>
                </a:lnTo>
                <a:close/>
              </a:path>
              <a:path w="76200" h="154304">
                <a:moveTo>
                  <a:pt x="76200" y="77850"/>
                </a:moveTo>
                <a:lnTo>
                  <a:pt x="44450" y="77850"/>
                </a:lnTo>
                <a:lnTo>
                  <a:pt x="44450" y="90550"/>
                </a:lnTo>
                <a:lnTo>
                  <a:pt x="69850" y="90550"/>
                </a:lnTo>
                <a:lnTo>
                  <a:pt x="76200" y="7785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3" name="object 93"/>
          <p:cNvSpPr/>
          <p:nvPr/>
        </p:nvSpPr>
        <p:spPr>
          <a:xfrm>
            <a:off x="6858000" y="1717675"/>
            <a:ext cx="771525" cy="561975"/>
          </a:xfrm>
          <a:custGeom>
            <a:avLst/>
            <a:gdLst/>
            <a:ahLst/>
            <a:cxnLst/>
            <a:rect l="l" t="t" r="r" b="b"/>
            <a:pathLst>
              <a:path w="771525" h="561975">
                <a:moveTo>
                  <a:pt x="0" y="561975"/>
                </a:moveTo>
                <a:lnTo>
                  <a:pt x="771525" y="561975"/>
                </a:lnTo>
                <a:lnTo>
                  <a:pt x="771525" y="0"/>
                </a:lnTo>
                <a:lnTo>
                  <a:pt x="0" y="0"/>
                </a:lnTo>
                <a:lnTo>
                  <a:pt x="0" y="56197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4" name="object 94"/>
          <p:cNvSpPr/>
          <p:nvPr/>
        </p:nvSpPr>
        <p:spPr>
          <a:xfrm>
            <a:off x="6858000" y="1717675"/>
            <a:ext cx="771525" cy="561975"/>
          </a:xfrm>
          <a:custGeom>
            <a:avLst/>
            <a:gdLst/>
            <a:ahLst/>
            <a:cxnLst/>
            <a:rect l="l" t="t" r="r" b="b"/>
            <a:pathLst>
              <a:path w="771525" h="561975">
                <a:moveTo>
                  <a:pt x="0" y="561975"/>
                </a:moveTo>
                <a:lnTo>
                  <a:pt x="771525" y="561975"/>
                </a:lnTo>
                <a:lnTo>
                  <a:pt x="771525" y="0"/>
                </a:lnTo>
                <a:lnTo>
                  <a:pt x="0" y="0"/>
                </a:lnTo>
                <a:lnTo>
                  <a:pt x="0" y="56197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5" name="object 95"/>
          <p:cNvSpPr txBox="1"/>
          <p:nvPr/>
        </p:nvSpPr>
        <p:spPr>
          <a:xfrm>
            <a:off x="6937629" y="1762378"/>
            <a:ext cx="579755" cy="285750"/>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Preparation</a:t>
            </a:r>
            <a:r>
              <a:rPr sz="600" spc="-5" dirty="0" err="1" smtClean="0">
                <a:latin typeface="BMWType V2 Regular" pitchFamily="2" charset="0"/>
                <a:ea typeface="華康中黑體" panose="020B0509000000000000" pitchFamily="49" charset="-120"/>
                <a:cs typeface="BMWType V2 Regular" pitchFamily="2" charset="0"/>
              </a:rPr>
              <a:t>incl.</a:t>
            </a:r>
            <a:r>
              <a:rPr sz="600" spc="10" dirty="0" err="1" smtClean="0">
                <a:latin typeface="BMWType V2 Regular" pitchFamily="2" charset="0"/>
                <a:ea typeface="華康中黑體" panose="020B0509000000000000" pitchFamily="49" charset="-120"/>
                <a:cs typeface="BMWType V2 Regular" pitchFamily="2" charset="0"/>
              </a:rPr>
              <a:t>printout</a:t>
            </a:r>
            <a:r>
              <a:rPr sz="600" spc="15" dirty="0" err="1" smtClean="0">
                <a:latin typeface="BMWType V2 Regular" pitchFamily="2" charset="0"/>
                <a:ea typeface="華康中黑體" panose="020B0509000000000000" pitchFamily="49" charset="-120"/>
                <a:cs typeface="BMWType V2 Regular" pitchFamily="2" charset="0"/>
              </a:rPr>
              <a:t>of</a:t>
            </a:r>
            <a:r>
              <a:rPr sz="600" spc="10" dirty="0" err="1" smtClean="0">
                <a:latin typeface="BMWType V2 Regular" pitchFamily="2" charset="0"/>
                <a:ea typeface="華康中黑體" panose="020B0509000000000000" pitchFamily="49" charset="-120"/>
                <a:cs typeface="BMWType V2 Regular" pitchFamily="2" charset="0"/>
              </a:rPr>
              <a:t>documents</a:t>
            </a:r>
            <a:r>
              <a:rPr sz="600" dirty="0" err="1" smtClean="0">
                <a:latin typeface="BMWType V2 Regular" pitchFamily="2" charset="0"/>
                <a:ea typeface="華康中黑體" panose="020B0509000000000000" pitchFamily="49" charset="-120"/>
                <a:cs typeface="BMWType V2 Regular" pitchFamily="2" charset="0"/>
              </a:rPr>
              <a:t>and</a:t>
            </a:r>
            <a:endParaRPr sz="600" dirty="0">
              <a:latin typeface="BMWType V2 Regular" pitchFamily="2" charset="0"/>
              <a:ea typeface="華康中黑體" panose="020B0509000000000000" pitchFamily="49" charset="-120"/>
              <a:cs typeface="BMWType V2 Regular" pitchFamily="2" charset="0"/>
            </a:endParaRPr>
          </a:p>
        </p:txBody>
      </p:sp>
      <p:sp>
        <p:nvSpPr>
          <p:cNvPr id="96" name="object 96"/>
          <p:cNvSpPr txBox="1"/>
          <p:nvPr/>
        </p:nvSpPr>
        <p:spPr>
          <a:xfrm>
            <a:off x="6937629" y="2036698"/>
            <a:ext cx="608965" cy="92333"/>
          </a:xfrm>
          <a:prstGeom prst="rect">
            <a:avLst/>
          </a:prstGeom>
        </p:spPr>
        <p:txBody>
          <a:bodyPr vert="horz" wrap="square" lIns="0" tIns="0" rIns="0" bIns="0" rtlCol="0">
            <a:spAutoFit/>
          </a:bodyPr>
          <a:lstStyle/>
          <a:p>
            <a:pPr marL="12700">
              <a:lnSpc>
                <a:spcPct val="100000"/>
              </a:lnSpc>
            </a:pPr>
            <a:r>
              <a:rPr sz="600" dirty="0" err="1" smtClean="0">
                <a:latin typeface="BMWType V2 Regular" pitchFamily="2" charset="0"/>
                <a:ea typeface="華康中黑體" panose="020B0509000000000000" pitchFamily="49" charset="-120"/>
                <a:cs typeface="BMWType V2 Regular" pitchFamily="2" charset="0"/>
              </a:rPr>
              <a:t>assuring</a:t>
            </a:r>
            <a:r>
              <a:rPr sz="600" spc="10" dirty="0" err="1" smtClean="0">
                <a:latin typeface="BMWType V2 Regular" pitchFamily="2" charset="0"/>
                <a:ea typeface="華康中黑體" panose="020B0509000000000000" pitchFamily="49" charset="-120"/>
                <a:cs typeface="BMWType V2 Regular" pitchFamily="2" charset="0"/>
              </a:rPr>
              <a:t>mobility</a:t>
            </a:r>
            <a:endParaRPr sz="600" dirty="0">
              <a:latin typeface="BMWType V2 Regular" pitchFamily="2" charset="0"/>
              <a:ea typeface="華康中黑體" panose="020B0509000000000000" pitchFamily="49" charset="-120"/>
              <a:cs typeface="BMWType V2 Regular" pitchFamily="2" charset="0"/>
            </a:endParaRPr>
          </a:p>
        </p:txBody>
      </p:sp>
      <p:sp>
        <p:nvSpPr>
          <p:cNvPr id="97" name="object 97"/>
          <p:cNvSpPr txBox="1"/>
          <p:nvPr/>
        </p:nvSpPr>
        <p:spPr>
          <a:xfrm>
            <a:off x="6858000" y="2633598"/>
            <a:ext cx="771525" cy="132729"/>
          </a:xfrm>
          <a:prstGeom prst="rect">
            <a:avLst/>
          </a:prstGeom>
          <a:solidFill>
            <a:srgbClr val="8DD49E"/>
          </a:solidFill>
          <a:ln w="9525">
            <a:solidFill>
              <a:srgbClr val="000000"/>
            </a:solidFill>
          </a:ln>
        </p:spPr>
        <p:txBody>
          <a:bodyPr vert="horz" wrap="square" lIns="0" tIns="40005" rIns="0" bIns="0" rtlCol="0">
            <a:spAutoFit/>
          </a:bodyPr>
          <a:lstStyle/>
          <a:p>
            <a:pPr marL="86995">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Explain</a:t>
            </a:r>
            <a:r>
              <a:rPr sz="600" dirty="0" err="1" smtClean="0">
                <a:latin typeface="BMWType V2 Regular" pitchFamily="2" charset="0"/>
                <a:ea typeface="華康中黑體" panose="020B0509000000000000" pitchFamily="49" charset="-120"/>
                <a:cs typeface="BMWType V2 Regular" pitchFamily="2" charset="0"/>
              </a:rPr>
              <a:t>invoice</a:t>
            </a:r>
            <a:endParaRPr sz="600" dirty="0">
              <a:latin typeface="BMWType V2 Regular" pitchFamily="2" charset="0"/>
              <a:ea typeface="華康中黑體" panose="020B0509000000000000" pitchFamily="49" charset="-120"/>
              <a:cs typeface="BMWType V2 Regular" pitchFamily="2" charset="0"/>
            </a:endParaRPr>
          </a:p>
        </p:txBody>
      </p:sp>
      <p:sp>
        <p:nvSpPr>
          <p:cNvPr id="98" name="object 98"/>
          <p:cNvSpPr/>
          <p:nvPr/>
        </p:nvSpPr>
        <p:spPr>
          <a:xfrm>
            <a:off x="6858000" y="2873375"/>
            <a:ext cx="771525" cy="327025"/>
          </a:xfrm>
          <a:custGeom>
            <a:avLst/>
            <a:gdLst/>
            <a:ahLst/>
            <a:cxnLst/>
            <a:rect l="l" t="t" r="r" b="b"/>
            <a:pathLst>
              <a:path w="771525" h="327025">
                <a:moveTo>
                  <a:pt x="0" y="327025"/>
                </a:moveTo>
                <a:lnTo>
                  <a:pt x="771525" y="327025"/>
                </a:lnTo>
                <a:lnTo>
                  <a:pt x="771525" y="0"/>
                </a:lnTo>
                <a:lnTo>
                  <a:pt x="0" y="0"/>
                </a:lnTo>
                <a:lnTo>
                  <a:pt x="0" y="327025"/>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9" name="object 99"/>
          <p:cNvSpPr/>
          <p:nvPr/>
        </p:nvSpPr>
        <p:spPr>
          <a:xfrm>
            <a:off x="6858000" y="2873375"/>
            <a:ext cx="771525" cy="377825"/>
          </a:xfrm>
          <a:custGeom>
            <a:avLst/>
            <a:gdLst/>
            <a:ahLst/>
            <a:cxnLst/>
            <a:rect l="l" t="t" r="r" b="b"/>
            <a:pathLst>
              <a:path w="771525" h="377825">
                <a:moveTo>
                  <a:pt x="0" y="377825"/>
                </a:moveTo>
                <a:lnTo>
                  <a:pt x="771525" y="377825"/>
                </a:lnTo>
                <a:lnTo>
                  <a:pt x="771525" y="0"/>
                </a:lnTo>
                <a:lnTo>
                  <a:pt x="0" y="0"/>
                </a:lnTo>
                <a:lnTo>
                  <a:pt x="0" y="377825"/>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0" name="object 100"/>
          <p:cNvSpPr txBox="1"/>
          <p:nvPr/>
        </p:nvSpPr>
        <p:spPr>
          <a:xfrm>
            <a:off x="6937629" y="2918205"/>
            <a:ext cx="601345" cy="184666"/>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Refer</a:t>
            </a:r>
            <a:r>
              <a:rPr sz="600" spc="30" dirty="0" err="1" smtClean="0">
                <a:latin typeface="BMWType V2 Regular" pitchFamily="2" charset="0"/>
                <a:ea typeface="華康中黑體" panose="020B0509000000000000" pitchFamily="49" charset="-120"/>
                <a:cs typeface="BMWType V2 Regular" pitchFamily="2" charset="0"/>
              </a:rPr>
              <a:t>to</a:t>
            </a:r>
            <a:r>
              <a:rPr sz="600" spc="5" dirty="0" err="1" smtClean="0">
                <a:latin typeface="BMWType V2 Regular" pitchFamily="2" charset="0"/>
                <a:ea typeface="華康中黑體" panose="020B0509000000000000" pitchFamily="49" charset="-120"/>
                <a:cs typeface="BMWType V2 Regular" pitchFamily="2" charset="0"/>
              </a:rPr>
              <a:t>forecast</a:t>
            </a:r>
            <a:r>
              <a:rPr sz="600" spc="15" dirty="0" err="1" smtClean="0">
                <a:latin typeface="BMWType V2 Regular" pitchFamily="2" charset="0"/>
                <a:ea typeface="華康中黑體" panose="020B0509000000000000" pitchFamily="49" charset="-120"/>
                <a:cs typeface="BMWType V2 Regular" pitchFamily="2" charset="0"/>
              </a:rPr>
              <a:t>job</a:t>
            </a:r>
            <a:r>
              <a:rPr sz="600" spc="-5" dirty="0" err="1" smtClean="0">
                <a:latin typeface="BMWType V2 Regular" pitchFamily="2" charset="0"/>
                <a:ea typeface="華康中黑體" panose="020B0509000000000000" pitchFamily="49" charset="-120"/>
                <a:cs typeface="BMWType V2 Regular" pitchFamily="2" charset="0"/>
              </a:rPr>
              <a:t>i</a:t>
            </a:r>
            <a:r>
              <a:rPr sz="600" spc="45" dirty="0" err="1" smtClean="0">
                <a:latin typeface="BMWType V2 Regular" pitchFamily="2" charset="0"/>
                <a:ea typeface="華康中黑體" panose="020B0509000000000000" pitchFamily="49" charset="-120"/>
                <a:cs typeface="BMWType V2 Regular" pitchFamily="2" charset="0"/>
              </a:rPr>
              <a:t>t</a:t>
            </a:r>
            <a:r>
              <a:rPr sz="600" spc="10" dirty="0" err="1" smtClean="0">
                <a:latin typeface="BMWType V2 Regular" pitchFamily="2" charset="0"/>
                <a:ea typeface="華康中黑體" panose="020B0509000000000000" pitchFamily="49" charset="-120"/>
                <a:cs typeface="BMWType V2 Regular" pitchFamily="2" charset="0"/>
              </a:rPr>
              <a:t>e</a:t>
            </a:r>
            <a:r>
              <a:rPr sz="600" dirty="0" err="1" smtClean="0">
                <a:latin typeface="BMWType V2 Regular" pitchFamily="2" charset="0"/>
                <a:ea typeface="華康中黑體" panose="020B0509000000000000" pitchFamily="49" charset="-120"/>
                <a:cs typeface="BMWType V2 Regular" pitchFamily="2" charset="0"/>
              </a:rPr>
              <a:t>m</a:t>
            </a:r>
            <a:r>
              <a:rPr sz="600" spc="5" dirty="0" err="1" smtClean="0">
                <a:latin typeface="BMWType V2 Regular" pitchFamily="2" charset="0"/>
                <a:ea typeface="華康中黑體" panose="020B0509000000000000" pitchFamily="49" charset="-120"/>
                <a:cs typeface="BMWType V2 Regular" pitchFamily="2" charset="0"/>
              </a:rPr>
              <a:t>s</a:t>
            </a:r>
            <a:endParaRPr sz="600" dirty="0">
              <a:latin typeface="BMWType V2 Regular" pitchFamily="2" charset="0"/>
              <a:ea typeface="華康中黑體" panose="020B0509000000000000" pitchFamily="49" charset="-120"/>
              <a:cs typeface="BMWType V2 Regular" pitchFamily="2" charset="0"/>
            </a:endParaRPr>
          </a:p>
        </p:txBody>
      </p:sp>
      <p:sp>
        <p:nvSpPr>
          <p:cNvPr id="101" name="object 101"/>
          <p:cNvSpPr txBox="1"/>
          <p:nvPr/>
        </p:nvSpPr>
        <p:spPr>
          <a:xfrm>
            <a:off x="6858000" y="3525901"/>
            <a:ext cx="771525" cy="317395"/>
          </a:xfrm>
          <a:prstGeom prst="rect">
            <a:avLst/>
          </a:prstGeom>
          <a:ln w="9525">
            <a:solidFill>
              <a:srgbClr val="000000"/>
            </a:solidFill>
          </a:ln>
        </p:spPr>
        <p:txBody>
          <a:bodyPr vert="horz" wrap="square" lIns="0" tIns="40005" rIns="0" bIns="0" rtlCol="0">
            <a:spAutoFit/>
          </a:bodyPr>
          <a:lstStyle/>
          <a:p>
            <a:pPr marL="86995" marR="18415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Handoverand</a:t>
            </a:r>
            <a:r>
              <a:rPr sz="600" spc="5" dirty="0" err="1" smtClean="0">
                <a:latin typeface="BMWType V2 Regular" pitchFamily="2" charset="0"/>
                <a:ea typeface="華康中黑體" panose="020B0509000000000000" pitchFamily="49" charset="-120"/>
                <a:cs typeface="BMWType V2 Regular" pitchFamily="2" charset="0"/>
              </a:rPr>
              <a:t>payment</a:t>
            </a:r>
            <a:r>
              <a:rPr sz="600" spc="15" dirty="0" err="1" smtClean="0">
                <a:latin typeface="BMWType V2 Regular" pitchFamily="2" charset="0"/>
                <a:ea typeface="華康中黑體" panose="020B0509000000000000" pitchFamily="49" charset="-120"/>
                <a:cs typeface="BMWType V2 Regular" pitchFamily="2" charset="0"/>
              </a:rPr>
              <a:t>of</a:t>
            </a:r>
            <a:r>
              <a:rPr sz="600" dirty="0" err="1" smtClean="0">
                <a:latin typeface="BMWType V2 Regular" pitchFamily="2" charset="0"/>
                <a:ea typeface="華康中黑體" panose="020B0509000000000000" pitchFamily="49" charset="-120"/>
                <a:cs typeface="BMWType V2 Regular" pitchFamily="2" charset="0"/>
              </a:rPr>
              <a:t>invoice</a:t>
            </a:r>
            <a:endParaRPr sz="600" dirty="0">
              <a:latin typeface="BMWType V2 Regular" pitchFamily="2" charset="0"/>
              <a:ea typeface="華康中黑體" panose="020B0509000000000000" pitchFamily="49" charset="-120"/>
              <a:cs typeface="BMWType V2 Regular" pitchFamily="2" charset="0"/>
            </a:endParaRPr>
          </a:p>
        </p:txBody>
      </p:sp>
      <p:sp>
        <p:nvSpPr>
          <p:cNvPr id="102" name="object 102"/>
          <p:cNvSpPr txBox="1"/>
          <p:nvPr/>
        </p:nvSpPr>
        <p:spPr>
          <a:xfrm>
            <a:off x="6858000" y="3962400"/>
            <a:ext cx="771525" cy="225062"/>
          </a:xfrm>
          <a:prstGeom prst="rect">
            <a:avLst/>
          </a:prstGeom>
          <a:ln w="9525">
            <a:solidFill>
              <a:srgbClr val="000000"/>
            </a:solidFill>
          </a:ln>
        </p:spPr>
        <p:txBody>
          <a:bodyPr vert="horz" wrap="square" lIns="0" tIns="40005" rIns="0" bIns="0" rtlCol="0">
            <a:spAutoFit/>
          </a:bodyPr>
          <a:lstStyle/>
          <a:p>
            <a:pPr marL="86995" marR="27813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Handover</a:t>
            </a:r>
            <a:r>
              <a:rPr sz="600" spc="10" dirty="0" err="1" smtClean="0">
                <a:latin typeface="BMWType V2 Regular" pitchFamily="2" charset="0"/>
                <a:ea typeface="華康中黑體" panose="020B0509000000000000" pitchFamily="49" charset="-120"/>
                <a:cs typeface="BMWType V2 Regular" pitchFamily="2" charset="0"/>
              </a:rPr>
              <a:t>d</a:t>
            </a:r>
            <a:r>
              <a:rPr sz="600" spc="15" dirty="0" err="1" smtClean="0">
                <a:latin typeface="BMWType V2 Regular" pitchFamily="2" charset="0"/>
                <a:ea typeface="華康中黑體" panose="020B0509000000000000" pitchFamily="49" charset="-120"/>
                <a:cs typeface="BMWType V2 Regular" pitchFamily="2" charset="0"/>
              </a:rPr>
              <a:t>o</a:t>
            </a:r>
            <a:r>
              <a:rPr sz="600" spc="5" dirty="0" err="1" smtClean="0">
                <a:latin typeface="BMWType V2 Regular" pitchFamily="2" charset="0"/>
                <a:ea typeface="華康中黑體" panose="020B0509000000000000" pitchFamily="49" charset="-120"/>
                <a:cs typeface="BMWType V2 Regular" pitchFamily="2" charset="0"/>
              </a:rPr>
              <a:t>c</a:t>
            </a:r>
            <a:r>
              <a:rPr sz="600" spc="-5" dirty="0" err="1" smtClean="0">
                <a:latin typeface="BMWType V2 Regular" pitchFamily="2" charset="0"/>
                <a:ea typeface="華康中黑體" panose="020B0509000000000000" pitchFamily="49" charset="-120"/>
                <a:cs typeface="BMWType V2 Regular" pitchFamily="2" charset="0"/>
              </a:rPr>
              <a:t>u</a:t>
            </a:r>
            <a:r>
              <a:rPr sz="600" spc="10" dirty="0" err="1" smtClean="0">
                <a:latin typeface="BMWType V2 Regular" pitchFamily="2" charset="0"/>
                <a:ea typeface="華康中黑體" panose="020B0509000000000000" pitchFamily="49" charset="-120"/>
                <a:cs typeface="BMWType V2 Regular" pitchFamily="2" charset="0"/>
              </a:rPr>
              <a:t>m</a:t>
            </a:r>
            <a:r>
              <a:rPr sz="600" spc="5" dirty="0" err="1" smtClean="0">
                <a:latin typeface="BMWType V2 Regular" pitchFamily="2" charset="0"/>
                <a:ea typeface="華康中黑體" panose="020B0509000000000000" pitchFamily="49" charset="-120"/>
                <a:cs typeface="BMWType V2 Regular" pitchFamily="2" charset="0"/>
              </a:rPr>
              <a:t>e</a:t>
            </a:r>
            <a:r>
              <a:rPr sz="600" spc="-10" dirty="0" err="1" smtClean="0">
                <a:latin typeface="BMWType V2 Regular" pitchFamily="2" charset="0"/>
                <a:ea typeface="華康中黑體" panose="020B0509000000000000" pitchFamily="49" charset="-120"/>
                <a:cs typeface="BMWType V2 Regular" pitchFamily="2" charset="0"/>
              </a:rPr>
              <a:t>n</a:t>
            </a:r>
            <a:r>
              <a:rPr sz="600" spc="45" dirty="0" err="1" smtClean="0">
                <a:latin typeface="BMWType V2 Regular" pitchFamily="2" charset="0"/>
                <a:ea typeface="華康中黑體" panose="020B0509000000000000" pitchFamily="49" charset="-120"/>
                <a:cs typeface="BMWType V2 Regular" pitchFamily="2" charset="0"/>
              </a:rPr>
              <a:t>t</a:t>
            </a:r>
            <a:r>
              <a:rPr sz="600" spc="5" dirty="0" err="1" smtClean="0">
                <a:latin typeface="BMWType V2 Regular" pitchFamily="2" charset="0"/>
                <a:ea typeface="華康中黑體" panose="020B0509000000000000" pitchFamily="49" charset="-120"/>
                <a:cs typeface="BMWType V2 Regular" pitchFamily="2" charset="0"/>
              </a:rPr>
              <a:t>s</a:t>
            </a:r>
            <a:endParaRPr sz="600" dirty="0">
              <a:latin typeface="BMWType V2 Regular" pitchFamily="2" charset="0"/>
              <a:ea typeface="華康中黑體" panose="020B0509000000000000" pitchFamily="49" charset="-120"/>
              <a:cs typeface="BMWType V2 Regular" pitchFamily="2" charset="0"/>
            </a:endParaRPr>
          </a:p>
        </p:txBody>
      </p:sp>
      <p:sp>
        <p:nvSpPr>
          <p:cNvPr id="103" name="object 103"/>
          <p:cNvSpPr/>
          <p:nvPr/>
        </p:nvSpPr>
        <p:spPr>
          <a:xfrm>
            <a:off x="6858000" y="4287773"/>
            <a:ext cx="771525" cy="285750"/>
          </a:xfrm>
          <a:custGeom>
            <a:avLst/>
            <a:gdLst/>
            <a:ahLst/>
            <a:cxnLst/>
            <a:rect l="l" t="t" r="r" b="b"/>
            <a:pathLst>
              <a:path w="771525" h="285750">
                <a:moveTo>
                  <a:pt x="0" y="285750"/>
                </a:moveTo>
                <a:lnTo>
                  <a:pt x="771525" y="285750"/>
                </a:lnTo>
                <a:lnTo>
                  <a:pt x="771525"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4" name="object 104"/>
          <p:cNvSpPr txBox="1"/>
          <p:nvPr/>
        </p:nvSpPr>
        <p:spPr>
          <a:xfrm>
            <a:off x="6937629" y="4332985"/>
            <a:ext cx="361315" cy="184666"/>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H</a:t>
            </a:r>
            <a:r>
              <a:rPr sz="600" spc="-15" dirty="0" err="1" smtClean="0">
                <a:latin typeface="BMWType V2 Regular" pitchFamily="2" charset="0"/>
                <a:ea typeface="華康中黑體" panose="020B0509000000000000" pitchFamily="49" charset="-120"/>
                <a:cs typeface="BMWType V2 Regular" pitchFamily="2" charset="0"/>
              </a:rPr>
              <a:t>a</a:t>
            </a:r>
            <a:r>
              <a:rPr sz="600" spc="-5" dirty="0" err="1" smtClean="0">
                <a:latin typeface="BMWType V2 Regular" pitchFamily="2" charset="0"/>
                <a:ea typeface="華康中黑體" panose="020B0509000000000000" pitchFamily="49" charset="-120"/>
                <a:cs typeface="BMWType V2 Regular" pitchFamily="2" charset="0"/>
              </a:rPr>
              <a:t>n</a:t>
            </a:r>
            <a:r>
              <a:rPr sz="600" spc="10" dirty="0" err="1" smtClean="0">
                <a:latin typeface="BMWType V2 Regular" pitchFamily="2" charset="0"/>
                <a:ea typeface="華康中黑體" panose="020B0509000000000000" pitchFamily="49" charset="-120"/>
                <a:cs typeface="BMWType V2 Regular" pitchFamily="2" charset="0"/>
              </a:rPr>
              <a:t>d</a:t>
            </a:r>
            <a:r>
              <a:rPr sz="600" spc="5" dirty="0" err="1" smtClean="0">
                <a:latin typeface="BMWType V2 Regular" pitchFamily="2" charset="0"/>
                <a:ea typeface="華康中黑體" panose="020B0509000000000000" pitchFamily="49" charset="-120"/>
                <a:cs typeface="BMWType V2 Regular" pitchFamily="2" charset="0"/>
              </a:rPr>
              <a:t>over</a:t>
            </a:r>
            <a:r>
              <a:rPr sz="600" dirty="0" err="1" smtClean="0">
                <a:latin typeface="BMWType V2 Regular" pitchFamily="2" charset="0"/>
                <a:ea typeface="華康中黑體" panose="020B0509000000000000" pitchFamily="49" charset="-120"/>
                <a:cs typeface="BMWType V2 Regular" pitchFamily="2" charset="0"/>
              </a:rPr>
              <a:t>vehicle</a:t>
            </a:r>
            <a:endParaRPr sz="600" dirty="0">
              <a:latin typeface="BMWType V2 Regular" pitchFamily="2" charset="0"/>
              <a:ea typeface="華康中黑體" panose="020B0509000000000000" pitchFamily="49" charset="-120"/>
              <a:cs typeface="BMWType V2 Regular" pitchFamily="2" charset="0"/>
            </a:endParaRPr>
          </a:p>
        </p:txBody>
      </p:sp>
      <p:sp>
        <p:nvSpPr>
          <p:cNvPr id="105" name="object 105"/>
          <p:cNvSpPr/>
          <p:nvPr/>
        </p:nvSpPr>
        <p:spPr>
          <a:xfrm>
            <a:off x="6858000" y="4540250"/>
            <a:ext cx="771525" cy="285750"/>
          </a:xfrm>
          <a:custGeom>
            <a:avLst/>
            <a:gdLst/>
            <a:ahLst/>
            <a:cxnLst/>
            <a:rect l="l" t="t" r="r" b="b"/>
            <a:pathLst>
              <a:path w="771525" h="285750">
                <a:moveTo>
                  <a:pt x="0" y="285750"/>
                </a:moveTo>
                <a:lnTo>
                  <a:pt x="771525" y="285750"/>
                </a:lnTo>
                <a:lnTo>
                  <a:pt x="771525"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6" name="object 106"/>
          <p:cNvSpPr txBox="1"/>
          <p:nvPr/>
        </p:nvSpPr>
        <p:spPr>
          <a:xfrm>
            <a:off x="6937629" y="4585716"/>
            <a:ext cx="566420" cy="184666"/>
          </a:xfrm>
          <a:prstGeom prst="rect">
            <a:avLst/>
          </a:prstGeom>
        </p:spPr>
        <p:txBody>
          <a:bodyPr vert="horz" wrap="square" lIns="0" tIns="0" rIns="0" bIns="0" rtlCol="0">
            <a:spAutoFit/>
          </a:bodyPr>
          <a:lstStyle/>
          <a:p>
            <a:pPr marL="12700" marR="5080">
              <a:lnSpc>
                <a:spcPct val="100000"/>
              </a:lnSpc>
            </a:pPr>
            <a:r>
              <a:rPr sz="600" spc="-5" dirty="0" err="1" smtClean="0">
                <a:latin typeface="BMWType V2 Regular" pitchFamily="2" charset="0"/>
                <a:ea typeface="華康中黑體" panose="020B0509000000000000" pitchFamily="49" charset="-120"/>
                <a:cs typeface="BMWType V2 Regular" pitchFamily="2" charset="0"/>
              </a:rPr>
              <a:t>Say</a:t>
            </a:r>
            <a:r>
              <a:rPr sz="600" spc="10" dirty="0" err="1" smtClean="0">
                <a:latin typeface="BMWType V2 Regular" pitchFamily="2" charset="0"/>
                <a:ea typeface="華康中黑體" panose="020B0509000000000000" pitchFamily="49" charset="-120"/>
                <a:cs typeface="BMWType V2 Regular" pitchFamily="2" charset="0"/>
              </a:rPr>
              <a:t>goodbye</a:t>
            </a:r>
            <a:r>
              <a:rPr sz="600" spc="30" dirty="0" err="1" smtClean="0">
                <a:latin typeface="BMWType V2 Regular" pitchFamily="2" charset="0"/>
                <a:ea typeface="華康中黑體" panose="020B0509000000000000" pitchFamily="49" charset="-120"/>
                <a:cs typeface="BMWType V2 Regular" pitchFamily="2" charset="0"/>
              </a:rPr>
              <a:t>to</a:t>
            </a:r>
            <a:r>
              <a:rPr sz="600" spc="10" dirty="0" err="1" smtClean="0">
                <a:latin typeface="BMWType V2 Regular" pitchFamily="2" charset="0"/>
                <a:ea typeface="華康中黑體" panose="020B0509000000000000" pitchFamily="49" charset="-120"/>
                <a:cs typeface="BMWType V2 Regular" pitchFamily="2" charset="0"/>
              </a:rPr>
              <a:t>customer</a:t>
            </a:r>
            <a:endParaRPr sz="600" dirty="0">
              <a:latin typeface="BMWType V2 Regular" pitchFamily="2" charset="0"/>
              <a:ea typeface="華康中黑體" panose="020B0509000000000000" pitchFamily="49" charset="-120"/>
              <a:cs typeface="BMWType V2 Regular" pitchFamily="2" charset="0"/>
            </a:endParaRPr>
          </a:p>
        </p:txBody>
      </p:sp>
      <p:sp>
        <p:nvSpPr>
          <p:cNvPr id="107" name="object 107"/>
          <p:cNvSpPr/>
          <p:nvPr/>
        </p:nvSpPr>
        <p:spPr>
          <a:xfrm>
            <a:off x="7772400" y="1717675"/>
            <a:ext cx="773430" cy="469900"/>
          </a:xfrm>
          <a:custGeom>
            <a:avLst/>
            <a:gdLst/>
            <a:ahLst/>
            <a:cxnLst/>
            <a:rect l="l" t="t" r="r" b="b"/>
            <a:pathLst>
              <a:path w="773429" h="469900">
                <a:moveTo>
                  <a:pt x="0" y="469900"/>
                </a:moveTo>
                <a:lnTo>
                  <a:pt x="773112" y="469900"/>
                </a:lnTo>
                <a:lnTo>
                  <a:pt x="773112" y="0"/>
                </a:lnTo>
                <a:lnTo>
                  <a:pt x="0" y="0"/>
                </a:lnTo>
                <a:lnTo>
                  <a:pt x="0" y="46990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8" name="object 108"/>
          <p:cNvSpPr/>
          <p:nvPr/>
        </p:nvSpPr>
        <p:spPr>
          <a:xfrm>
            <a:off x="7772400" y="1717675"/>
            <a:ext cx="773430" cy="469900"/>
          </a:xfrm>
          <a:custGeom>
            <a:avLst/>
            <a:gdLst/>
            <a:ahLst/>
            <a:cxnLst/>
            <a:rect l="l" t="t" r="r" b="b"/>
            <a:pathLst>
              <a:path w="773429" h="469900">
                <a:moveTo>
                  <a:pt x="0" y="469900"/>
                </a:moveTo>
                <a:lnTo>
                  <a:pt x="773112" y="469900"/>
                </a:lnTo>
                <a:lnTo>
                  <a:pt x="773112" y="0"/>
                </a:lnTo>
                <a:lnTo>
                  <a:pt x="0" y="0"/>
                </a:lnTo>
                <a:lnTo>
                  <a:pt x="0" y="46990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9" name="object 109"/>
          <p:cNvSpPr txBox="1"/>
          <p:nvPr/>
        </p:nvSpPr>
        <p:spPr>
          <a:xfrm>
            <a:off x="7852409" y="1762378"/>
            <a:ext cx="448945" cy="285750"/>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Reminder</a:t>
            </a:r>
            <a:r>
              <a:rPr sz="600" spc="15" dirty="0" err="1" smtClean="0">
                <a:latin typeface="BMWType V2 Regular" pitchFamily="2" charset="0"/>
                <a:ea typeface="華康中黑體" panose="020B0509000000000000" pitchFamily="49" charset="-120"/>
                <a:cs typeface="BMWType V2 Regular" pitchFamily="2" charset="0"/>
              </a:rPr>
              <a:t>of</a:t>
            </a:r>
            <a:r>
              <a:rPr sz="600" spc="10" dirty="0" err="1" smtClean="0">
                <a:latin typeface="BMWType V2 Regular" pitchFamily="2" charset="0"/>
                <a:ea typeface="華康中黑體" panose="020B0509000000000000" pitchFamily="49" charset="-120"/>
                <a:cs typeface="BMWType V2 Regular" pitchFamily="2" charset="0"/>
              </a:rPr>
              <a:t>potential</a:t>
            </a:r>
            <a:r>
              <a:rPr sz="600" spc="5" dirty="0" err="1" smtClean="0">
                <a:latin typeface="BMWType V2 Regular" pitchFamily="2" charset="0"/>
                <a:ea typeface="華康中黑體" panose="020B0509000000000000" pitchFamily="49" charset="-120"/>
                <a:cs typeface="BMWType V2 Regular" pitchFamily="2" charset="0"/>
              </a:rPr>
              <a:t>additional</a:t>
            </a:r>
            <a:endParaRPr sz="600" dirty="0">
              <a:latin typeface="BMWType V2 Regular" pitchFamily="2" charset="0"/>
              <a:ea typeface="華康中黑體" panose="020B0509000000000000" pitchFamily="49" charset="-120"/>
              <a:cs typeface="BMWType V2 Regular" pitchFamily="2" charset="0"/>
            </a:endParaRPr>
          </a:p>
        </p:txBody>
      </p:sp>
      <p:sp>
        <p:nvSpPr>
          <p:cNvPr id="110" name="object 110"/>
          <p:cNvSpPr txBox="1"/>
          <p:nvPr/>
        </p:nvSpPr>
        <p:spPr>
          <a:xfrm>
            <a:off x="7852409" y="2036698"/>
            <a:ext cx="481965" cy="92333"/>
          </a:xfrm>
          <a:prstGeom prst="rect">
            <a:avLst/>
          </a:prstGeom>
        </p:spPr>
        <p:txBody>
          <a:bodyPr vert="horz" wrap="square" lIns="0" tIns="0" rIns="0" bIns="0" rtlCol="0">
            <a:spAutoFit/>
          </a:bodyPr>
          <a:lstStyle/>
          <a:p>
            <a:pPr marL="12700">
              <a:lnSpc>
                <a:spcPct val="100000"/>
              </a:lnSpc>
            </a:pPr>
            <a:r>
              <a:rPr sz="600" dirty="0" err="1" smtClean="0">
                <a:latin typeface="BMWType V2 Regular" pitchFamily="2" charset="0"/>
                <a:ea typeface="華康中黑體" panose="020B0509000000000000" pitchFamily="49" charset="-120"/>
                <a:cs typeface="BMWType V2 Regular" pitchFamily="2" charset="0"/>
              </a:rPr>
              <a:t>service</a:t>
            </a:r>
            <a:r>
              <a:rPr sz="600" spc="10" dirty="0" err="1" smtClean="0">
                <a:latin typeface="BMWType V2 Regular" pitchFamily="2" charset="0"/>
                <a:ea typeface="華康中黑體" panose="020B0509000000000000" pitchFamily="49" charset="-120"/>
                <a:cs typeface="BMWType V2 Regular" pitchFamily="2" charset="0"/>
              </a:rPr>
              <a:t>items</a:t>
            </a:r>
            <a:endParaRPr sz="600" dirty="0">
              <a:latin typeface="BMWType V2 Regular" pitchFamily="2" charset="0"/>
              <a:ea typeface="華康中黑體" panose="020B0509000000000000" pitchFamily="49" charset="-120"/>
              <a:cs typeface="BMWType V2 Regular" pitchFamily="2" charset="0"/>
            </a:endParaRPr>
          </a:p>
        </p:txBody>
      </p:sp>
      <p:sp>
        <p:nvSpPr>
          <p:cNvPr id="111" name="object 111"/>
          <p:cNvSpPr txBox="1"/>
          <p:nvPr/>
        </p:nvSpPr>
        <p:spPr>
          <a:xfrm>
            <a:off x="7772400" y="2743200"/>
            <a:ext cx="773430" cy="409728"/>
          </a:xfrm>
          <a:prstGeom prst="rect">
            <a:avLst/>
          </a:prstGeom>
          <a:solidFill>
            <a:srgbClr val="DDDDDD"/>
          </a:solidFill>
          <a:ln w="9525">
            <a:solidFill>
              <a:srgbClr val="000000"/>
            </a:solidFill>
          </a:ln>
        </p:spPr>
        <p:txBody>
          <a:bodyPr vert="horz" wrap="square" lIns="0" tIns="40005" rIns="0" bIns="0" rtlCol="0">
            <a:spAutoFit/>
          </a:bodyPr>
          <a:lstStyle/>
          <a:p>
            <a:pPr marL="87630" marR="12763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Provide</a:t>
            </a:r>
            <a:r>
              <a:rPr sz="600" spc="5" dirty="0" err="1" smtClean="0">
                <a:latin typeface="BMWType V2 Regular" pitchFamily="2" charset="0"/>
                <a:ea typeface="華康中黑體" panose="020B0509000000000000" pitchFamily="49" charset="-120"/>
                <a:cs typeface="BMWType V2 Regular" pitchFamily="2" charset="0"/>
              </a:rPr>
              <a:t>information</a:t>
            </a:r>
            <a:r>
              <a:rPr sz="600" dirty="0" err="1" smtClean="0">
                <a:latin typeface="BMWType V2 Regular" pitchFamily="2" charset="0"/>
                <a:ea typeface="華康中黑體" panose="020B0509000000000000" pitchFamily="49" charset="-120"/>
                <a:cs typeface="BMWType V2 Regular" pitchFamily="2" charset="0"/>
              </a:rPr>
              <a:t>andmaintain</a:t>
            </a:r>
            <a:r>
              <a:rPr sz="600" spc="5" dirty="0" err="1" smtClean="0">
                <a:latin typeface="BMWType V2 Regular" pitchFamily="2" charset="0"/>
                <a:ea typeface="華康中黑體" panose="020B0509000000000000" pitchFamily="49" charset="-120"/>
                <a:cs typeface="BMWType V2 Regular" pitchFamily="2" charset="0"/>
              </a:rPr>
              <a:t>active</a:t>
            </a:r>
            <a:r>
              <a:rPr sz="600" spc="15" dirty="0" err="1" smtClean="0">
                <a:latin typeface="BMWType V2 Regular" pitchFamily="2" charset="0"/>
                <a:ea typeface="華康中黑體" panose="020B0509000000000000" pitchFamily="49" charset="-120"/>
                <a:cs typeface="BMWType V2 Regular" pitchFamily="2" charset="0"/>
              </a:rPr>
              <a:t>contactwith</a:t>
            </a:r>
            <a:r>
              <a:rPr sz="600" spc="10" dirty="0" err="1" smtClean="0">
                <a:latin typeface="BMWType V2 Regular" pitchFamily="2" charset="0"/>
                <a:ea typeface="華康中黑體" panose="020B0509000000000000" pitchFamily="49" charset="-120"/>
                <a:cs typeface="BMWType V2 Regular" pitchFamily="2" charset="0"/>
              </a:rPr>
              <a:t>customer</a:t>
            </a:r>
            <a:endParaRPr sz="600" dirty="0">
              <a:latin typeface="BMWType V2 Regular" pitchFamily="2" charset="0"/>
              <a:ea typeface="華康中黑體" panose="020B0509000000000000" pitchFamily="49" charset="-120"/>
              <a:cs typeface="BMWType V2 Regular" pitchFamily="2" charset="0"/>
            </a:endParaRPr>
          </a:p>
        </p:txBody>
      </p:sp>
      <p:graphicFrame>
        <p:nvGraphicFramePr>
          <p:cNvPr id="112" name="object 112"/>
          <p:cNvGraphicFramePr>
            <a:graphicFrameLocks noGrp="1"/>
          </p:cNvGraphicFramePr>
          <p:nvPr>
            <p:extLst>
              <p:ext uri="{D42A27DB-BD31-4B8C-83A1-F6EECF244321}">
                <p14:modId xmlns:p14="http://schemas.microsoft.com/office/powerpoint/2010/main" val="2658561459"/>
              </p:ext>
            </p:extLst>
          </p:nvPr>
        </p:nvGraphicFramePr>
        <p:xfrm>
          <a:off x="7767637" y="3336988"/>
          <a:ext cx="773112" cy="1633473"/>
        </p:xfrm>
        <a:graphic>
          <a:graphicData uri="http://schemas.openxmlformats.org/drawingml/2006/table">
            <a:tbl>
              <a:tblPr firstRow="1" bandRow="1">
                <a:tableStyleId>{2D5ABB26-0587-4C30-8999-92F81FD0307C}</a:tableStyleId>
              </a:tblPr>
              <a:tblGrid>
                <a:gridCol w="773112"/>
              </a:tblGrid>
              <a:tr h="479361">
                <a:tc>
                  <a:txBody>
                    <a:bodyPr/>
                    <a:lstStyle/>
                    <a:p>
                      <a:pPr marL="87630" marR="126364">
                        <a:lnSpc>
                          <a:spcPct val="100000"/>
                        </a:lnSpc>
                        <a:spcBef>
                          <a:spcPts val="315"/>
                        </a:spcBef>
                      </a:pPr>
                      <a:r>
                        <a:rPr sz="600" spc="5" dirty="0" err="1" smtClean="0">
                          <a:latin typeface="Arial"/>
                          <a:cs typeface="Arial"/>
                        </a:rPr>
                        <a:t>Checkup</a:t>
                      </a:r>
                      <a:r>
                        <a:rPr sz="600" spc="10" dirty="0" err="1" smtClean="0">
                          <a:latin typeface="Arial"/>
                          <a:cs typeface="Arial"/>
                        </a:rPr>
                        <a:t>on</a:t>
                      </a:r>
                      <a:r>
                        <a:rPr sz="600" spc="5" dirty="0" err="1" smtClean="0">
                          <a:latin typeface="Arial"/>
                          <a:cs typeface="Arial"/>
                        </a:rPr>
                        <a:t>order</a:t>
                      </a:r>
                      <a:r>
                        <a:rPr sz="600" dirty="0" err="1" smtClean="0">
                          <a:latin typeface="Arial"/>
                          <a:cs typeface="Arial"/>
                        </a:rPr>
                        <a:t>and</a:t>
                      </a:r>
                      <a:r>
                        <a:rPr sz="600" spc="-5" dirty="0" err="1" smtClean="0">
                          <a:latin typeface="Arial"/>
                          <a:cs typeface="Arial"/>
                        </a:rPr>
                        <a:t>ask</a:t>
                      </a:r>
                      <a:r>
                        <a:rPr sz="600" spc="5" dirty="0" err="1" smtClean="0">
                          <a:latin typeface="Arial"/>
                          <a:cs typeface="Arial"/>
                        </a:rPr>
                        <a:t>about</a:t>
                      </a:r>
                      <a:r>
                        <a:rPr sz="600" spc="10" dirty="0" err="1" smtClean="0">
                          <a:latin typeface="Arial"/>
                          <a:cs typeface="Arial"/>
                        </a:rPr>
                        <a:t>customer</a:t>
                      </a:r>
                      <a:r>
                        <a:rPr sz="600" spc="5" dirty="0" err="1" smtClean="0">
                          <a:latin typeface="Arial"/>
                          <a:cs typeface="Arial"/>
                        </a:rPr>
                        <a:t>satisfaction</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28448">
                      <a:solidFill>
                        <a:srgbClr val="000000"/>
                      </a:solidFill>
                      <a:prstDash val="solid"/>
                    </a:lnB>
                    <a:solidFill>
                      <a:srgbClr val="DDDDDD"/>
                    </a:solidFill>
                  </a:tcPr>
                </a:tc>
              </a:tr>
              <a:tr h="489712">
                <a:tc>
                  <a:txBody>
                    <a:bodyPr/>
                    <a:lstStyle/>
                    <a:p>
                      <a:pPr marL="87630" marR="144145">
                        <a:lnSpc>
                          <a:spcPct val="100000"/>
                        </a:lnSpc>
                        <a:spcBef>
                          <a:spcPts val="315"/>
                        </a:spcBef>
                      </a:pPr>
                      <a:r>
                        <a:rPr sz="600" dirty="0" err="1" smtClean="0">
                          <a:latin typeface="Arial"/>
                          <a:cs typeface="Arial"/>
                        </a:rPr>
                        <a:t>Process</a:t>
                      </a:r>
                      <a:r>
                        <a:rPr sz="600" spc="10" dirty="0" err="1" smtClean="0">
                          <a:latin typeface="Arial"/>
                          <a:cs typeface="Arial"/>
                        </a:rPr>
                        <a:t>outstanding</a:t>
                      </a:r>
                      <a:r>
                        <a:rPr sz="600" spc="5" dirty="0" err="1" smtClean="0">
                          <a:latin typeface="Arial"/>
                          <a:cs typeface="Arial"/>
                        </a:rPr>
                        <a:t>warranty</a:t>
                      </a:r>
                      <a:r>
                        <a:rPr sz="600" spc="-10" dirty="0" smtClean="0">
                          <a:latin typeface="Arial"/>
                          <a:cs typeface="Arial"/>
                        </a:rPr>
                        <a:t>/</a:t>
                      </a:r>
                      <a:r>
                        <a:rPr sz="600" spc="5" dirty="0" err="1" smtClean="0">
                          <a:latin typeface="Arial"/>
                          <a:cs typeface="Arial"/>
                        </a:rPr>
                        <a:t>goodwill</a:t>
                      </a:r>
                      <a:r>
                        <a:rPr sz="600" dirty="0" err="1" smtClean="0">
                          <a:latin typeface="Arial"/>
                          <a:cs typeface="Arial"/>
                        </a:rPr>
                        <a:t>claims</a:t>
                      </a:r>
                      <a:endParaRPr sz="600" dirty="0">
                        <a:latin typeface="Arial"/>
                        <a:cs typeface="Arial"/>
                      </a:endParaRPr>
                    </a:p>
                  </a:txBody>
                  <a:tcPr marL="0" marR="0" marT="0" marB="0">
                    <a:lnL w="9525">
                      <a:solidFill>
                        <a:srgbClr val="000000"/>
                      </a:solidFill>
                      <a:prstDash val="solid"/>
                    </a:lnL>
                    <a:lnR w="9525">
                      <a:solidFill>
                        <a:srgbClr val="000000"/>
                      </a:solidFill>
                      <a:prstDash val="solid"/>
                    </a:lnR>
                    <a:lnT w="28448">
                      <a:solidFill>
                        <a:srgbClr val="000000"/>
                      </a:solidFill>
                      <a:prstDash val="solid"/>
                    </a:lnT>
                    <a:lnB w="30225">
                      <a:solidFill>
                        <a:srgbClr val="000000"/>
                      </a:solidFill>
                      <a:prstDash val="solid"/>
                    </a:lnB>
                    <a:solidFill>
                      <a:srgbClr val="DDDDDD"/>
                    </a:solidFill>
                  </a:tcPr>
                </a:tc>
              </a:tr>
              <a:tr h="664400">
                <a:tc>
                  <a:txBody>
                    <a:bodyPr/>
                    <a:lstStyle/>
                    <a:p>
                      <a:pPr marL="87630" marR="83185">
                        <a:lnSpc>
                          <a:spcPct val="100000"/>
                        </a:lnSpc>
                        <a:spcBef>
                          <a:spcPts val="320"/>
                        </a:spcBef>
                      </a:pPr>
                      <a:r>
                        <a:rPr sz="600" spc="5" dirty="0" err="1" smtClean="0">
                          <a:latin typeface="Arial"/>
                          <a:cs typeface="Arial"/>
                        </a:rPr>
                        <a:t>Information</a:t>
                      </a:r>
                      <a:r>
                        <a:rPr sz="600" spc="30" dirty="0" err="1" smtClean="0">
                          <a:latin typeface="Arial"/>
                          <a:cs typeface="Arial"/>
                        </a:rPr>
                        <a:t>to</a:t>
                      </a:r>
                      <a:r>
                        <a:rPr sz="600" spc="-5" dirty="0" err="1" smtClean="0">
                          <a:latin typeface="Arial"/>
                          <a:cs typeface="Arial"/>
                        </a:rPr>
                        <a:t>Sales</a:t>
                      </a:r>
                      <a:r>
                        <a:rPr sz="600" spc="5" dirty="0" err="1" smtClean="0">
                          <a:latin typeface="Arial"/>
                          <a:cs typeface="Arial"/>
                        </a:rPr>
                        <a:t>ifappropriate</a:t>
                      </a:r>
                      <a:r>
                        <a:rPr sz="600" spc="5" dirty="0" smtClean="0">
                          <a:latin typeface="Arial"/>
                          <a:cs typeface="Arial"/>
                        </a:rPr>
                        <a:t>(</a:t>
                      </a:r>
                      <a:r>
                        <a:rPr sz="600" spc="5" dirty="0" err="1" smtClean="0">
                          <a:latin typeface="Arial"/>
                          <a:cs typeface="Arial"/>
                        </a:rPr>
                        <a:t>potential</a:t>
                      </a:r>
                      <a:r>
                        <a:rPr sz="600" dirty="0" err="1" smtClean="0">
                          <a:latin typeface="Arial"/>
                          <a:cs typeface="Arial"/>
                        </a:rPr>
                        <a:t>and</a:t>
                      </a:r>
                      <a:r>
                        <a:rPr sz="600" spc="5" dirty="0" err="1" smtClean="0">
                          <a:latin typeface="Arial"/>
                          <a:cs typeface="Arial"/>
                        </a:rPr>
                        <a:t>quality</a:t>
                      </a:r>
                      <a:r>
                        <a:rPr sz="600" dirty="0" err="1" smtClean="0">
                          <a:latin typeface="Arial"/>
                          <a:cs typeface="Arial"/>
                        </a:rPr>
                        <a:t>feedback</a:t>
                      </a:r>
                      <a:r>
                        <a:rPr sz="600" dirty="0">
                          <a:latin typeface="Arial"/>
                          <a:cs typeface="Arial"/>
                        </a:rPr>
                        <a:t>)</a:t>
                      </a:r>
                    </a:p>
                  </a:txBody>
                  <a:tcPr marL="0" marR="0" marT="0" marB="0">
                    <a:lnL w="9525">
                      <a:solidFill>
                        <a:srgbClr val="000000"/>
                      </a:solidFill>
                      <a:prstDash val="solid"/>
                    </a:lnL>
                    <a:lnR w="9525">
                      <a:solidFill>
                        <a:srgbClr val="000000"/>
                      </a:solidFill>
                      <a:prstDash val="solid"/>
                    </a:lnR>
                    <a:lnT w="30225">
                      <a:solidFill>
                        <a:srgbClr val="000000"/>
                      </a:solidFill>
                      <a:prstDash val="solid"/>
                    </a:lnT>
                    <a:lnB w="9525">
                      <a:solidFill>
                        <a:srgbClr val="000000"/>
                      </a:solidFill>
                      <a:prstDash val="solid"/>
                    </a:lnB>
                    <a:solidFill>
                      <a:srgbClr val="8DD49E"/>
                    </a:solidFill>
                  </a:tcPr>
                </a:tc>
              </a:tr>
            </a:tbl>
          </a:graphicData>
        </a:graphic>
      </p:graphicFrame>
      <p:sp>
        <p:nvSpPr>
          <p:cNvPr id="113" name="object 113"/>
          <p:cNvSpPr txBox="1"/>
          <p:nvPr/>
        </p:nvSpPr>
        <p:spPr>
          <a:xfrm>
            <a:off x="4221226" y="3830573"/>
            <a:ext cx="770255" cy="317395"/>
          </a:xfrm>
          <a:prstGeom prst="rect">
            <a:avLst/>
          </a:prstGeom>
          <a:solidFill>
            <a:srgbClr val="8DD49E"/>
          </a:solidFill>
          <a:ln w="9525">
            <a:solidFill>
              <a:srgbClr val="000000"/>
            </a:solidFill>
          </a:ln>
        </p:spPr>
        <p:txBody>
          <a:bodyPr vert="horz" wrap="square" lIns="0" tIns="40005" rIns="0" bIns="0" rtlCol="0">
            <a:spAutoFit/>
          </a:bodyPr>
          <a:lstStyle/>
          <a:p>
            <a:pPr marL="86995" marR="185420">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Reserve</a:t>
            </a:r>
            <a:r>
              <a:rPr sz="600" spc="10" dirty="0" err="1" smtClean="0">
                <a:latin typeface="BMWType V2 Regular" pitchFamily="2" charset="0"/>
                <a:ea typeface="華康中黑體" panose="020B0509000000000000" pitchFamily="49" charset="-120"/>
                <a:cs typeface="BMWType V2 Regular" pitchFamily="2" charset="0"/>
              </a:rPr>
              <a:t>parts</a:t>
            </a:r>
            <a:r>
              <a:rPr sz="600" dirty="0" err="1" smtClean="0">
                <a:latin typeface="BMWType V2 Regular" pitchFamily="2" charset="0"/>
                <a:ea typeface="華康中黑體" panose="020B0509000000000000" pitchFamily="49" charset="-120"/>
                <a:cs typeface="BMWType V2 Regular" pitchFamily="2" charset="0"/>
              </a:rPr>
              <a:t>and</a:t>
            </a:r>
            <a:r>
              <a:rPr sz="600" spc="5" dirty="0" err="1" smtClean="0">
                <a:latin typeface="BMWType V2 Regular" pitchFamily="2" charset="0"/>
                <a:ea typeface="華康中黑體" panose="020B0509000000000000" pitchFamily="49" charset="-120"/>
                <a:cs typeface="BMWType V2 Regular" pitchFamily="2" charset="0"/>
              </a:rPr>
              <a:t>orderif</a:t>
            </a:r>
            <a:r>
              <a:rPr sz="600" dirty="0" err="1" smtClean="0">
                <a:latin typeface="BMWType V2 Regular" pitchFamily="2" charset="0"/>
                <a:ea typeface="華康中黑體" panose="020B0509000000000000" pitchFamily="49" charset="-120"/>
                <a:cs typeface="BMWType V2 Regular" pitchFamily="2" charset="0"/>
              </a:rPr>
              <a:t>necessary</a:t>
            </a:r>
            <a:endParaRPr sz="600" dirty="0">
              <a:latin typeface="BMWType V2 Regular" pitchFamily="2" charset="0"/>
              <a:ea typeface="華康中黑體" panose="020B0509000000000000" pitchFamily="49" charset="-120"/>
              <a:cs typeface="BMWType V2 Regular" pitchFamily="2" charset="0"/>
            </a:endParaRPr>
          </a:p>
        </p:txBody>
      </p:sp>
      <p:sp>
        <p:nvSpPr>
          <p:cNvPr id="114" name="object 114"/>
          <p:cNvSpPr/>
          <p:nvPr/>
        </p:nvSpPr>
        <p:spPr>
          <a:xfrm>
            <a:off x="4149725" y="3668776"/>
            <a:ext cx="440055" cy="0"/>
          </a:xfrm>
          <a:custGeom>
            <a:avLst/>
            <a:gdLst/>
            <a:ahLst/>
            <a:cxnLst/>
            <a:rect l="l" t="t" r="r" b="b"/>
            <a:pathLst>
              <a:path w="440054">
                <a:moveTo>
                  <a:pt x="439800" y="0"/>
                </a:moveTo>
                <a:lnTo>
                  <a:pt x="0" y="0"/>
                </a:lnTo>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5" name="object 115"/>
          <p:cNvSpPr txBox="1"/>
          <p:nvPr/>
        </p:nvSpPr>
        <p:spPr>
          <a:xfrm>
            <a:off x="7772400" y="2224151"/>
            <a:ext cx="773430" cy="317395"/>
          </a:xfrm>
          <a:prstGeom prst="rect">
            <a:avLst/>
          </a:prstGeom>
          <a:solidFill>
            <a:srgbClr val="DDDDDD"/>
          </a:solidFill>
          <a:ln w="9525">
            <a:solidFill>
              <a:srgbClr val="000000"/>
            </a:solidFill>
          </a:ln>
        </p:spPr>
        <p:txBody>
          <a:bodyPr vert="horz" wrap="square" lIns="0" tIns="40005" rIns="0" bIns="0" rtlCol="0">
            <a:spAutoFit/>
          </a:bodyPr>
          <a:lstStyle/>
          <a:p>
            <a:pPr marL="87630" marR="92075">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Prepare</a:t>
            </a:r>
            <a:r>
              <a:rPr sz="600" spc="-5" dirty="0" err="1" smtClean="0">
                <a:latin typeface="BMWType V2 Regular" pitchFamily="2" charset="0"/>
                <a:ea typeface="華康中黑體" panose="020B0509000000000000" pitchFamily="49" charset="-120"/>
                <a:cs typeface="BMWType V2 Regular" pitchFamily="2" charset="0"/>
              </a:rPr>
              <a:t>individual</a:t>
            </a:r>
            <a:r>
              <a:rPr sz="600" spc="10" dirty="0" err="1" smtClean="0">
                <a:latin typeface="BMWType V2 Regular" pitchFamily="2" charset="0"/>
                <a:ea typeface="華康中黑體" panose="020B0509000000000000" pitchFamily="49" charset="-120"/>
                <a:cs typeface="BMWType V2 Regular" pitchFamily="2" charset="0"/>
              </a:rPr>
              <a:t>customer</a:t>
            </a:r>
            <a:r>
              <a:rPr sz="600" spc="5" dirty="0" err="1" smtClean="0">
                <a:latin typeface="BMWType V2 Regular" pitchFamily="2" charset="0"/>
                <a:ea typeface="華康中黑體" panose="020B0509000000000000" pitchFamily="49" charset="-120"/>
                <a:cs typeface="BMWType V2 Regular" pitchFamily="2" charset="0"/>
              </a:rPr>
              <a:t>informationpack</a:t>
            </a:r>
            <a:endParaRPr sz="600" dirty="0">
              <a:latin typeface="BMWType V2 Regular" pitchFamily="2" charset="0"/>
              <a:ea typeface="華康中黑體" panose="020B0509000000000000" pitchFamily="49" charset="-120"/>
              <a:cs typeface="BMWType V2 Regular" pitchFamily="2" charset="0"/>
            </a:endParaRPr>
          </a:p>
        </p:txBody>
      </p:sp>
      <p:sp>
        <p:nvSpPr>
          <p:cNvPr id="116" name="object 116"/>
          <p:cNvSpPr txBox="1"/>
          <p:nvPr/>
        </p:nvSpPr>
        <p:spPr>
          <a:xfrm>
            <a:off x="1424050" y="4897373"/>
            <a:ext cx="771525" cy="225703"/>
          </a:xfrm>
          <a:prstGeom prst="rect">
            <a:avLst/>
          </a:prstGeom>
          <a:ln w="9525">
            <a:solidFill>
              <a:srgbClr val="000000"/>
            </a:solidFill>
          </a:ln>
        </p:spPr>
        <p:txBody>
          <a:bodyPr vert="horz" wrap="square" lIns="0" tIns="40640" rIns="0" bIns="0" rtlCol="0">
            <a:spAutoFit/>
          </a:bodyPr>
          <a:lstStyle/>
          <a:p>
            <a:pPr marL="86360" marR="126364">
              <a:lnSpc>
                <a:spcPct val="100000"/>
              </a:lnSpc>
              <a:spcBef>
                <a:spcPts val="320"/>
              </a:spcBef>
            </a:pPr>
            <a:r>
              <a:rPr sz="600" spc="-5" dirty="0" err="1" smtClean="0">
                <a:latin typeface="BMWType V2 Regular" pitchFamily="2" charset="0"/>
                <a:ea typeface="華康中黑體" panose="020B0509000000000000" pitchFamily="49" charset="-120"/>
                <a:cs typeface="BMWType V2 Regular" pitchFamily="2" charset="0"/>
              </a:rPr>
              <a:t>Say</a:t>
            </a:r>
            <a:r>
              <a:rPr sz="600" spc="10" dirty="0" err="1" smtClean="0">
                <a:latin typeface="BMWType V2 Regular" pitchFamily="2" charset="0"/>
                <a:ea typeface="華康中黑體" panose="020B0509000000000000" pitchFamily="49" charset="-120"/>
                <a:cs typeface="BMWType V2 Regular" pitchFamily="2" charset="0"/>
              </a:rPr>
              <a:t>goodbye</a:t>
            </a:r>
            <a:r>
              <a:rPr sz="600" spc="30" dirty="0" err="1" smtClean="0">
                <a:latin typeface="BMWType V2 Regular" pitchFamily="2" charset="0"/>
                <a:ea typeface="華康中黑體" panose="020B0509000000000000" pitchFamily="49" charset="-120"/>
                <a:cs typeface="BMWType V2 Regular" pitchFamily="2" charset="0"/>
              </a:rPr>
              <a:t>to</a:t>
            </a:r>
            <a:r>
              <a:rPr sz="600" spc="10" dirty="0" err="1" smtClean="0">
                <a:latin typeface="BMWType V2 Regular" pitchFamily="2" charset="0"/>
                <a:ea typeface="華康中黑體" panose="020B0509000000000000" pitchFamily="49" charset="-120"/>
                <a:cs typeface="BMWType V2 Regular" pitchFamily="2" charset="0"/>
              </a:rPr>
              <a:t>customer</a:t>
            </a:r>
            <a:endParaRPr sz="600" dirty="0">
              <a:latin typeface="BMWType V2 Regular" pitchFamily="2" charset="0"/>
              <a:ea typeface="華康中黑體" panose="020B0509000000000000" pitchFamily="49" charset="-120"/>
              <a:cs typeface="BMWType V2 Regular" pitchFamily="2" charset="0"/>
            </a:endParaRPr>
          </a:p>
        </p:txBody>
      </p:sp>
      <p:sp>
        <p:nvSpPr>
          <p:cNvPr id="117" name="object 117"/>
          <p:cNvSpPr txBox="1"/>
          <p:nvPr/>
        </p:nvSpPr>
        <p:spPr>
          <a:xfrm>
            <a:off x="2303526" y="2687573"/>
            <a:ext cx="871855" cy="225062"/>
          </a:xfrm>
          <a:prstGeom prst="rect">
            <a:avLst/>
          </a:prstGeom>
          <a:solidFill>
            <a:srgbClr val="8DD49E"/>
          </a:solidFill>
          <a:ln w="9525">
            <a:solidFill>
              <a:srgbClr val="000000"/>
            </a:solidFill>
          </a:ln>
        </p:spPr>
        <p:txBody>
          <a:bodyPr vert="horz" wrap="square" lIns="0" tIns="40005" rIns="0" bIns="0" rtlCol="0">
            <a:spAutoFit/>
          </a:bodyPr>
          <a:lstStyle/>
          <a:p>
            <a:pPr marL="86360" marR="199390">
              <a:lnSpc>
                <a:spcPct val="100000"/>
              </a:lnSpc>
              <a:spcBef>
                <a:spcPts val="315"/>
              </a:spcBef>
            </a:pPr>
            <a:r>
              <a:rPr sz="600" dirty="0" err="1" smtClean="0">
                <a:latin typeface="BMWType V2 Regular" pitchFamily="2" charset="0"/>
                <a:ea typeface="華康中黑體" panose="020B0509000000000000" pitchFamily="49" charset="-120"/>
                <a:cs typeface="BMWType V2 Regular" pitchFamily="2" charset="0"/>
              </a:rPr>
              <a:t>Prepareexternalservice</a:t>
            </a:r>
            <a:endParaRPr sz="600" dirty="0">
              <a:latin typeface="BMWType V2 Regular" pitchFamily="2" charset="0"/>
              <a:ea typeface="華康中黑體" panose="020B0509000000000000" pitchFamily="49" charset="-120"/>
              <a:cs typeface="BMWType V2 Regular" pitchFamily="2" charset="0"/>
            </a:endParaRPr>
          </a:p>
        </p:txBody>
      </p:sp>
      <p:sp>
        <p:nvSpPr>
          <p:cNvPr id="118" name="object 118"/>
          <p:cNvSpPr txBox="1"/>
          <p:nvPr/>
        </p:nvSpPr>
        <p:spPr>
          <a:xfrm>
            <a:off x="2303526" y="4330700"/>
            <a:ext cx="871855" cy="133370"/>
          </a:xfrm>
          <a:prstGeom prst="rect">
            <a:avLst/>
          </a:prstGeom>
          <a:solidFill>
            <a:srgbClr val="8DD49E"/>
          </a:solidFill>
          <a:ln w="9525">
            <a:solidFill>
              <a:srgbClr val="000000"/>
            </a:solidFill>
          </a:ln>
        </p:spPr>
        <p:txBody>
          <a:bodyPr vert="horz" wrap="square" lIns="0" tIns="40640" rIns="0" bIns="0" rtlCol="0">
            <a:spAutoFit/>
          </a:bodyPr>
          <a:lstStyle/>
          <a:p>
            <a:pPr marL="86360">
              <a:lnSpc>
                <a:spcPct val="100000"/>
              </a:lnSpc>
              <a:spcBef>
                <a:spcPts val="320"/>
              </a:spcBef>
            </a:pPr>
            <a:r>
              <a:rPr sz="600" dirty="0" err="1" smtClean="0">
                <a:latin typeface="BMWType V2 Regular" pitchFamily="2" charset="0"/>
                <a:ea typeface="華康中黑體" panose="020B0509000000000000" pitchFamily="49" charset="-120"/>
                <a:cs typeface="BMWType V2 Regular" pitchFamily="2" charset="0"/>
              </a:rPr>
              <a:t>View</a:t>
            </a:r>
            <a:r>
              <a:rPr sz="600" spc="5" dirty="0" err="1" smtClean="0">
                <a:latin typeface="BMWType V2 Regular" pitchFamily="2" charset="0"/>
                <a:ea typeface="華康中黑體" panose="020B0509000000000000" pitchFamily="49" charset="-120"/>
                <a:cs typeface="BMWType V2 Regular" pitchFamily="2" charset="0"/>
              </a:rPr>
              <a:t>orderdetails</a:t>
            </a:r>
            <a:endParaRPr sz="600" dirty="0">
              <a:latin typeface="BMWType V2 Regular" pitchFamily="2" charset="0"/>
              <a:ea typeface="華康中黑體" panose="020B0509000000000000" pitchFamily="49" charset="-120"/>
              <a:cs typeface="BMWType V2 Regular" pitchFamily="2" charset="0"/>
            </a:endParaRPr>
          </a:p>
        </p:txBody>
      </p:sp>
      <p:sp>
        <p:nvSpPr>
          <p:cNvPr id="119" name="object 119"/>
          <p:cNvSpPr/>
          <p:nvPr/>
        </p:nvSpPr>
        <p:spPr>
          <a:xfrm>
            <a:off x="6858000" y="3200400"/>
            <a:ext cx="771525" cy="285750"/>
          </a:xfrm>
          <a:custGeom>
            <a:avLst/>
            <a:gdLst/>
            <a:ahLst/>
            <a:cxnLst/>
            <a:rect l="l" t="t" r="r" b="b"/>
            <a:pathLst>
              <a:path w="771525" h="285750">
                <a:moveTo>
                  <a:pt x="0" y="285750"/>
                </a:moveTo>
                <a:lnTo>
                  <a:pt x="771525" y="285750"/>
                </a:lnTo>
                <a:lnTo>
                  <a:pt x="771525" y="0"/>
                </a:lnTo>
                <a:lnTo>
                  <a:pt x="0" y="0"/>
                </a:lnTo>
                <a:lnTo>
                  <a:pt x="0" y="285750"/>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0" name="object 120"/>
          <p:cNvSpPr/>
          <p:nvPr/>
        </p:nvSpPr>
        <p:spPr>
          <a:xfrm>
            <a:off x="6858000" y="3200400"/>
            <a:ext cx="771525" cy="285750"/>
          </a:xfrm>
          <a:custGeom>
            <a:avLst/>
            <a:gdLst/>
            <a:ahLst/>
            <a:cxnLst/>
            <a:rect l="l" t="t" r="r" b="b"/>
            <a:pathLst>
              <a:path w="771525" h="285750">
                <a:moveTo>
                  <a:pt x="0" y="285750"/>
                </a:moveTo>
                <a:lnTo>
                  <a:pt x="771525" y="285750"/>
                </a:lnTo>
                <a:lnTo>
                  <a:pt x="771525" y="0"/>
                </a:lnTo>
                <a:lnTo>
                  <a:pt x="0" y="0"/>
                </a:lnTo>
                <a:lnTo>
                  <a:pt x="0" y="28575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1" name="object 121"/>
          <p:cNvSpPr txBox="1"/>
          <p:nvPr/>
        </p:nvSpPr>
        <p:spPr>
          <a:xfrm>
            <a:off x="6937629" y="3245484"/>
            <a:ext cx="469900" cy="184666"/>
          </a:xfrm>
          <a:prstGeom prst="rect">
            <a:avLst/>
          </a:prstGeom>
        </p:spPr>
        <p:txBody>
          <a:bodyPr vert="horz" wrap="square" lIns="0" tIns="0" rIns="0" bIns="0" rtlCol="0">
            <a:spAutoFit/>
          </a:bodyPr>
          <a:lstStyle/>
          <a:p>
            <a:pPr marL="12700" marR="5080">
              <a:lnSpc>
                <a:spcPct val="100000"/>
              </a:lnSpc>
            </a:pPr>
            <a:r>
              <a:rPr sz="600" dirty="0" err="1" smtClean="0">
                <a:latin typeface="BMWType V2 Regular" pitchFamily="2" charset="0"/>
                <a:ea typeface="華康中黑體" panose="020B0509000000000000" pitchFamily="49" charset="-120"/>
                <a:cs typeface="BMWType V2 Regular" pitchFamily="2" charset="0"/>
              </a:rPr>
              <a:t>Possibler</a:t>
            </a:r>
            <a:r>
              <a:rPr sz="600" spc="5" dirty="0" err="1" smtClean="0">
                <a:latin typeface="BMWType V2 Regular" pitchFamily="2" charset="0"/>
                <a:ea typeface="華康中黑體" panose="020B0509000000000000" pitchFamily="49" charset="-120"/>
                <a:cs typeface="BMWType V2 Regular" pitchFamily="2" charset="0"/>
              </a:rPr>
              <a:t>e</a:t>
            </a:r>
            <a:r>
              <a:rPr sz="600" spc="-5" dirty="0" err="1" smtClean="0">
                <a:latin typeface="BMWType V2 Regular" pitchFamily="2" charset="0"/>
                <a:ea typeface="華康中黑體" panose="020B0509000000000000" pitchFamily="49" charset="-120"/>
                <a:cs typeface="BMWType V2 Regular" pitchFamily="2" charset="0"/>
              </a:rPr>
              <a:t>s</a:t>
            </a:r>
            <a:r>
              <a:rPr sz="600" spc="10" dirty="0" err="1" smtClean="0">
                <a:latin typeface="BMWType V2 Regular" pitchFamily="2" charset="0"/>
                <a:ea typeface="華康中黑體" panose="020B0509000000000000" pitchFamily="49" charset="-120"/>
                <a:cs typeface="BMWType V2 Regular" pitchFamily="2" charset="0"/>
              </a:rPr>
              <a:t>c</a:t>
            </a:r>
            <a:r>
              <a:rPr sz="600" spc="-5" dirty="0" err="1" smtClean="0">
                <a:latin typeface="BMWType V2 Regular" pitchFamily="2" charset="0"/>
                <a:ea typeface="華康中黑體" panose="020B0509000000000000" pitchFamily="49" charset="-120"/>
                <a:cs typeface="BMWType V2 Regular" pitchFamily="2" charset="0"/>
              </a:rPr>
              <a:t>h</a:t>
            </a:r>
            <a:r>
              <a:rPr sz="600" spc="10" dirty="0" err="1" smtClean="0">
                <a:latin typeface="BMWType V2 Regular" pitchFamily="2" charset="0"/>
                <a:ea typeface="華康中黑體" panose="020B0509000000000000" pitchFamily="49" charset="-120"/>
                <a:cs typeface="BMWType V2 Regular" pitchFamily="2" charset="0"/>
              </a:rPr>
              <a:t>ed</a:t>
            </a:r>
            <a:r>
              <a:rPr sz="600" spc="-5" dirty="0" err="1" smtClean="0">
                <a:latin typeface="BMWType V2 Regular" pitchFamily="2" charset="0"/>
                <a:ea typeface="華康中黑體" panose="020B0509000000000000" pitchFamily="49" charset="-120"/>
                <a:cs typeface="BMWType V2 Regular" pitchFamily="2" charset="0"/>
              </a:rPr>
              <a:t>ul</a:t>
            </a:r>
            <a:r>
              <a:rPr sz="600" spc="5" dirty="0" err="1" smtClean="0">
                <a:latin typeface="BMWType V2 Regular" pitchFamily="2" charset="0"/>
                <a:ea typeface="華康中黑體" panose="020B0509000000000000" pitchFamily="49" charset="-120"/>
                <a:cs typeface="BMWType V2 Regular" pitchFamily="2" charset="0"/>
              </a:rPr>
              <a:t>i</a:t>
            </a:r>
            <a:r>
              <a:rPr sz="600" spc="15" dirty="0" err="1" smtClean="0">
                <a:latin typeface="BMWType V2 Regular" pitchFamily="2" charset="0"/>
                <a:ea typeface="華康中黑體" panose="020B0509000000000000" pitchFamily="49" charset="-120"/>
                <a:cs typeface="BMWType V2 Regular" pitchFamily="2" charset="0"/>
              </a:rPr>
              <a:t>ng</a:t>
            </a:r>
            <a:endParaRPr sz="600" dirty="0">
              <a:latin typeface="BMWType V2 Regular" pitchFamily="2" charset="0"/>
              <a:ea typeface="華康中黑體" panose="020B0509000000000000" pitchFamily="49" charset="-120"/>
              <a:cs typeface="BMWType V2 Regular" pitchFamily="2" charset="0"/>
            </a:endParaRPr>
          </a:p>
        </p:txBody>
      </p:sp>
      <p:sp>
        <p:nvSpPr>
          <p:cNvPr id="122" name="object 122"/>
          <p:cNvSpPr txBox="1"/>
          <p:nvPr/>
        </p:nvSpPr>
        <p:spPr>
          <a:xfrm>
            <a:off x="3319526" y="1717675"/>
            <a:ext cx="773430" cy="317395"/>
          </a:xfrm>
          <a:prstGeom prst="rect">
            <a:avLst/>
          </a:prstGeom>
          <a:solidFill>
            <a:srgbClr val="8DD49E"/>
          </a:solidFill>
          <a:ln w="9525">
            <a:solidFill>
              <a:srgbClr val="000000"/>
            </a:solidFill>
          </a:ln>
        </p:spPr>
        <p:txBody>
          <a:bodyPr vert="horz" wrap="square" lIns="0" tIns="40005" rIns="0" bIns="0" rtlCol="0">
            <a:spAutoFit/>
          </a:bodyPr>
          <a:lstStyle/>
          <a:p>
            <a:pPr marL="86995" marR="244475">
              <a:lnSpc>
                <a:spcPct val="100000"/>
              </a:lnSpc>
              <a:spcBef>
                <a:spcPts val="315"/>
              </a:spcBef>
            </a:pPr>
            <a:r>
              <a:rPr sz="600" spc="-5" dirty="0" err="1" smtClean="0">
                <a:latin typeface="BMWType V2 Regular" pitchFamily="2" charset="0"/>
                <a:ea typeface="華康中黑體" panose="020B0509000000000000" pitchFamily="49" charset="-120"/>
                <a:cs typeface="BMWType V2 Regular" pitchFamily="2" charset="0"/>
              </a:rPr>
              <a:t>Receive</a:t>
            </a:r>
            <a:r>
              <a:rPr sz="600" dirty="0" err="1" smtClean="0">
                <a:latin typeface="BMWType V2 Regular" pitchFamily="2" charset="0"/>
                <a:ea typeface="華康中黑體" panose="020B0509000000000000" pitchFamily="49" charset="-120"/>
                <a:cs typeface="BMWType V2 Regular" pitchFamily="2" charset="0"/>
              </a:rPr>
              <a:t>and</a:t>
            </a:r>
            <a:r>
              <a:rPr sz="600" spc="5" dirty="0" err="1" smtClean="0">
                <a:latin typeface="BMWType V2 Regular" pitchFamily="2" charset="0"/>
                <a:ea typeface="華康中黑體" panose="020B0509000000000000" pitchFamily="49" charset="-120"/>
                <a:cs typeface="BMWType V2 Regular" pitchFamily="2" charset="0"/>
              </a:rPr>
              <a:t>check</a:t>
            </a:r>
            <a:r>
              <a:rPr sz="600" dirty="0" err="1" smtClean="0">
                <a:latin typeface="BMWType V2 Regular" pitchFamily="2" charset="0"/>
                <a:ea typeface="華康中黑體" panose="020B0509000000000000" pitchFamily="49" charset="-120"/>
                <a:cs typeface="BMWType V2 Regular" pitchFamily="2" charset="0"/>
              </a:rPr>
              <a:t>in</a:t>
            </a:r>
            <a:r>
              <a:rPr sz="600" spc="10" dirty="0" err="1" smtClean="0">
                <a:latin typeface="BMWType V2 Regular" pitchFamily="2" charset="0"/>
                <a:ea typeface="華康中黑體" panose="020B0509000000000000" pitchFamily="49" charset="-120"/>
                <a:cs typeface="BMWType V2 Regular" pitchFamily="2" charset="0"/>
              </a:rPr>
              <a:t>customer</a:t>
            </a:r>
            <a:endParaRPr sz="600" dirty="0">
              <a:latin typeface="BMWType V2 Regular" pitchFamily="2" charset="0"/>
              <a:ea typeface="華康中黑體" panose="020B0509000000000000" pitchFamily="49" charset="-120"/>
              <a:cs typeface="BMWType V2 Regular" pitchFamily="2" charset="0"/>
            </a:endParaRPr>
          </a:p>
        </p:txBody>
      </p:sp>
      <p:sp>
        <p:nvSpPr>
          <p:cNvPr id="123" name="object 123"/>
          <p:cNvSpPr/>
          <p:nvPr/>
        </p:nvSpPr>
        <p:spPr>
          <a:xfrm>
            <a:off x="4145026" y="3676650"/>
            <a:ext cx="3175" cy="3175000"/>
          </a:xfrm>
          <a:custGeom>
            <a:avLst/>
            <a:gdLst/>
            <a:ahLst/>
            <a:cxnLst/>
            <a:rect l="l" t="t" r="r" b="b"/>
            <a:pathLst>
              <a:path w="3175" h="3175000">
                <a:moveTo>
                  <a:pt x="3175" y="0"/>
                </a:moveTo>
                <a:lnTo>
                  <a:pt x="0" y="3174999"/>
                </a:lnTo>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4" name="object 124"/>
          <p:cNvSpPr/>
          <p:nvPr/>
        </p:nvSpPr>
        <p:spPr>
          <a:xfrm>
            <a:off x="3713226" y="6838948"/>
            <a:ext cx="427355" cy="0"/>
          </a:xfrm>
          <a:custGeom>
            <a:avLst/>
            <a:gdLst/>
            <a:ahLst/>
            <a:cxnLst/>
            <a:rect l="l" t="t" r="r" b="b"/>
            <a:pathLst>
              <a:path w="427354">
                <a:moveTo>
                  <a:pt x="426974" y="0"/>
                </a:moveTo>
                <a:lnTo>
                  <a:pt x="0" y="0"/>
                </a:lnTo>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5" name="object 125"/>
          <p:cNvSpPr/>
          <p:nvPr/>
        </p:nvSpPr>
        <p:spPr>
          <a:xfrm>
            <a:off x="3711575" y="6645275"/>
            <a:ext cx="1905" cy="190500"/>
          </a:xfrm>
          <a:custGeom>
            <a:avLst/>
            <a:gdLst/>
            <a:ahLst/>
            <a:cxnLst/>
            <a:rect l="l" t="t" r="r" b="b"/>
            <a:pathLst>
              <a:path w="1904" h="190500">
                <a:moveTo>
                  <a:pt x="1650" y="190498"/>
                </a:moveTo>
                <a:lnTo>
                  <a:pt x="0" y="0"/>
                </a:lnTo>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6" name="object 126"/>
          <p:cNvSpPr/>
          <p:nvPr/>
        </p:nvSpPr>
        <p:spPr>
          <a:xfrm>
            <a:off x="566737" y="1125600"/>
            <a:ext cx="1067435" cy="498475"/>
          </a:xfrm>
          <a:custGeom>
            <a:avLst/>
            <a:gdLst/>
            <a:ahLst/>
            <a:cxnLst/>
            <a:rect l="l" t="t" r="r" b="b"/>
            <a:pathLst>
              <a:path w="1067435" h="498475">
                <a:moveTo>
                  <a:pt x="800163" y="0"/>
                </a:moveTo>
                <a:lnTo>
                  <a:pt x="0" y="0"/>
                </a:lnTo>
                <a:lnTo>
                  <a:pt x="0" y="498475"/>
                </a:lnTo>
                <a:lnTo>
                  <a:pt x="800163" y="498475"/>
                </a:lnTo>
                <a:lnTo>
                  <a:pt x="1066863" y="249174"/>
                </a:lnTo>
                <a:lnTo>
                  <a:pt x="800163"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7" name="object 127"/>
          <p:cNvSpPr/>
          <p:nvPr/>
        </p:nvSpPr>
        <p:spPr>
          <a:xfrm>
            <a:off x="566737" y="1125600"/>
            <a:ext cx="1067435" cy="498475"/>
          </a:xfrm>
          <a:custGeom>
            <a:avLst/>
            <a:gdLst/>
            <a:ahLst/>
            <a:cxnLst/>
            <a:rect l="l" t="t" r="r" b="b"/>
            <a:pathLst>
              <a:path w="1067435" h="498475">
                <a:moveTo>
                  <a:pt x="0" y="0"/>
                </a:moveTo>
                <a:lnTo>
                  <a:pt x="800163" y="0"/>
                </a:lnTo>
                <a:lnTo>
                  <a:pt x="1066863" y="249174"/>
                </a:lnTo>
                <a:lnTo>
                  <a:pt x="800163" y="498475"/>
                </a:lnTo>
                <a:lnTo>
                  <a:pt x="0" y="498475"/>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8" name="object 128"/>
          <p:cNvSpPr txBox="1"/>
          <p:nvPr/>
        </p:nvSpPr>
        <p:spPr>
          <a:xfrm>
            <a:off x="796848" y="1303654"/>
            <a:ext cx="543319" cy="138499"/>
          </a:xfrm>
          <a:prstGeom prst="rect">
            <a:avLst/>
          </a:prstGeom>
        </p:spPr>
        <p:txBody>
          <a:bodyPr vert="horz" wrap="square" lIns="0" tIns="0" rIns="0" bIns="0" rtlCol="0">
            <a:spAutoFit/>
          </a:bodyPr>
          <a:lstStyle/>
          <a:p>
            <a:pPr marL="12700">
              <a:lnSpc>
                <a:spcPct val="100000"/>
              </a:lnSpc>
            </a:pPr>
            <a:r>
              <a:rPr sz="900" b="1" spc="-15" dirty="0">
                <a:latin typeface="BMWType V2 Regular" pitchFamily="2" charset="0"/>
                <a:ea typeface="華康中黑體" panose="020B0509000000000000" pitchFamily="49" charset="-120"/>
                <a:cs typeface="BMWType V2 Regular" pitchFamily="2" charset="0"/>
              </a:rPr>
              <a:t>C</a:t>
            </a:r>
            <a:r>
              <a:rPr sz="900" b="1" spc="25" dirty="0">
                <a:latin typeface="BMWType V2 Regular" pitchFamily="2" charset="0"/>
                <a:ea typeface="華康中黑體" panose="020B0509000000000000" pitchFamily="49" charset="-120"/>
                <a:cs typeface="BMWType V2 Regular" pitchFamily="2" charset="0"/>
              </a:rPr>
              <a:t>o</a:t>
            </a:r>
            <a:r>
              <a:rPr sz="900" b="1" spc="20" dirty="0">
                <a:latin typeface="BMWType V2 Regular" pitchFamily="2" charset="0"/>
                <a:ea typeface="華康中黑體" panose="020B0509000000000000" pitchFamily="49" charset="-120"/>
                <a:cs typeface="BMWType V2 Regular" pitchFamily="2" charset="0"/>
              </a:rPr>
              <a:t>nt</a:t>
            </a:r>
            <a:r>
              <a:rPr sz="900" b="1" dirty="0">
                <a:latin typeface="BMWType V2 Regular" pitchFamily="2" charset="0"/>
                <a:ea typeface="華康中黑體" panose="020B0509000000000000" pitchFamily="49" charset="-120"/>
                <a:cs typeface="BMWType V2 Regular" pitchFamily="2" charset="0"/>
              </a:rPr>
              <a:t>a</a:t>
            </a:r>
            <a:r>
              <a:rPr sz="900" b="1" spc="60" dirty="0">
                <a:latin typeface="BMWType V2 Regular" pitchFamily="2" charset="0"/>
                <a:ea typeface="華康中黑體" panose="020B0509000000000000" pitchFamily="49" charset="-120"/>
                <a:cs typeface="BMWType V2 Regular" pitchFamily="2" charset="0"/>
              </a:rPr>
              <a:t>c</a:t>
            </a:r>
            <a:r>
              <a:rPr sz="900" b="1" spc="-15" dirty="0">
                <a:latin typeface="BMWType V2 Regular" pitchFamily="2" charset="0"/>
                <a:ea typeface="華康中黑體" panose="020B0509000000000000" pitchFamily="49" charset="-120"/>
                <a:cs typeface="BMWType V2 Regular" pitchFamily="2" charset="0"/>
              </a:rPr>
              <a:t>t</a:t>
            </a:r>
            <a:endParaRPr sz="900" dirty="0">
              <a:latin typeface="BMWType V2 Regular" pitchFamily="2" charset="0"/>
              <a:ea typeface="華康中黑體" panose="020B0509000000000000" pitchFamily="49" charset="-120"/>
              <a:cs typeface="BMWType V2 Regular" pitchFamily="2" charset="0"/>
            </a:endParaRPr>
          </a:p>
        </p:txBody>
      </p:sp>
      <p:sp>
        <p:nvSpPr>
          <p:cNvPr id="129" name="object 129"/>
          <p:cNvSpPr/>
          <p:nvPr/>
        </p:nvSpPr>
        <p:spPr>
          <a:xfrm>
            <a:off x="1416050" y="1125600"/>
            <a:ext cx="1085850" cy="498475"/>
          </a:xfrm>
          <a:custGeom>
            <a:avLst/>
            <a:gdLst/>
            <a:ahLst/>
            <a:cxnLst/>
            <a:rect l="l" t="t" r="r" b="b"/>
            <a:pathLst>
              <a:path w="1085850" h="498475">
                <a:moveTo>
                  <a:pt x="811022" y="0"/>
                </a:moveTo>
                <a:lnTo>
                  <a:pt x="0" y="0"/>
                </a:lnTo>
                <a:lnTo>
                  <a:pt x="274827" y="249174"/>
                </a:lnTo>
                <a:lnTo>
                  <a:pt x="0" y="498475"/>
                </a:lnTo>
                <a:lnTo>
                  <a:pt x="811022" y="498475"/>
                </a:lnTo>
                <a:lnTo>
                  <a:pt x="1085850" y="249174"/>
                </a:lnTo>
                <a:lnTo>
                  <a:pt x="811022"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0" name="object 130"/>
          <p:cNvSpPr/>
          <p:nvPr/>
        </p:nvSpPr>
        <p:spPr>
          <a:xfrm>
            <a:off x="1416050" y="1125600"/>
            <a:ext cx="1085850" cy="498475"/>
          </a:xfrm>
          <a:custGeom>
            <a:avLst/>
            <a:gdLst/>
            <a:ahLst/>
            <a:cxnLst/>
            <a:rect l="l" t="t" r="r" b="b"/>
            <a:pathLst>
              <a:path w="1085850" h="498475">
                <a:moveTo>
                  <a:pt x="0" y="0"/>
                </a:moveTo>
                <a:lnTo>
                  <a:pt x="811022" y="0"/>
                </a:lnTo>
                <a:lnTo>
                  <a:pt x="1085850" y="249174"/>
                </a:lnTo>
                <a:lnTo>
                  <a:pt x="811022" y="498475"/>
                </a:lnTo>
                <a:lnTo>
                  <a:pt x="0" y="498475"/>
                </a:lnTo>
                <a:lnTo>
                  <a:pt x="274827" y="249174"/>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1" name="object 131"/>
          <p:cNvSpPr txBox="1"/>
          <p:nvPr/>
        </p:nvSpPr>
        <p:spPr>
          <a:xfrm>
            <a:off x="1633219" y="1152980"/>
            <a:ext cx="670307" cy="415498"/>
          </a:xfrm>
          <a:prstGeom prst="rect">
            <a:avLst/>
          </a:prstGeom>
        </p:spPr>
        <p:txBody>
          <a:bodyPr vert="horz" wrap="square" lIns="0" tIns="0" rIns="0" bIns="0" rtlCol="0">
            <a:spAutoFit/>
          </a:bodyPr>
          <a:lstStyle/>
          <a:p>
            <a:pPr marL="12700" marR="5080" indent="-1270" algn="ctr">
              <a:lnSpc>
                <a:spcPct val="100000"/>
              </a:lnSpc>
            </a:pPr>
            <a:r>
              <a:rPr sz="900" b="1" spc="-35" dirty="0" smtClean="0">
                <a:latin typeface="BMWType V2 Regular" pitchFamily="2" charset="0"/>
                <a:ea typeface="華康中黑體" panose="020B0509000000000000" pitchFamily="49" charset="-120"/>
                <a:cs typeface="BMWType V2 Regular" pitchFamily="2" charset="0"/>
              </a:rPr>
              <a:t>A</a:t>
            </a:r>
            <a:r>
              <a:rPr sz="900" b="1" spc="50" dirty="0" smtClean="0">
                <a:latin typeface="BMWType V2 Regular" pitchFamily="2" charset="0"/>
                <a:ea typeface="華康中黑體" panose="020B0509000000000000" pitchFamily="49" charset="-120"/>
                <a:cs typeface="BMWType V2 Regular" pitchFamily="2" charset="0"/>
              </a:rPr>
              <a:t>p</a:t>
            </a:r>
            <a:r>
              <a:rPr sz="900" b="1" spc="45" dirty="0" smtClean="0">
                <a:latin typeface="BMWType V2 Regular" pitchFamily="2" charset="0"/>
                <a:ea typeface="華康中黑體" panose="020B0509000000000000" pitchFamily="49" charset="-120"/>
                <a:cs typeface="BMWType V2 Regular" pitchFamily="2" charset="0"/>
              </a:rPr>
              <a:t>p</a:t>
            </a:r>
            <a:r>
              <a:rPr sz="900" b="1" spc="25" dirty="0" smtClean="0">
                <a:latin typeface="BMWType V2 Regular" pitchFamily="2" charset="0"/>
                <a:ea typeface="華康中黑體" panose="020B0509000000000000" pitchFamily="49" charset="-120"/>
                <a:cs typeface="BMWType V2 Regular" pitchFamily="2" charset="0"/>
              </a:rPr>
              <a:t>o</a:t>
            </a:r>
            <a:r>
              <a:rPr sz="900" b="1" spc="10" dirty="0" smtClean="0">
                <a:latin typeface="BMWType V2 Regular" pitchFamily="2" charset="0"/>
                <a:ea typeface="華康中黑體" panose="020B0509000000000000" pitchFamily="49" charset="-120"/>
                <a:cs typeface="BMWType V2 Regular" pitchFamily="2" charset="0"/>
              </a:rPr>
              <a:t>i</a:t>
            </a:r>
            <a:r>
              <a:rPr sz="900" b="1" spc="40" dirty="0" smtClean="0">
                <a:latin typeface="BMWType V2 Regular" pitchFamily="2" charset="0"/>
                <a:ea typeface="華康中黑體" panose="020B0509000000000000" pitchFamily="49" charset="-120"/>
                <a:cs typeface="BMWType V2 Regular" pitchFamily="2" charset="0"/>
              </a:rPr>
              <a:t>nt-</a:t>
            </a:r>
            <a:r>
              <a:rPr sz="900" b="1" dirty="0" err="1" smtClean="0">
                <a:latin typeface="BMWType V2 Regular" pitchFamily="2" charset="0"/>
                <a:ea typeface="華康中黑體" panose="020B0509000000000000" pitchFamily="49" charset="-120"/>
                <a:cs typeface="BMWType V2 Regular" pitchFamily="2" charset="0"/>
              </a:rPr>
              <a:t>ment</a:t>
            </a:r>
            <a:r>
              <a:rPr sz="900" b="1" spc="105" dirty="0" err="1" smtClean="0">
                <a:latin typeface="BMWType V2 Regular" pitchFamily="2" charset="0"/>
                <a:ea typeface="華康中黑體" panose="020B0509000000000000" pitchFamily="49" charset="-120"/>
                <a:cs typeface="BMWType V2 Regular" pitchFamily="2" charset="0"/>
              </a:rPr>
              <a:t>s</a:t>
            </a:r>
            <a:r>
              <a:rPr sz="900" b="1" spc="60" dirty="0" err="1" smtClean="0">
                <a:latin typeface="BMWType V2 Regular" pitchFamily="2" charset="0"/>
                <a:ea typeface="華康中黑體" panose="020B0509000000000000" pitchFamily="49" charset="-120"/>
                <a:cs typeface="BMWType V2 Regular" pitchFamily="2" charset="0"/>
              </a:rPr>
              <a:t>c</a:t>
            </a:r>
            <a:r>
              <a:rPr sz="900" b="1" spc="35" dirty="0" err="1" smtClean="0">
                <a:latin typeface="BMWType V2 Regular" pitchFamily="2" charset="0"/>
                <a:ea typeface="華康中黑體" panose="020B0509000000000000" pitchFamily="49" charset="-120"/>
                <a:cs typeface="BMWType V2 Regular" pitchFamily="2" charset="0"/>
              </a:rPr>
              <a:t>h</a:t>
            </a:r>
            <a:r>
              <a:rPr sz="900" b="1" spc="25" dirty="0" err="1" smtClean="0">
                <a:latin typeface="BMWType V2 Regular" pitchFamily="2" charset="0"/>
                <a:ea typeface="華康中黑體" panose="020B0509000000000000" pitchFamily="49" charset="-120"/>
                <a:cs typeface="BMWType V2 Regular" pitchFamily="2" charset="0"/>
              </a:rPr>
              <a:t>e</a:t>
            </a:r>
            <a:r>
              <a:rPr sz="900" b="1" spc="30" dirty="0" err="1" smtClean="0">
                <a:latin typeface="BMWType V2 Regular" pitchFamily="2" charset="0"/>
                <a:ea typeface="華康中黑體" panose="020B0509000000000000" pitchFamily="49" charset="-120"/>
                <a:cs typeface="BMWType V2 Regular" pitchFamily="2" charset="0"/>
              </a:rPr>
              <a:t>d</a:t>
            </a:r>
            <a:r>
              <a:rPr sz="900" b="1" spc="35" dirty="0" err="1" smtClean="0">
                <a:latin typeface="BMWType V2 Regular" pitchFamily="2" charset="0"/>
                <a:ea typeface="華康中黑體" panose="020B0509000000000000" pitchFamily="49" charset="-120"/>
                <a:cs typeface="BMWType V2 Regular" pitchFamily="2" charset="0"/>
              </a:rPr>
              <a:t>uling</a:t>
            </a:r>
            <a:endParaRPr sz="900" dirty="0">
              <a:latin typeface="BMWType V2 Regular" pitchFamily="2" charset="0"/>
              <a:ea typeface="華康中黑體" panose="020B0509000000000000" pitchFamily="49" charset="-120"/>
              <a:cs typeface="BMWType V2 Regular" pitchFamily="2" charset="0"/>
            </a:endParaRPr>
          </a:p>
        </p:txBody>
      </p:sp>
      <p:sp>
        <p:nvSpPr>
          <p:cNvPr id="132" name="object 132"/>
          <p:cNvSpPr/>
          <p:nvPr/>
        </p:nvSpPr>
        <p:spPr>
          <a:xfrm>
            <a:off x="2195575" y="1125600"/>
            <a:ext cx="1385825" cy="498475"/>
          </a:xfrm>
          <a:custGeom>
            <a:avLst/>
            <a:gdLst/>
            <a:ahLst/>
            <a:cxnLst/>
            <a:rect l="l" t="t" r="r" b="b"/>
            <a:pathLst>
              <a:path w="1141729" h="498475">
                <a:moveTo>
                  <a:pt x="851535" y="0"/>
                </a:moveTo>
                <a:lnTo>
                  <a:pt x="0" y="0"/>
                </a:lnTo>
                <a:lnTo>
                  <a:pt x="289941" y="249174"/>
                </a:lnTo>
                <a:lnTo>
                  <a:pt x="0" y="498475"/>
                </a:lnTo>
                <a:lnTo>
                  <a:pt x="851535" y="498475"/>
                </a:lnTo>
                <a:lnTo>
                  <a:pt x="1141476" y="249174"/>
                </a:lnTo>
                <a:lnTo>
                  <a:pt x="851535"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3" name="object 133"/>
          <p:cNvSpPr/>
          <p:nvPr/>
        </p:nvSpPr>
        <p:spPr>
          <a:xfrm>
            <a:off x="2286000" y="1125600"/>
            <a:ext cx="1141730" cy="498475"/>
          </a:xfrm>
          <a:custGeom>
            <a:avLst/>
            <a:gdLst/>
            <a:ahLst/>
            <a:cxnLst/>
            <a:rect l="l" t="t" r="r" b="b"/>
            <a:pathLst>
              <a:path w="1141729" h="498475">
                <a:moveTo>
                  <a:pt x="0" y="0"/>
                </a:moveTo>
                <a:lnTo>
                  <a:pt x="851535" y="0"/>
                </a:lnTo>
                <a:lnTo>
                  <a:pt x="1141476" y="249174"/>
                </a:lnTo>
                <a:lnTo>
                  <a:pt x="851535" y="498475"/>
                </a:lnTo>
                <a:lnTo>
                  <a:pt x="0" y="498475"/>
                </a:lnTo>
                <a:lnTo>
                  <a:pt x="289941" y="249174"/>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4" name="object 134"/>
          <p:cNvSpPr txBox="1"/>
          <p:nvPr/>
        </p:nvSpPr>
        <p:spPr>
          <a:xfrm>
            <a:off x="2479674" y="1236337"/>
            <a:ext cx="817626" cy="276999"/>
          </a:xfrm>
          <a:prstGeom prst="rect">
            <a:avLst/>
          </a:prstGeom>
        </p:spPr>
        <p:txBody>
          <a:bodyPr vert="horz" wrap="square" lIns="0" tIns="0" rIns="0" bIns="0" rtlCol="0">
            <a:spAutoFit/>
          </a:bodyPr>
          <a:lstStyle/>
          <a:p>
            <a:pPr marL="12700" marR="5080" indent="-2540" algn="ctr">
              <a:lnSpc>
                <a:spcPct val="100000"/>
              </a:lnSpc>
            </a:pPr>
            <a:r>
              <a:rPr sz="900" b="1" spc="-15" dirty="0" smtClean="0">
                <a:latin typeface="BMWType V2 Regular" pitchFamily="2" charset="0"/>
                <a:ea typeface="華康中黑體" panose="020B0509000000000000" pitchFamily="49" charset="-120"/>
                <a:cs typeface="BMWType V2 Regular" pitchFamily="2" charset="0"/>
              </a:rPr>
              <a:t>C</a:t>
            </a:r>
            <a:r>
              <a:rPr sz="900" b="1" spc="25" dirty="0" smtClean="0">
                <a:latin typeface="BMWType V2 Regular" pitchFamily="2" charset="0"/>
                <a:ea typeface="華康中黑體" panose="020B0509000000000000" pitchFamily="49" charset="-120"/>
                <a:cs typeface="BMWType V2 Regular" pitchFamily="2" charset="0"/>
              </a:rPr>
              <a:t>o</a:t>
            </a:r>
            <a:r>
              <a:rPr sz="900" b="1" spc="85" dirty="0" smtClean="0">
                <a:latin typeface="BMWType V2 Regular" pitchFamily="2" charset="0"/>
                <a:ea typeface="華康中黑體" panose="020B0509000000000000" pitchFamily="49" charset="-120"/>
                <a:cs typeface="BMWType V2 Regular" pitchFamily="2" charset="0"/>
              </a:rPr>
              <a:t>n</a:t>
            </a:r>
            <a:r>
              <a:rPr sz="900" b="1" spc="50" dirty="0" smtClean="0">
                <a:latin typeface="BMWType V2 Regular" pitchFamily="2" charset="0"/>
                <a:ea typeface="華康中黑體" panose="020B0509000000000000" pitchFamily="49" charset="-120"/>
                <a:cs typeface="BMWType V2 Regular" pitchFamily="2" charset="0"/>
              </a:rPr>
              <a:t>s</a:t>
            </a:r>
            <a:r>
              <a:rPr sz="900" b="1" spc="20" dirty="0" smtClean="0">
                <a:latin typeface="BMWType V2 Regular" pitchFamily="2" charset="0"/>
                <a:ea typeface="華康中黑體" panose="020B0509000000000000" pitchFamily="49" charset="-120"/>
                <a:cs typeface="BMWType V2 Regular" pitchFamily="2" charset="0"/>
              </a:rPr>
              <a:t>u</a:t>
            </a:r>
            <a:r>
              <a:rPr sz="900" b="1" spc="55" dirty="0" smtClean="0">
                <a:latin typeface="BMWType V2 Regular" pitchFamily="2" charset="0"/>
                <a:ea typeface="華康中黑體" panose="020B0509000000000000" pitchFamily="49" charset="-120"/>
                <a:cs typeface="BMWType V2 Regular" pitchFamily="2" charset="0"/>
              </a:rPr>
              <a:t>l</a:t>
            </a:r>
            <a:r>
              <a:rPr lang="en-US" sz="900" b="1" spc="55" dirty="0" smtClean="0">
                <a:latin typeface="BMWType V2 Regular" pitchFamily="2" charset="0"/>
                <a:ea typeface="華康中黑體" panose="020B0509000000000000" pitchFamily="49" charset="-120"/>
                <a:cs typeface="BMWType V2 Regular" pitchFamily="2" charset="0"/>
              </a:rPr>
              <a:t>-</a:t>
            </a:r>
            <a:r>
              <a:rPr sz="900" b="1" spc="5" dirty="0" err="1" smtClean="0">
                <a:latin typeface="BMWType V2 Regular" pitchFamily="2" charset="0"/>
                <a:ea typeface="華康中黑體" panose="020B0509000000000000" pitchFamily="49" charset="-120"/>
                <a:cs typeface="BMWType V2 Regular" pitchFamily="2" charset="0"/>
              </a:rPr>
              <a:t>tation</a:t>
            </a:r>
            <a:r>
              <a:rPr sz="900" b="1" spc="15" dirty="0" err="1" smtClean="0">
                <a:latin typeface="BMWType V2 Regular" pitchFamily="2" charset="0"/>
                <a:ea typeface="華康中黑體" panose="020B0509000000000000" pitchFamily="49" charset="-120"/>
                <a:cs typeface="BMWType V2 Regular" pitchFamily="2" charset="0"/>
              </a:rPr>
              <a:t>pr</a:t>
            </a:r>
            <a:r>
              <a:rPr sz="900" b="1" dirty="0" err="1" smtClean="0">
                <a:latin typeface="BMWType V2 Regular" pitchFamily="2" charset="0"/>
                <a:ea typeface="華康中黑體" panose="020B0509000000000000" pitchFamily="49" charset="-120"/>
                <a:cs typeface="BMWType V2 Regular" pitchFamily="2" charset="0"/>
              </a:rPr>
              <a:t>e</a:t>
            </a:r>
            <a:r>
              <a:rPr sz="900" b="1" spc="50" dirty="0" err="1" smtClean="0">
                <a:latin typeface="BMWType V2 Regular" pitchFamily="2" charset="0"/>
                <a:ea typeface="華康中黑體" panose="020B0509000000000000" pitchFamily="49" charset="-120"/>
                <a:cs typeface="BMWType V2 Regular" pitchFamily="2" charset="0"/>
              </a:rPr>
              <a:t>p</a:t>
            </a:r>
            <a:r>
              <a:rPr sz="900" b="1" spc="25" dirty="0" err="1" smtClean="0">
                <a:latin typeface="BMWType V2 Regular" pitchFamily="2" charset="0"/>
                <a:ea typeface="華康中黑體" panose="020B0509000000000000" pitchFamily="49" charset="-120"/>
                <a:cs typeface="BMWType V2 Regular" pitchFamily="2" charset="0"/>
              </a:rPr>
              <a:t>a</a:t>
            </a:r>
            <a:r>
              <a:rPr sz="900" b="1" spc="-45" dirty="0" err="1" smtClean="0">
                <a:latin typeface="BMWType V2 Regular" pitchFamily="2" charset="0"/>
                <a:ea typeface="華康中黑體" panose="020B0509000000000000" pitchFamily="49" charset="-120"/>
                <a:cs typeface="BMWType V2 Regular" pitchFamily="2" charset="0"/>
              </a:rPr>
              <a:t>r</a:t>
            </a:r>
            <a:endParaRPr sz="900" dirty="0">
              <a:latin typeface="BMWType V2 Regular" pitchFamily="2" charset="0"/>
              <a:ea typeface="華康中黑體" panose="020B0509000000000000" pitchFamily="49" charset="-120"/>
              <a:cs typeface="BMWType V2 Regular" pitchFamily="2" charset="0"/>
            </a:endParaRPr>
          </a:p>
        </p:txBody>
      </p:sp>
      <p:sp>
        <p:nvSpPr>
          <p:cNvPr id="135" name="object 135"/>
          <p:cNvSpPr txBox="1"/>
          <p:nvPr/>
        </p:nvSpPr>
        <p:spPr>
          <a:xfrm>
            <a:off x="2721164" y="1508055"/>
            <a:ext cx="309245" cy="138499"/>
          </a:xfrm>
          <a:prstGeom prst="rect">
            <a:avLst/>
          </a:prstGeom>
        </p:spPr>
        <p:txBody>
          <a:bodyPr vert="horz" wrap="square" lIns="0" tIns="0" rIns="0" bIns="0" rtlCol="0">
            <a:spAutoFit/>
          </a:bodyPr>
          <a:lstStyle/>
          <a:p>
            <a:pPr marL="12700">
              <a:lnSpc>
                <a:spcPct val="100000"/>
              </a:lnSpc>
            </a:pPr>
            <a:r>
              <a:rPr sz="900" b="1" spc="10" dirty="0">
                <a:latin typeface="BMWType V2 Regular" pitchFamily="2" charset="0"/>
                <a:ea typeface="華康中黑體" panose="020B0509000000000000" pitchFamily="49" charset="-120"/>
                <a:cs typeface="BMWType V2 Regular" pitchFamily="2" charset="0"/>
              </a:rPr>
              <a:t>ation</a:t>
            </a:r>
            <a:endParaRPr sz="900" dirty="0">
              <a:latin typeface="BMWType V2 Regular" pitchFamily="2" charset="0"/>
              <a:ea typeface="華康中黑體" panose="020B0509000000000000" pitchFamily="49" charset="-120"/>
              <a:cs typeface="BMWType V2 Regular" pitchFamily="2" charset="0"/>
            </a:endParaRPr>
          </a:p>
        </p:txBody>
      </p:sp>
      <p:sp>
        <p:nvSpPr>
          <p:cNvPr id="136" name="object 136"/>
          <p:cNvSpPr/>
          <p:nvPr/>
        </p:nvSpPr>
        <p:spPr>
          <a:xfrm>
            <a:off x="3200400" y="1125600"/>
            <a:ext cx="2079625" cy="498475"/>
          </a:xfrm>
          <a:custGeom>
            <a:avLst/>
            <a:gdLst/>
            <a:ahLst/>
            <a:cxnLst/>
            <a:rect l="l" t="t" r="r" b="b"/>
            <a:pathLst>
              <a:path w="2079625" h="498475">
                <a:moveTo>
                  <a:pt x="1781048" y="0"/>
                </a:moveTo>
                <a:lnTo>
                  <a:pt x="0" y="0"/>
                </a:lnTo>
                <a:lnTo>
                  <a:pt x="298576" y="249174"/>
                </a:lnTo>
                <a:lnTo>
                  <a:pt x="0" y="498475"/>
                </a:lnTo>
                <a:lnTo>
                  <a:pt x="1781048" y="498475"/>
                </a:lnTo>
                <a:lnTo>
                  <a:pt x="2079625" y="249174"/>
                </a:lnTo>
                <a:lnTo>
                  <a:pt x="1781048"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7" name="object 137"/>
          <p:cNvSpPr/>
          <p:nvPr/>
        </p:nvSpPr>
        <p:spPr>
          <a:xfrm>
            <a:off x="3200400" y="1125600"/>
            <a:ext cx="2079625" cy="498475"/>
          </a:xfrm>
          <a:custGeom>
            <a:avLst/>
            <a:gdLst/>
            <a:ahLst/>
            <a:cxnLst/>
            <a:rect l="l" t="t" r="r" b="b"/>
            <a:pathLst>
              <a:path w="2079625" h="498475">
                <a:moveTo>
                  <a:pt x="0" y="0"/>
                </a:moveTo>
                <a:lnTo>
                  <a:pt x="1781048" y="0"/>
                </a:lnTo>
                <a:lnTo>
                  <a:pt x="2079625" y="249174"/>
                </a:lnTo>
                <a:lnTo>
                  <a:pt x="1781048" y="498475"/>
                </a:lnTo>
                <a:lnTo>
                  <a:pt x="0" y="498475"/>
                </a:lnTo>
                <a:lnTo>
                  <a:pt x="298576" y="249174"/>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8" name="object 138"/>
          <p:cNvSpPr txBox="1"/>
          <p:nvPr/>
        </p:nvSpPr>
        <p:spPr>
          <a:xfrm>
            <a:off x="3865244" y="1235075"/>
            <a:ext cx="859155" cy="276999"/>
          </a:xfrm>
          <a:prstGeom prst="rect">
            <a:avLst/>
          </a:prstGeom>
        </p:spPr>
        <p:txBody>
          <a:bodyPr vert="horz" wrap="square" lIns="0" tIns="0" rIns="0" bIns="0" rtlCol="0">
            <a:spAutoFit/>
          </a:bodyPr>
          <a:lstStyle/>
          <a:p>
            <a:pPr marL="48260" algn="ctr">
              <a:lnSpc>
                <a:spcPct val="100000"/>
              </a:lnSpc>
            </a:pPr>
            <a:r>
              <a:rPr sz="900" b="1" spc="30" dirty="0">
                <a:latin typeface="BMWType V2 Regular" pitchFamily="2" charset="0"/>
                <a:ea typeface="華康中黑體" panose="020B0509000000000000" pitchFamily="49" charset="-120"/>
                <a:cs typeface="BMWType V2 Regular" pitchFamily="2" charset="0"/>
              </a:rPr>
              <a:t>Service</a:t>
            </a:r>
            <a:endParaRPr sz="900" dirty="0">
              <a:latin typeface="BMWType V2 Regular" pitchFamily="2" charset="0"/>
              <a:ea typeface="華康中黑體" panose="020B0509000000000000" pitchFamily="49" charset="-120"/>
              <a:cs typeface="BMWType V2 Regular" pitchFamily="2" charset="0"/>
            </a:endParaRPr>
          </a:p>
          <a:p>
            <a:pPr algn="ctr">
              <a:lnSpc>
                <a:spcPct val="100000"/>
              </a:lnSpc>
            </a:pPr>
            <a:r>
              <a:rPr sz="900" b="1" spc="-15" dirty="0">
                <a:latin typeface="BMWType V2 Regular" pitchFamily="2" charset="0"/>
                <a:ea typeface="華康中黑體" panose="020B0509000000000000" pitchFamily="49" charset="-120"/>
                <a:cs typeface="BMWType V2 Regular" pitchFamily="2" charset="0"/>
              </a:rPr>
              <a:t>C</a:t>
            </a:r>
            <a:r>
              <a:rPr sz="900" b="1" spc="25" dirty="0">
                <a:latin typeface="BMWType V2 Regular" pitchFamily="2" charset="0"/>
                <a:ea typeface="華康中黑體" panose="020B0509000000000000" pitchFamily="49" charset="-120"/>
                <a:cs typeface="BMWType V2 Regular" pitchFamily="2" charset="0"/>
              </a:rPr>
              <a:t>o</a:t>
            </a:r>
            <a:r>
              <a:rPr sz="900" b="1" spc="85" dirty="0">
                <a:latin typeface="BMWType V2 Regular" pitchFamily="2" charset="0"/>
                <a:ea typeface="華康中黑體" panose="020B0509000000000000" pitchFamily="49" charset="-120"/>
                <a:cs typeface="BMWType V2 Regular" pitchFamily="2" charset="0"/>
              </a:rPr>
              <a:t>n</a:t>
            </a:r>
            <a:r>
              <a:rPr sz="900" b="1" spc="50" dirty="0">
                <a:latin typeface="BMWType V2 Regular" pitchFamily="2" charset="0"/>
                <a:ea typeface="華康中黑體" panose="020B0509000000000000" pitchFamily="49" charset="-120"/>
                <a:cs typeface="BMWType V2 Regular" pitchFamily="2" charset="0"/>
              </a:rPr>
              <a:t>s</a:t>
            </a:r>
            <a:r>
              <a:rPr sz="900" b="1" spc="35" dirty="0">
                <a:latin typeface="BMWType V2 Regular" pitchFamily="2" charset="0"/>
                <a:ea typeface="華康中黑體" panose="020B0509000000000000" pitchFamily="49" charset="-120"/>
                <a:cs typeface="BMWType V2 Regular" pitchFamily="2" charset="0"/>
              </a:rPr>
              <a:t>u</a:t>
            </a:r>
            <a:r>
              <a:rPr sz="900" b="1" spc="10" dirty="0">
                <a:latin typeface="BMWType V2 Regular" pitchFamily="2" charset="0"/>
                <a:ea typeface="華康中黑體" panose="020B0509000000000000" pitchFamily="49" charset="-120"/>
                <a:cs typeface="BMWType V2 Regular" pitchFamily="2" charset="0"/>
              </a:rPr>
              <a:t>l</a:t>
            </a:r>
            <a:r>
              <a:rPr sz="900" b="1" spc="-20" dirty="0">
                <a:latin typeface="BMWType V2 Regular" pitchFamily="2" charset="0"/>
                <a:ea typeface="華康中黑體" panose="020B0509000000000000" pitchFamily="49" charset="-120"/>
                <a:cs typeface="BMWType V2 Regular" pitchFamily="2" charset="0"/>
              </a:rPr>
              <a:t>t</a:t>
            </a:r>
            <a:r>
              <a:rPr sz="900" b="1" spc="20" dirty="0">
                <a:latin typeface="BMWType V2 Regular" pitchFamily="2" charset="0"/>
                <a:ea typeface="華康中黑體" panose="020B0509000000000000" pitchFamily="49" charset="-120"/>
                <a:cs typeface="BMWType V2 Regular" pitchFamily="2" charset="0"/>
              </a:rPr>
              <a:t>a</a:t>
            </a:r>
            <a:r>
              <a:rPr sz="900" b="1" spc="-20" dirty="0">
                <a:latin typeface="BMWType V2 Regular" pitchFamily="2" charset="0"/>
                <a:ea typeface="華康中黑體" panose="020B0509000000000000" pitchFamily="49" charset="-120"/>
                <a:cs typeface="BMWType V2 Regular" pitchFamily="2" charset="0"/>
              </a:rPr>
              <a:t>t</a:t>
            </a:r>
            <a:r>
              <a:rPr sz="900" b="1" dirty="0">
                <a:latin typeface="BMWType V2 Regular" pitchFamily="2" charset="0"/>
                <a:ea typeface="華康中黑體" panose="020B0509000000000000" pitchFamily="49" charset="-120"/>
                <a:cs typeface="BMWType V2 Regular" pitchFamily="2" charset="0"/>
              </a:rPr>
              <a:t>i</a:t>
            </a:r>
            <a:r>
              <a:rPr sz="900" b="1" spc="25" dirty="0">
                <a:latin typeface="BMWType V2 Regular" pitchFamily="2" charset="0"/>
                <a:ea typeface="華康中黑體" panose="020B0509000000000000" pitchFamily="49" charset="-120"/>
                <a:cs typeface="BMWType V2 Regular" pitchFamily="2" charset="0"/>
              </a:rPr>
              <a:t>o</a:t>
            </a:r>
            <a:r>
              <a:rPr sz="900" b="1" spc="35" dirty="0">
                <a:latin typeface="BMWType V2 Regular" pitchFamily="2" charset="0"/>
                <a:ea typeface="華康中黑體" panose="020B0509000000000000" pitchFamily="49" charset="-120"/>
                <a:cs typeface="BMWType V2 Regular" pitchFamily="2" charset="0"/>
              </a:rPr>
              <a:t>n</a:t>
            </a:r>
            <a:endParaRPr sz="900" dirty="0">
              <a:latin typeface="BMWType V2 Regular" pitchFamily="2" charset="0"/>
              <a:ea typeface="華康中黑體" panose="020B0509000000000000" pitchFamily="49" charset="-120"/>
              <a:cs typeface="BMWType V2 Regular" pitchFamily="2" charset="0"/>
            </a:endParaRPr>
          </a:p>
        </p:txBody>
      </p:sp>
      <p:sp>
        <p:nvSpPr>
          <p:cNvPr id="139" name="object 139"/>
          <p:cNvSpPr/>
          <p:nvPr/>
        </p:nvSpPr>
        <p:spPr>
          <a:xfrm>
            <a:off x="5043551" y="1125600"/>
            <a:ext cx="1319212" cy="498475"/>
          </a:xfrm>
          <a:custGeom>
            <a:avLst/>
            <a:gdLst/>
            <a:ahLst/>
            <a:cxnLst/>
            <a:rect l="l" t="t" r="r" b="b"/>
            <a:pathLst>
              <a:path w="1143000" h="498475">
                <a:moveTo>
                  <a:pt x="834516" y="0"/>
                </a:moveTo>
                <a:lnTo>
                  <a:pt x="0" y="0"/>
                </a:lnTo>
                <a:lnTo>
                  <a:pt x="308356" y="249174"/>
                </a:lnTo>
                <a:lnTo>
                  <a:pt x="0" y="498475"/>
                </a:lnTo>
                <a:lnTo>
                  <a:pt x="834516" y="498475"/>
                </a:lnTo>
                <a:lnTo>
                  <a:pt x="1143000" y="249174"/>
                </a:lnTo>
                <a:lnTo>
                  <a:pt x="834516"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0" name="object 140"/>
          <p:cNvSpPr/>
          <p:nvPr/>
        </p:nvSpPr>
        <p:spPr>
          <a:xfrm>
            <a:off x="5043551" y="1125600"/>
            <a:ext cx="1143000" cy="498475"/>
          </a:xfrm>
          <a:custGeom>
            <a:avLst/>
            <a:gdLst/>
            <a:ahLst/>
            <a:cxnLst/>
            <a:rect l="l" t="t" r="r" b="b"/>
            <a:pathLst>
              <a:path w="1143000" h="498475">
                <a:moveTo>
                  <a:pt x="0" y="0"/>
                </a:moveTo>
                <a:lnTo>
                  <a:pt x="834516" y="0"/>
                </a:lnTo>
                <a:lnTo>
                  <a:pt x="1143000" y="249174"/>
                </a:lnTo>
                <a:lnTo>
                  <a:pt x="834516" y="498475"/>
                </a:lnTo>
                <a:lnTo>
                  <a:pt x="0" y="498475"/>
                </a:lnTo>
                <a:lnTo>
                  <a:pt x="308356" y="249174"/>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1" name="object 141"/>
          <p:cNvSpPr txBox="1"/>
          <p:nvPr/>
        </p:nvSpPr>
        <p:spPr>
          <a:xfrm>
            <a:off x="5440050" y="1236338"/>
            <a:ext cx="350520" cy="138499"/>
          </a:xfrm>
          <a:prstGeom prst="rect">
            <a:avLst/>
          </a:prstGeom>
        </p:spPr>
        <p:txBody>
          <a:bodyPr vert="horz" wrap="square" lIns="0" tIns="0" rIns="0" bIns="0" rtlCol="0">
            <a:spAutoFit/>
          </a:bodyPr>
          <a:lstStyle/>
          <a:p>
            <a:pPr marL="12700">
              <a:lnSpc>
                <a:spcPct val="100000"/>
              </a:lnSpc>
            </a:pPr>
            <a:r>
              <a:rPr sz="900" b="1" spc="-60" dirty="0">
                <a:latin typeface="BMWType V2 Regular" pitchFamily="2" charset="0"/>
                <a:ea typeface="華康中黑體" panose="020B0509000000000000" pitchFamily="49" charset="-120"/>
                <a:cs typeface="BMWType V2 Regular" pitchFamily="2" charset="0"/>
              </a:rPr>
              <a:t>O</a:t>
            </a:r>
            <a:r>
              <a:rPr sz="900" b="1" dirty="0">
                <a:latin typeface="BMWType V2 Regular" pitchFamily="2" charset="0"/>
                <a:ea typeface="華康中黑體" panose="020B0509000000000000" pitchFamily="49" charset="-120"/>
                <a:cs typeface="BMWType V2 Regular" pitchFamily="2" charset="0"/>
              </a:rPr>
              <a:t>rd</a:t>
            </a:r>
            <a:r>
              <a:rPr sz="900" b="1" spc="30" dirty="0">
                <a:latin typeface="BMWType V2 Regular" pitchFamily="2" charset="0"/>
                <a:ea typeface="華康中黑體" panose="020B0509000000000000" pitchFamily="49" charset="-120"/>
                <a:cs typeface="BMWType V2 Regular" pitchFamily="2" charset="0"/>
              </a:rPr>
              <a:t>e</a:t>
            </a:r>
            <a:r>
              <a:rPr sz="900" b="1" spc="-45" dirty="0">
                <a:latin typeface="BMWType V2 Regular" pitchFamily="2" charset="0"/>
                <a:ea typeface="華康中黑體" panose="020B0509000000000000" pitchFamily="49" charset="-120"/>
                <a:cs typeface="BMWType V2 Regular" pitchFamily="2" charset="0"/>
              </a:rPr>
              <a:t>r</a:t>
            </a:r>
            <a:endParaRPr sz="900" dirty="0">
              <a:latin typeface="BMWType V2 Regular" pitchFamily="2" charset="0"/>
              <a:ea typeface="華康中黑體" panose="020B0509000000000000" pitchFamily="49" charset="-120"/>
              <a:cs typeface="BMWType V2 Regular" pitchFamily="2" charset="0"/>
            </a:endParaRPr>
          </a:p>
        </p:txBody>
      </p:sp>
      <p:sp>
        <p:nvSpPr>
          <p:cNvPr id="142" name="object 142"/>
          <p:cNvSpPr txBox="1"/>
          <p:nvPr/>
        </p:nvSpPr>
        <p:spPr>
          <a:xfrm>
            <a:off x="5333270" y="1386365"/>
            <a:ext cx="739774" cy="138499"/>
          </a:xfrm>
          <a:prstGeom prst="rect">
            <a:avLst/>
          </a:prstGeom>
        </p:spPr>
        <p:txBody>
          <a:bodyPr vert="horz" wrap="square" lIns="0" tIns="0" rIns="0" bIns="0" rtlCol="0">
            <a:spAutoFit/>
          </a:bodyPr>
          <a:lstStyle/>
          <a:p>
            <a:pPr marL="22860" marR="5080" indent="-10795">
              <a:lnSpc>
                <a:spcPct val="100000"/>
              </a:lnSpc>
            </a:pPr>
            <a:r>
              <a:rPr sz="900" b="1" spc="10" dirty="0" smtClean="0">
                <a:latin typeface="BMWType V2 Regular" pitchFamily="2" charset="0"/>
                <a:ea typeface="華康中黑體" panose="020B0509000000000000" pitchFamily="49" charset="-120"/>
                <a:cs typeface="BMWType V2 Regular" pitchFamily="2" charset="0"/>
              </a:rPr>
              <a:t>pr</a:t>
            </a:r>
            <a:r>
              <a:rPr sz="900" b="1" spc="5" dirty="0" smtClean="0">
                <a:latin typeface="BMWType V2 Regular" pitchFamily="2" charset="0"/>
                <a:ea typeface="華康中黑體" panose="020B0509000000000000" pitchFamily="49" charset="-120"/>
                <a:cs typeface="BMWType V2 Regular" pitchFamily="2" charset="0"/>
              </a:rPr>
              <a:t>o</a:t>
            </a:r>
            <a:r>
              <a:rPr sz="900" b="1" spc="60" dirty="0" smtClean="0">
                <a:latin typeface="BMWType V2 Regular" pitchFamily="2" charset="0"/>
                <a:ea typeface="華康中黑體" panose="020B0509000000000000" pitchFamily="49" charset="-120"/>
                <a:cs typeface="BMWType V2 Regular" pitchFamily="2" charset="0"/>
              </a:rPr>
              <a:t>c</a:t>
            </a:r>
            <a:r>
              <a:rPr sz="900" b="1" spc="25" dirty="0" smtClean="0">
                <a:latin typeface="BMWType V2 Regular" pitchFamily="2" charset="0"/>
                <a:ea typeface="華康中黑體" panose="020B0509000000000000" pitchFamily="49" charset="-120"/>
                <a:cs typeface="BMWType V2 Regular" pitchFamily="2" charset="0"/>
              </a:rPr>
              <a:t>e</a:t>
            </a:r>
            <a:r>
              <a:rPr sz="900" b="1" spc="105" dirty="0" smtClean="0">
                <a:latin typeface="BMWType V2 Regular" pitchFamily="2" charset="0"/>
                <a:ea typeface="華康中黑體" panose="020B0509000000000000" pitchFamily="49" charset="-120"/>
                <a:cs typeface="BMWType V2 Regular" pitchFamily="2" charset="0"/>
              </a:rPr>
              <a:t>ss</a:t>
            </a:r>
            <a:r>
              <a:rPr sz="900" b="1" dirty="0" smtClean="0">
                <a:latin typeface="BMWType V2 Regular" pitchFamily="2" charset="0"/>
                <a:ea typeface="華康中黑體" panose="020B0509000000000000" pitchFamily="49" charset="-120"/>
                <a:cs typeface="BMWType V2 Regular" pitchFamily="2" charset="0"/>
              </a:rPr>
              <a:t>i</a:t>
            </a:r>
            <a:r>
              <a:rPr sz="900" b="1" spc="60" dirty="0" smtClean="0">
                <a:latin typeface="BMWType V2 Regular" pitchFamily="2" charset="0"/>
                <a:ea typeface="華康中黑體" panose="020B0509000000000000" pitchFamily="49" charset="-120"/>
                <a:cs typeface="BMWType V2 Regular" pitchFamily="2" charset="0"/>
              </a:rPr>
              <a:t>ng</a:t>
            </a:r>
            <a:endParaRPr sz="900" dirty="0">
              <a:latin typeface="BMWType V2 Regular" pitchFamily="2" charset="0"/>
              <a:ea typeface="華康中黑體" panose="020B0509000000000000" pitchFamily="49" charset="-120"/>
              <a:cs typeface="BMWType V2 Regular" pitchFamily="2" charset="0"/>
            </a:endParaRPr>
          </a:p>
        </p:txBody>
      </p:sp>
      <p:sp>
        <p:nvSpPr>
          <p:cNvPr id="143" name="object 143"/>
          <p:cNvSpPr/>
          <p:nvPr/>
        </p:nvSpPr>
        <p:spPr>
          <a:xfrm>
            <a:off x="5932551" y="1125600"/>
            <a:ext cx="1143000" cy="498475"/>
          </a:xfrm>
          <a:custGeom>
            <a:avLst/>
            <a:gdLst/>
            <a:ahLst/>
            <a:cxnLst/>
            <a:rect l="l" t="t" r="r" b="b"/>
            <a:pathLst>
              <a:path w="1143000" h="498475">
                <a:moveTo>
                  <a:pt x="834517" y="0"/>
                </a:moveTo>
                <a:lnTo>
                  <a:pt x="0" y="0"/>
                </a:lnTo>
                <a:lnTo>
                  <a:pt x="308356" y="249174"/>
                </a:lnTo>
                <a:lnTo>
                  <a:pt x="0" y="498475"/>
                </a:lnTo>
                <a:lnTo>
                  <a:pt x="834517" y="498475"/>
                </a:lnTo>
                <a:lnTo>
                  <a:pt x="1143000" y="249174"/>
                </a:lnTo>
                <a:lnTo>
                  <a:pt x="834517"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4" name="object 144"/>
          <p:cNvSpPr/>
          <p:nvPr/>
        </p:nvSpPr>
        <p:spPr>
          <a:xfrm>
            <a:off x="5932551" y="1125600"/>
            <a:ext cx="1143000" cy="498475"/>
          </a:xfrm>
          <a:custGeom>
            <a:avLst/>
            <a:gdLst/>
            <a:ahLst/>
            <a:cxnLst/>
            <a:rect l="l" t="t" r="r" b="b"/>
            <a:pathLst>
              <a:path w="1143000" h="498475">
                <a:moveTo>
                  <a:pt x="0" y="0"/>
                </a:moveTo>
                <a:lnTo>
                  <a:pt x="834517" y="0"/>
                </a:lnTo>
                <a:lnTo>
                  <a:pt x="1143000" y="249174"/>
                </a:lnTo>
                <a:lnTo>
                  <a:pt x="834517" y="498475"/>
                </a:lnTo>
                <a:lnTo>
                  <a:pt x="0" y="498475"/>
                </a:lnTo>
                <a:lnTo>
                  <a:pt x="308356" y="249174"/>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5" name="object 145"/>
          <p:cNvSpPr txBox="1"/>
          <p:nvPr/>
        </p:nvSpPr>
        <p:spPr>
          <a:xfrm>
            <a:off x="6266180" y="1314669"/>
            <a:ext cx="671449" cy="138499"/>
          </a:xfrm>
          <a:prstGeom prst="rect">
            <a:avLst/>
          </a:prstGeom>
        </p:spPr>
        <p:txBody>
          <a:bodyPr vert="horz" wrap="square" lIns="0" tIns="0" rIns="0" bIns="0" rtlCol="0">
            <a:spAutoFit/>
          </a:bodyPr>
          <a:lstStyle/>
          <a:p>
            <a:pPr marL="91440" marR="5080" indent="-79375">
              <a:lnSpc>
                <a:spcPct val="100000"/>
              </a:lnSpc>
            </a:pPr>
            <a:r>
              <a:rPr sz="900" b="1" spc="-40" dirty="0" smtClean="0">
                <a:latin typeface="BMWType V2 Regular" pitchFamily="2" charset="0"/>
                <a:ea typeface="華康中黑體" panose="020B0509000000000000" pitchFamily="49" charset="-120"/>
                <a:cs typeface="BMWType V2 Regular" pitchFamily="2" charset="0"/>
              </a:rPr>
              <a:t>I</a:t>
            </a:r>
            <a:r>
              <a:rPr sz="900" b="1" spc="30" dirty="0" smtClean="0">
                <a:latin typeface="BMWType V2 Regular" pitchFamily="2" charset="0"/>
                <a:ea typeface="華康中黑體" panose="020B0509000000000000" pitchFamily="49" charset="-120"/>
                <a:cs typeface="BMWType V2 Regular" pitchFamily="2" charset="0"/>
              </a:rPr>
              <a:t>nvo</a:t>
            </a:r>
            <a:r>
              <a:rPr sz="900" b="1" dirty="0" smtClean="0">
                <a:latin typeface="BMWType V2 Regular" pitchFamily="2" charset="0"/>
                <a:ea typeface="華康中黑體" panose="020B0509000000000000" pitchFamily="49" charset="-120"/>
                <a:cs typeface="BMWType V2 Regular" pitchFamily="2" charset="0"/>
              </a:rPr>
              <a:t>i</a:t>
            </a:r>
            <a:r>
              <a:rPr sz="900" b="1" spc="45" dirty="0" smtClean="0">
                <a:latin typeface="BMWType V2 Regular" pitchFamily="2" charset="0"/>
                <a:ea typeface="華康中黑體" panose="020B0509000000000000" pitchFamily="49" charset="-120"/>
                <a:cs typeface="BMWType V2 Regular" pitchFamily="2" charset="0"/>
              </a:rPr>
              <a:t>c</a:t>
            </a:r>
            <a:r>
              <a:rPr sz="900" b="1" spc="40" dirty="0" smtClean="0">
                <a:latin typeface="BMWType V2 Regular" pitchFamily="2" charset="0"/>
                <a:ea typeface="華康中黑體" panose="020B0509000000000000" pitchFamily="49" charset="-120"/>
                <a:cs typeface="BMWType V2 Regular" pitchFamily="2" charset="0"/>
              </a:rPr>
              <a:t>ing</a:t>
            </a:r>
            <a:endParaRPr sz="900" dirty="0">
              <a:latin typeface="BMWType V2 Regular" pitchFamily="2" charset="0"/>
              <a:ea typeface="華康中黑體" panose="020B0509000000000000" pitchFamily="49" charset="-120"/>
              <a:cs typeface="BMWType V2 Regular" pitchFamily="2" charset="0"/>
            </a:endParaRPr>
          </a:p>
        </p:txBody>
      </p:sp>
      <p:sp>
        <p:nvSpPr>
          <p:cNvPr id="146" name="object 146"/>
          <p:cNvSpPr/>
          <p:nvPr/>
        </p:nvSpPr>
        <p:spPr>
          <a:xfrm>
            <a:off x="6832600" y="1125600"/>
            <a:ext cx="1141730" cy="498475"/>
          </a:xfrm>
          <a:custGeom>
            <a:avLst/>
            <a:gdLst/>
            <a:ahLst/>
            <a:cxnLst/>
            <a:rect l="l" t="t" r="r" b="b"/>
            <a:pathLst>
              <a:path w="1141729" h="498475">
                <a:moveTo>
                  <a:pt x="833374" y="0"/>
                </a:moveTo>
                <a:lnTo>
                  <a:pt x="0" y="0"/>
                </a:lnTo>
                <a:lnTo>
                  <a:pt x="307975" y="249174"/>
                </a:lnTo>
                <a:lnTo>
                  <a:pt x="0" y="498475"/>
                </a:lnTo>
                <a:lnTo>
                  <a:pt x="833374" y="498475"/>
                </a:lnTo>
                <a:lnTo>
                  <a:pt x="1141476" y="249174"/>
                </a:lnTo>
                <a:lnTo>
                  <a:pt x="833374"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7" name="object 147"/>
          <p:cNvSpPr/>
          <p:nvPr/>
        </p:nvSpPr>
        <p:spPr>
          <a:xfrm>
            <a:off x="6832600" y="1125600"/>
            <a:ext cx="1141730" cy="498475"/>
          </a:xfrm>
          <a:custGeom>
            <a:avLst/>
            <a:gdLst/>
            <a:ahLst/>
            <a:cxnLst/>
            <a:rect l="l" t="t" r="r" b="b"/>
            <a:pathLst>
              <a:path w="1141729" h="498475">
                <a:moveTo>
                  <a:pt x="0" y="0"/>
                </a:moveTo>
                <a:lnTo>
                  <a:pt x="833374" y="0"/>
                </a:lnTo>
                <a:lnTo>
                  <a:pt x="1141476" y="249174"/>
                </a:lnTo>
                <a:lnTo>
                  <a:pt x="833374" y="498475"/>
                </a:lnTo>
                <a:lnTo>
                  <a:pt x="0" y="498475"/>
                </a:lnTo>
                <a:lnTo>
                  <a:pt x="307975" y="249174"/>
                </a:lnTo>
                <a:lnTo>
                  <a:pt x="0" y="0"/>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8" name="object 148"/>
          <p:cNvSpPr txBox="1"/>
          <p:nvPr/>
        </p:nvSpPr>
        <p:spPr>
          <a:xfrm>
            <a:off x="6999603" y="1222230"/>
            <a:ext cx="852806" cy="138499"/>
          </a:xfrm>
          <a:prstGeom prst="rect">
            <a:avLst/>
          </a:prstGeom>
        </p:spPr>
        <p:txBody>
          <a:bodyPr vert="horz" wrap="square" lIns="0" tIns="0" rIns="0" bIns="0" rtlCol="0">
            <a:spAutoFit/>
          </a:bodyPr>
          <a:lstStyle/>
          <a:p>
            <a:pPr algn="ctr">
              <a:lnSpc>
                <a:spcPct val="100000"/>
              </a:lnSpc>
            </a:pPr>
            <a:r>
              <a:rPr sz="900" b="1" spc="20" dirty="0" smtClean="0">
                <a:latin typeface="BMWType V2 Regular" pitchFamily="2" charset="0"/>
                <a:ea typeface="華康中黑體" panose="020B0509000000000000" pitchFamily="49" charset="-120"/>
                <a:cs typeface="BMWType V2 Regular" pitchFamily="2" charset="0"/>
              </a:rPr>
              <a:t>V</a:t>
            </a:r>
            <a:r>
              <a:rPr sz="900" b="1" spc="5" dirty="0" smtClean="0">
                <a:latin typeface="BMWType V2 Regular" pitchFamily="2" charset="0"/>
                <a:ea typeface="華康中黑體" panose="020B0509000000000000" pitchFamily="49" charset="-120"/>
                <a:cs typeface="BMWType V2 Regular" pitchFamily="2" charset="0"/>
              </a:rPr>
              <a:t>e</a:t>
            </a:r>
            <a:r>
              <a:rPr sz="900" b="1" spc="35" dirty="0" smtClean="0">
                <a:latin typeface="BMWType V2 Regular" pitchFamily="2" charset="0"/>
                <a:ea typeface="華康中黑體" panose="020B0509000000000000" pitchFamily="49" charset="-120"/>
                <a:cs typeface="BMWType V2 Regular" pitchFamily="2" charset="0"/>
              </a:rPr>
              <a:t>h</a:t>
            </a:r>
            <a:r>
              <a:rPr sz="900" b="1" spc="10" dirty="0" smtClean="0">
                <a:latin typeface="BMWType V2 Regular" pitchFamily="2" charset="0"/>
                <a:ea typeface="華康中黑體" panose="020B0509000000000000" pitchFamily="49" charset="-120"/>
                <a:cs typeface="BMWType V2 Regular" pitchFamily="2" charset="0"/>
              </a:rPr>
              <a:t>i</a:t>
            </a:r>
            <a:r>
              <a:rPr sz="900" b="1" spc="65" dirty="0" smtClean="0">
                <a:latin typeface="BMWType V2 Regular" pitchFamily="2" charset="0"/>
                <a:ea typeface="華康中黑體" panose="020B0509000000000000" pitchFamily="49" charset="-120"/>
                <a:cs typeface="BMWType V2 Regular" pitchFamily="2" charset="0"/>
              </a:rPr>
              <a:t>c</a:t>
            </a:r>
            <a:r>
              <a:rPr sz="900" b="1" spc="20" dirty="0" smtClean="0">
                <a:latin typeface="BMWType V2 Regular" pitchFamily="2" charset="0"/>
                <a:ea typeface="華康中黑體" panose="020B0509000000000000" pitchFamily="49" charset="-120"/>
                <a:cs typeface="BMWType V2 Regular" pitchFamily="2" charset="0"/>
              </a:rPr>
              <a:t>le</a:t>
            </a:r>
            <a:endParaRPr sz="900" dirty="0">
              <a:latin typeface="BMWType V2 Regular" pitchFamily="2" charset="0"/>
              <a:ea typeface="華康中黑體" panose="020B0509000000000000" pitchFamily="49" charset="-120"/>
              <a:cs typeface="BMWType V2 Regular" pitchFamily="2" charset="0"/>
            </a:endParaRPr>
          </a:p>
        </p:txBody>
      </p:sp>
      <p:sp>
        <p:nvSpPr>
          <p:cNvPr id="149" name="object 149"/>
          <p:cNvSpPr txBox="1"/>
          <p:nvPr/>
        </p:nvSpPr>
        <p:spPr>
          <a:xfrm>
            <a:off x="7220839" y="1374837"/>
            <a:ext cx="489966" cy="138499"/>
          </a:xfrm>
          <a:prstGeom prst="rect">
            <a:avLst/>
          </a:prstGeom>
        </p:spPr>
        <p:txBody>
          <a:bodyPr vert="horz" wrap="square" lIns="0" tIns="0" rIns="0" bIns="0" rtlCol="0">
            <a:spAutoFit/>
          </a:bodyPr>
          <a:lstStyle/>
          <a:p>
            <a:pPr marL="113030" marR="5080" indent="-100965">
              <a:lnSpc>
                <a:spcPct val="100000"/>
              </a:lnSpc>
            </a:pPr>
            <a:r>
              <a:rPr sz="900" b="1" spc="-5" dirty="0" smtClean="0">
                <a:latin typeface="BMWType V2 Regular" pitchFamily="2" charset="0"/>
                <a:ea typeface="華康中黑體" panose="020B0509000000000000" pitchFamily="49" charset="-120"/>
                <a:cs typeface="BMWType V2 Regular" pitchFamily="2" charset="0"/>
              </a:rPr>
              <a:t>r</a:t>
            </a:r>
            <a:r>
              <a:rPr sz="900" b="1" spc="-15" dirty="0" smtClean="0">
                <a:latin typeface="BMWType V2 Regular" pitchFamily="2" charset="0"/>
                <a:ea typeface="華康中黑體" panose="020B0509000000000000" pitchFamily="49" charset="-120"/>
                <a:cs typeface="BMWType V2 Regular" pitchFamily="2" charset="0"/>
              </a:rPr>
              <a:t>e</a:t>
            </a:r>
            <a:r>
              <a:rPr sz="900" b="1" spc="-20" dirty="0" smtClean="0">
                <a:latin typeface="BMWType V2 Regular" pitchFamily="2" charset="0"/>
                <a:ea typeface="華康中黑體" panose="020B0509000000000000" pitchFamily="49" charset="-120"/>
                <a:cs typeface="BMWType V2 Regular" pitchFamily="2" charset="0"/>
              </a:rPr>
              <a:t>t</a:t>
            </a:r>
            <a:r>
              <a:rPr sz="900" b="1" spc="-5" dirty="0" smtClean="0">
                <a:latin typeface="BMWType V2 Regular" pitchFamily="2" charset="0"/>
                <a:ea typeface="華康中黑體" panose="020B0509000000000000" pitchFamily="49" charset="-120"/>
                <a:cs typeface="BMWType V2 Regular" pitchFamily="2" charset="0"/>
              </a:rPr>
              <a:t>ur</a:t>
            </a:r>
            <a:r>
              <a:rPr sz="900" b="1" spc="35" dirty="0" smtClean="0">
                <a:latin typeface="BMWType V2 Regular" pitchFamily="2" charset="0"/>
                <a:ea typeface="華康中黑體" panose="020B0509000000000000" pitchFamily="49" charset="-120"/>
                <a:cs typeface="BMWType V2 Regular" pitchFamily="2" charset="0"/>
              </a:rPr>
              <a:t>n</a:t>
            </a:r>
            <a:endParaRPr sz="900" dirty="0">
              <a:latin typeface="BMWType V2 Regular" pitchFamily="2" charset="0"/>
              <a:ea typeface="華康中黑體" panose="020B0509000000000000" pitchFamily="49" charset="-120"/>
              <a:cs typeface="BMWType V2 Regular" pitchFamily="2" charset="0"/>
            </a:endParaRPr>
          </a:p>
        </p:txBody>
      </p:sp>
      <p:sp>
        <p:nvSpPr>
          <p:cNvPr id="150" name="object 150"/>
          <p:cNvSpPr/>
          <p:nvPr/>
        </p:nvSpPr>
        <p:spPr>
          <a:xfrm>
            <a:off x="7727950" y="1125600"/>
            <a:ext cx="1144905" cy="498475"/>
          </a:xfrm>
          <a:custGeom>
            <a:avLst/>
            <a:gdLst/>
            <a:ahLst/>
            <a:cxnLst/>
            <a:rect l="l" t="t" r="r" b="b"/>
            <a:pathLst>
              <a:path w="1144904" h="498475">
                <a:moveTo>
                  <a:pt x="835659" y="0"/>
                </a:moveTo>
                <a:lnTo>
                  <a:pt x="0" y="0"/>
                </a:lnTo>
                <a:lnTo>
                  <a:pt x="308864" y="249174"/>
                </a:lnTo>
                <a:lnTo>
                  <a:pt x="0" y="498475"/>
                </a:lnTo>
                <a:lnTo>
                  <a:pt x="835659" y="498475"/>
                </a:lnTo>
                <a:lnTo>
                  <a:pt x="1144651" y="249174"/>
                </a:lnTo>
                <a:lnTo>
                  <a:pt x="835659" y="0"/>
                </a:lnTo>
                <a:close/>
              </a:path>
            </a:pathLst>
          </a:custGeom>
          <a:solidFill>
            <a:srgbClr val="B7D4D3"/>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1" name="object 151"/>
          <p:cNvSpPr/>
          <p:nvPr/>
        </p:nvSpPr>
        <p:spPr>
          <a:xfrm>
            <a:off x="7727950" y="1125600"/>
            <a:ext cx="1144905" cy="498475"/>
          </a:xfrm>
          <a:custGeom>
            <a:avLst/>
            <a:gdLst/>
            <a:ahLst/>
            <a:cxnLst/>
            <a:rect l="l" t="t" r="r" b="b"/>
            <a:pathLst>
              <a:path w="1144904" h="498475">
                <a:moveTo>
                  <a:pt x="0" y="0"/>
                </a:moveTo>
                <a:lnTo>
                  <a:pt x="835659" y="0"/>
                </a:lnTo>
                <a:lnTo>
                  <a:pt x="1144651" y="249174"/>
                </a:lnTo>
                <a:lnTo>
                  <a:pt x="835659" y="498475"/>
                </a:lnTo>
                <a:lnTo>
                  <a:pt x="0" y="498475"/>
                </a:lnTo>
                <a:lnTo>
                  <a:pt x="308864" y="249174"/>
                </a:lnTo>
                <a:lnTo>
                  <a:pt x="0" y="0"/>
                </a:lnTo>
                <a:close/>
              </a:path>
            </a:pathLst>
          </a:custGeom>
          <a:ln w="9524">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2" name="object 152"/>
          <p:cNvSpPr txBox="1"/>
          <p:nvPr/>
        </p:nvSpPr>
        <p:spPr>
          <a:xfrm>
            <a:off x="8004341" y="1254444"/>
            <a:ext cx="882904" cy="138499"/>
          </a:xfrm>
          <a:prstGeom prst="rect">
            <a:avLst/>
          </a:prstGeom>
        </p:spPr>
        <p:txBody>
          <a:bodyPr vert="horz" wrap="square" lIns="0" tIns="0" rIns="0" bIns="0" rtlCol="0">
            <a:spAutoFit/>
          </a:bodyPr>
          <a:lstStyle/>
          <a:p>
            <a:pPr marL="12700">
              <a:lnSpc>
                <a:spcPct val="100000"/>
              </a:lnSpc>
            </a:pPr>
            <a:r>
              <a:rPr sz="900" b="1" spc="-35" dirty="0" smtClean="0">
                <a:latin typeface="BMWType V2 Regular" pitchFamily="2" charset="0"/>
                <a:ea typeface="華康中黑體" panose="020B0509000000000000" pitchFamily="49" charset="-120"/>
                <a:cs typeface="BMWType V2 Regular" pitchFamily="2" charset="0"/>
              </a:rPr>
              <a:t>A</a:t>
            </a:r>
            <a:r>
              <a:rPr sz="900" b="1" spc="35" dirty="0" smtClean="0">
                <a:latin typeface="BMWType V2 Regular" pitchFamily="2" charset="0"/>
                <a:ea typeface="華康中黑體" panose="020B0509000000000000" pitchFamily="49" charset="-120"/>
                <a:cs typeface="BMWType V2 Regular" pitchFamily="2" charset="0"/>
              </a:rPr>
              <a:t>f</a:t>
            </a:r>
            <a:r>
              <a:rPr sz="900" b="1" spc="-20" dirty="0" smtClean="0">
                <a:latin typeface="BMWType V2 Regular" pitchFamily="2" charset="0"/>
                <a:ea typeface="華康中黑體" panose="020B0509000000000000" pitchFamily="49" charset="-120"/>
                <a:cs typeface="BMWType V2 Regular" pitchFamily="2" charset="0"/>
              </a:rPr>
              <a:t>t</a:t>
            </a:r>
            <a:r>
              <a:rPr sz="900" b="1" spc="30" dirty="0" smtClean="0">
                <a:latin typeface="BMWType V2 Regular" pitchFamily="2" charset="0"/>
                <a:ea typeface="華康中黑體" panose="020B0509000000000000" pitchFamily="49" charset="-120"/>
                <a:cs typeface="BMWType V2 Regular" pitchFamily="2" charset="0"/>
              </a:rPr>
              <a:t>e</a:t>
            </a:r>
            <a:r>
              <a:rPr sz="900" b="1" spc="-45" dirty="0" smtClean="0">
                <a:latin typeface="BMWType V2 Regular" pitchFamily="2" charset="0"/>
                <a:ea typeface="華康中黑體" panose="020B0509000000000000" pitchFamily="49" charset="-120"/>
                <a:cs typeface="BMWType V2 Regular" pitchFamily="2" charset="0"/>
              </a:rPr>
              <a:t>r</a:t>
            </a:r>
            <a:r>
              <a:rPr lang="en-US" sz="900" dirty="0">
                <a:latin typeface="BMWType V2 Regular" pitchFamily="2" charset="0"/>
                <a:ea typeface="華康中黑體" panose="020B0509000000000000" pitchFamily="49" charset="-120"/>
                <a:cs typeface="BMWType V2 Regular" pitchFamily="2" charset="0"/>
              </a:rPr>
              <a:t> </a:t>
            </a:r>
            <a:r>
              <a:rPr sz="900" b="1" spc="20" dirty="0" smtClean="0">
                <a:latin typeface="BMWType V2 Regular" pitchFamily="2" charset="0"/>
                <a:ea typeface="華康中黑體" panose="020B0509000000000000" pitchFamily="49" charset="-120"/>
                <a:cs typeface="BMWType V2 Regular" pitchFamily="2" charset="0"/>
              </a:rPr>
              <a:t>care</a:t>
            </a:r>
            <a:endParaRPr sz="900" dirty="0">
              <a:latin typeface="BMWType V2 Regular" pitchFamily="2" charset="0"/>
              <a:ea typeface="華康中黑體" panose="020B0509000000000000" pitchFamily="49" charset="-120"/>
              <a:cs typeface="BMWType V2 Regular" pitchFamily="2" charset="0"/>
            </a:endParaRPr>
          </a:p>
        </p:txBody>
      </p:sp>
      <p:sp>
        <p:nvSpPr>
          <p:cNvPr id="153" name="object 153"/>
          <p:cNvSpPr txBox="1"/>
          <p:nvPr/>
        </p:nvSpPr>
        <p:spPr>
          <a:xfrm>
            <a:off x="8004341" y="1411372"/>
            <a:ext cx="666115" cy="138499"/>
          </a:xfrm>
          <a:prstGeom prst="rect">
            <a:avLst/>
          </a:prstGeom>
        </p:spPr>
        <p:txBody>
          <a:bodyPr vert="horz" wrap="square" lIns="0" tIns="0" rIns="0" bIns="0" rtlCol="0">
            <a:spAutoFit/>
          </a:bodyPr>
          <a:lstStyle/>
          <a:p>
            <a:pPr marL="32384" marR="5080" indent="-20320">
              <a:lnSpc>
                <a:spcPct val="100000"/>
              </a:lnSpc>
            </a:pPr>
            <a:r>
              <a:rPr sz="900" b="1" spc="25" dirty="0" smtClean="0">
                <a:latin typeface="BMWType V2 Regular" pitchFamily="2" charset="0"/>
                <a:ea typeface="華康中黑體" panose="020B0509000000000000" pitchFamily="49" charset="-120"/>
                <a:cs typeface="BMWType V2 Regular" pitchFamily="2" charset="0"/>
              </a:rPr>
              <a:t>o</a:t>
            </a:r>
            <a:r>
              <a:rPr sz="900" b="1" spc="45" dirty="0" smtClean="0">
                <a:latin typeface="BMWType V2 Regular" pitchFamily="2" charset="0"/>
                <a:ea typeface="華康中黑體" panose="020B0509000000000000" pitchFamily="49" charset="-120"/>
                <a:cs typeface="BMWType V2 Regular" pitchFamily="2" charset="0"/>
              </a:rPr>
              <a:t>p</a:t>
            </a:r>
            <a:r>
              <a:rPr sz="900" b="1" spc="35" dirty="0" smtClean="0">
                <a:latin typeface="BMWType V2 Regular" pitchFamily="2" charset="0"/>
                <a:ea typeface="華康中黑體" panose="020B0509000000000000" pitchFamily="49" charset="-120"/>
                <a:cs typeface="BMWType V2 Regular" pitchFamily="2" charset="0"/>
              </a:rPr>
              <a:t>e</a:t>
            </a:r>
            <a:r>
              <a:rPr sz="900" b="1" dirty="0" smtClean="0">
                <a:latin typeface="BMWType V2 Regular" pitchFamily="2" charset="0"/>
                <a:ea typeface="華康中黑體" panose="020B0509000000000000" pitchFamily="49" charset="-120"/>
                <a:cs typeface="BMWType V2 Regular" pitchFamily="2" charset="0"/>
              </a:rPr>
              <a:t>ra</a:t>
            </a:r>
            <a:r>
              <a:rPr sz="900" b="1" spc="30" dirty="0" smtClean="0">
                <a:latin typeface="BMWType V2 Regular" pitchFamily="2" charset="0"/>
                <a:ea typeface="華康中黑體" panose="020B0509000000000000" pitchFamily="49" charset="-120"/>
                <a:cs typeface="BMWType V2 Regular" pitchFamily="2" charset="0"/>
              </a:rPr>
              <a:t>tions</a:t>
            </a:r>
            <a:endParaRPr sz="900" dirty="0">
              <a:latin typeface="BMWType V2 Regular" pitchFamily="2" charset="0"/>
              <a:ea typeface="華康中黑體" panose="020B0509000000000000" pitchFamily="49" charset="-120"/>
              <a:cs typeface="BMWType V2 Regular" pitchFamily="2" charset="0"/>
            </a:endParaRPr>
          </a:p>
        </p:txBody>
      </p:sp>
      <p:sp>
        <p:nvSpPr>
          <p:cNvPr id="154" name="object 154"/>
          <p:cNvSpPr txBox="1"/>
          <p:nvPr/>
        </p:nvSpPr>
        <p:spPr>
          <a:xfrm>
            <a:off x="7862951" y="6129337"/>
            <a:ext cx="647700" cy="287258"/>
          </a:xfrm>
          <a:prstGeom prst="rect">
            <a:avLst/>
          </a:prstGeom>
          <a:ln w="9525">
            <a:solidFill>
              <a:srgbClr val="999999"/>
            </a:solidFill>
          </a:ln>
        </p:spPr>
        <p:txBody>
          <a:bodyPr vert="horz" wrap="square" lIns="0" tIns="5080" rIns="0" bIns="0" rtlCol="0">
            <a:spAutoFit/>
          </a:bodyPr>
          <a:lstStyle/>
          <a:p>
            <a:pPr marL="373380" marR="78105">
              <a:lnSpc>
                <a:spcPts val="1080"/>
              </a:lnSpc>
              <a:spcBef>
                <a:spcPts val="40"/>
              </a:spcBef>
            </a:pPr>
            <a:r>
              <a:rPr sz="600" spc="-5" dirty="0" smtClean="0">
                <a:latin typeface="BMWType V2 Regular" pitchFamily="2" charset="0"/>
                <a:ea typeface="華康中黑體" panose="020B0509000000000000" pitchFamily="49" charset="-120"/>
                <a:cs typeface="BMWType V2 Regular" pitchFamily="2" charset="0"/>
              </a:rPr>
              <a:t>ISPAD</a:t>
            </a:r>
            <a:r>
              <a:rPr sz="600" spc="55" dirty="0" smtClean="0">
                <a:latin typeface="BMWType V2 Regular" pitchFamily="2" charset="0"/>
                <a:ea typeface="華康中黑體" panose="020B0509000000000000" pitchFamily="49" charset="-120"/>
                <a:cs typeface="BMWType V2 Regular" pitchFamily="2" charset="0"/>
              </a:rPr>
              <a:t>M</a:t>
            </a:r>
            <a:r>
              <a:rPr sz="600" spc="5" dirty="0" smtClean="0">
                <a:latin typeface="BMWType V2 Regular" pitchFamily="2" charset="0"/>
                <a:ea typeface="華康中黑體" panose="020B0509000000000000" pitchFamily="49" charset="-120"/>
                <a:cs typeface="BMWType V2 Regular" pitchFamily="2" charset="0"/>
              </a:rPr>
              <a:t>S</a:t>
            </a:r>
            <a:endParaRPr sz="600" dirty="0">
              <a:latin typeface="BMWType V2 Regular" pitchFamily="2" charset="0"/>
              <a:ea typeface="華康中黑體" panose="020B0509000000000000" pitchFamily="49" charset="-120"/>
              <a:cs typeface="BMWType V2 Regular" pitchFamily="2" charset="0"/>
            </a:endParaRPr>
          </a:p>
        </p:txBody>
      </p:sp>
      <p:sp>
        <p:nvSpPr>
          <p:cNvPr id="155" name="object 155"/>
          <p:cNvSpPr/>
          <p:nvPr/>
        </p:nvSpPr>
        <p:spPr>
          <a:xfrm>
            <a:off x="7989951" y="6184900"/>
            <a:ext cx="158750" cy="74930"/>
          </a:xfrm>
          <a:custGeom>
            <a:avLst/>
            <a:gdLst/>
            <a:ahLst/>
            <a:cxnLst/>
            <a:rect l="l" t="t" r="r" b="b"/>
            <a:pathLst>
              <a:path w="158750" h="74929">
                <a:moveTo>
                  <a:pt x="0" y="74612"/>
                </a:moveTo>
                <a:lnTo>
                  <a:pt x="158750" y="74612"/>
                </a:lnTo>
                <a:lnTo>
                  <a:pt x="158750" y="0"/>
                </a:lnTo>
                <a:lnTo>
                  <a:pt x="0" y="0"/>
                </a:lnTo>
                <a:lnTo>
                  <a:pt x="0" y="74612"/>
                </a:lnTo>
                <a:close/>
              </a:path>
            </a:pathLst>
          </a:custGeom>
          <a:solidFill>
            <a:srgbClr val="8DD49E"/>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6" name="object 156"/>
          <p:cNvSpPr/>
          <p:nvPr/>
        </p:nvSpPr>
        <p:spPr>
          <a:xfrm>
            <a:off x="7989951" y="6184900"/>
            <a:ext cx="158750" cy="74930"/>
          </a:xfrm>
          <a:custGeom>
            <a:avLst/>
            <a:gdLst/>
            <a:ahLst/>
            <a:cxnLst/>
            <a:rect l="l" t="t" r="r" b="b"/>
            <a:pathLst>
              <a:path w="158750" h="74929">
                <a:moveTo>
                  <a:pt x="0" y="74612"/>
                </a:moveTo>
                <a:lnTo>
                  <a:pt x="158750" y="74612"/>
                </a:lnTo>
                <a:lnTo>
                  <a:pt x="158750" y="0"/>
                </a:lnTo>
                <a:lnTo>
                  <a:pt x="0" y="0"/>
                </a:lnTo>
                <a:lnTo>
                  <a:pt x="0" y="74612"/>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7" name="object 157"/>
          <p:cNvSpPr/>
          <p:nvPr/>
        </p:nvSpPr>
        <p:spPr>
          <a:xfrm>
            <a:off x="7989951" y="6302375"/>
            <a:ext cx="158750" cy="74930"/>
          </a:xfrm>
          <a:custGeom>
            <a:avLst/>
            <a:gdLst/>
            <a:ahLst/>
            <a:cxnLst/>
            <a:rect l="l" t="t" r="r" b="b"/>
            <a:pathLst>
              <a:path w="158750" h="74929">
                <a:moveTo>
                  <a:pt x="0" y="74612"/>
                </a:moveTo>
                <a:lnTo>
                  <a:pt x="158750" y="74612"/>
                </a:lnTo>
                <a:lnTo>
                  <a:pt x="158750" y="0"/>
                </a:lnTo>
                <a:lnTo>
                  <a:pt x="0" y="0"/>
                </a:lnTo>
                <a:lnTo>
                  <a:pt x="0" y="74612"/>
                </a:lnTo>
                <a:close/>
              </a:path>
            </a:pathLst>
          </a:custGeom>
          <a:solidFill>
            <a:srgbClr val="C0C0C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8" name="object 158"/>
          <p:cNvSpPr/>
          <p:nvPr/>
        </p:nvSpPr>
        <p:spPr>
          <a:xfrm>
            <a:off x="7989951" y="6302375"/>
            <a:ext cx="158750" cy="74930"/>
          </a:xfrm>
          <a:custGeom>
            <a:avLst/>
            <a:gdLst/>
            <a:ahLst/>
            <a:cxnLst/>
            <a:rect l="l" t="t" r="r" b="b"/>
            <a:pathLst>
              <a:path w="158750" h="74929">
                <a:moveTo>
                  <a:pt x="0" y="74612"/>
                </a:moveTo>
                <a:lnTo>
                  <a:pt x="158750" y="74612"/>
                </a:lnTo>
                <a:lnTo>
                  <a:pt x="158750" y="0"/>
                </a:lnTo>
                <a:lnTo>
                  <a:pt x="0" y="0"/>
                </a:lnTo>
                <a:lnTo>
                  <a:pt x="0" y="74612"/>
                </a:lnTo>
                <a:close/>
              </a:path>
            </a:pathLst>
          </a:custGeom>
          <a:ln w="9525">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9" name="object 159"/>
          <p:cNvSpPr txBox="1"/>
          <p:nvPr/>
        </p:nvSpPr>
        <p:spPr>
          <a:xfrm>
            <a:off x="7875269" y="5970523"/>
            <a:ext cx="581660" cy="107722"/>
          </a:xfrm>
          <a:prstGeom prst="rect">
            <a:avLst/>
          </a:prstGeom>
        </p:spPr>
        <p:txBody>
          <a:bodyPr vert="horz" wrap="square" lIns="0" tIns="0" rIns="0" bIns="0" rtlCol="0">
            <a:spAutoFit/>
          </a:bodyPr>
          <a:lstStyle/>
          <a:p>
            <a:pPr marL="12700">
              <a:lnSpc>
                <a:spcPct val="100000"/>
              </a:lnSpc>
            </a:pPr>
            <a:r>
              <a:rPr sz="700" b="1" spc="10" dirty="0" err="1" smtClean="0">
                <a:latin typeface="BMWType V2 Regular" pitchFamily="2" charset="0"/>
                <a:ea typeface="華康中黑體" panose="020B0509000000000000" pitchFamily="49" charset="-120"/>
                <a:cs typeface="BMWType V2 Regular" pitchFamily="2" charset="0"/>
              </a:rPr>
              <a:t>Project</a:t>
            </a:r>
            <a:r>
              <a:rPr sz="700" b="1" spc="15" dirty="0" err="1" smtClean="0">
                <a:latin typeface="BMWType V2 Regular" pitchFamily="2" charset="0"/>
                <a:ea typeface="華康中黑體" panose="020B0509000000000000" pitchFamily="49" charset="-120"/>
                <a:cs typeface="BMWType V2 Regular" pitchFamily="2" charset="0"/>
              </a:rPr>
              <a:t>ISPA</a:t>
            </a:r>
            <a:endParaRPr sz="700" dirty="0">
              <a:latin typeface="BMWType V2 Regular" pitchFamily="2" charset="0"/>
              <a:ea typeface="華康中黑體" panose="020B0509000000000000" pitchFamily="49" charset="-120"/>
              <a:cs typeface="BMWType V2 Regular" pitchFamily="2" charset="0"/>
            </a:endParaRPr>
          </a:p>
        </p:txBody>
      </p:sp>
      <p:sp>
        <p:nvSpPr>
          <p:cNvPr id="160" name="object 160"/>
          <p:cNvSpPr txBox="1"/>
          <p:nvPr/>
        </p:nvSpPr>
        <p:spPr>
          <a:xfrm>
            <a:off x="6463665" y="6636105"/>
            <a:ext cx="2176780" cy="92333"/>
          </a:xfrm>
          <a:prstGeom prst="rect">
            <a:avLst/>
          </a:prstGeom>
        </p:spPr>
        <p:txBody>
          <a:bodyPr vert="horz" wrap="square" lIns="0" tIns="0" rIns="0" bIns="0" rtlCol="0">
            <a:spAutoFit/>
          </a:bodyPr>
          <a:lstStyle/>
          <a:p>
            <a:pPr marL="12700">
              <a:lnSpc>
                <a:spcPct val="100000"/>
              </a:lnSpc>
            </a:pPr>
            <a:r>
              <a:rPr sz="600" b="1" spc="25" dirty="0" smtClean="0">
                <a:latin typeface="BMWType V2 Regular" pitchFamily="2" charset="0"/>
                <a:ea typeface="華康中黑體" panose="020B0509000000000000" pitchFamily="49" charset="-120"/>
                <a:cs typeface="BMWType V2 Regular" pitchFamily="2" charset="0"/>
              </a:rPr>
              <a:t>*</a:t>
            </a:r>
            <a:r>
              <a:rPr sz="600" b="1" spc="20" dirty="0" smtClean="0">
                <a:latin typeface="BMWType V2 Regular" pitchFamily="2" charset="0"/>
                <a:ea typeface="華康中黑體" panose="020B0509000000000000" pitchFamily="49" charset="-120"/>
                <a:cs typeface="BMWType V2 Regular" pitchFamily="2" charset="0"/>
              </a:rPr>
              <a:t>ISPA-</a:t>
            </a:r>
            <a:r>
              <a:rPr sz="600" b="1" spc="20" dirty="0" err="1" smtClean="0">
                <a:latin typeface="BMWType V2 Regular" pitchFamily="2" charset="0"/>
                <a:ea typeface="華康中黑體" panose="020B0509000000000000" pitchFamily="49" charset="-120"/>
                <a:cs typeface="BMWType V2 Regular" pitchFamily="2" charset="0"/>
              </a:rPr>
              <a:t>DMS</a:t>
            </a:r>
            <a:r>
              <a:rPr sz="600" b="1" spc="10" dirty="0" err="1" smtClean="0">
                <a:latin typeface="BMWType V2 Regular" pitchFamily="2" charset="0"/>
                <a:ea typeface="華康中黑體" panose="020B0509000000000000" pitchFamily="49" charset="-120"/>
                <a:cs typeface="BMWType V2 Regular" pitchFamily="2" charset="0"/>
              </a:rPr>
              <a:t>interface</a:t>
            </a:r>
            <a:r>
              <a:rPr sz="600" b="1" spc="5" dirty="0" err="1" smtClean="0">
                <a:latin typeface="BMWType V2 Regular" pitchFamily="2" charset="0"/>
                <a:ea typeface="華康中黑體" panose="020B0509000000000000" pitchFamily="49" charset="-120"/>
                <a:cs typeface="BMWType V2 Regular" pitchFamily="2" charset="0"/>
              </a:rPr>
              <a:t>required</a:t>
            </a:r>
            <a:r>
              <a:rPr sz="600" b="1" dirty="0" err="1" smtClean="0">
                <a:latin typeface="BMWType V2 Regular" pitchFamily="2" charset="0"/>
                <a:ea typeface="華康中黑體" panose="020B0509000000000000" pitchFamily="49" charset="-120"/>
                <a:cs typeface="BMWType V2 Regular" pitchFamily="2" charset="0"/>
              </a:rPr>
              <a:t>for</a:t>
            </a:r>
            <a:r>
              <a:rPr sz="600" b="1" spc="10" dirty="0" err="1" smtClean="0">
                <a:latin typeface="BMWType V2 Regular" pitchFamily="2" charset="0"/>
                <a:ea typeface="華康中黑體" panose="020B0509000000000000" pitchFamily="49" charset="-120"/>
                <a:cs typeface="BMWType V2 Regular" pitchFamily="2" charset="0"/>
              </a:rPr>
              <a:t>complete</a:t>
            </a:r>
            <a:r>
              <a:rPr sz="600" b="1" spc="15" dirty="0" err="1" smtClean="0">
                <a:latin typeface="BMWType V2 Regular" pitchFamily="2" charset="0"/>
                <a:ea typeface="華康中黑體" panose="020B0509000000000000" pitchFamily="49" charset="-120"/>
                <a:cs typeface="BMWType V2 Regular" pitchFamily="2" charset="0"/>
              </a:rPr>
              <a:t>functionality</a:t>
            </a:r>
            <a:endParaRPr sz="600" dirty="0">
              <a:latin typeface="BMWType V2 Regular" pitchFamily="2" charset="0"/>
              <a:ea typeface="華康中黑體" panose="020B0509000000000000" pitchFamily="49" charset="-120"/>
              <a:cs typeface="BMWType V2 Regular" pitchFamily="2" charset="0"/>
            </a:endParaRPr>
          </a:p>
        </p:txBody>
      </p:sp>
      <p:sp>
        <p:nvSpPr>
          <p:cNvPr id="161" name="object 161"/>
          <p:cNvSpPr txBox="1">
            <a:spLocks noGrp="1"/>
          </p:cNvSpPr>
          <p:nvPr>
            <p:ph type="title"/>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pc="-130" dirty="0" err="1" smtClean="0">
                <a:latin typeface="BMWType V2 Regular" pitchFamily="2" charset="0"/>
                <a:ea typeface="華康中黑體" panose="020B0509000000000000" pitchFamily="49" charset="-120"/>
                <a:cs typeface="BMWType V2 Regular" pitchFamily="2" charset="0"/>
              </a:rPr>
              <a:t>ISPA</a:t>
            </a:r>
            <a:r>
              <a:rPr dirty="0" err="1" smtClean="0">
                <a:latin typeface="BMWType V2 Regular" pitchFamily="2" charset="0"/>
                <a:ea typeface="華康中黑體" panose="020B0509000000000000" pitchFamily="49" charset="-120"/>
                <a:cs typeface="BMWType V2 Regular" pitchFamily="2" charset="0"/>
              </a:rPr>
              <a:t>服務流程整合系統</a:t>
            </a:r>
            <a:r>
              <a:rPr dirty="0" err="1" smtClean="0">
                <a:solidFill>
                  <a:srgbClr val="999999"/>
                </a:solidFill>
                <a:latin typeface="BMWType V2 Regular" pitchFamily="2" charset="0"/>
                <a:ea typeface="華康中黑體" panose="020B0509000000000000" pitchFamily="49" charset="-120"/>
                <a:cs typeface="BMWType V2 Regular" pitchFamily="2" charset="0"/>
              </a:rPr>
              <a:t>系統連結</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6364351" y="1523872"/>
            <a:ext cx="2531999" cy="1944751"/>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1335150" y="1900173"/>
            <a:ext cx="4905375" cy="1019175"/>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3462337"/>
            <a:ext cx="4905375" cy="2219325"/>
          </a:xfrm>
          <a:prstGeom prst="rect">
            <a:avLst/>
          </a:prstGeom>
          <a:blipFill>
            <a:blip r:embed="rId4"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3082925"/>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1360677" y="1549780"/>
            <a:ext cx="53467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聯繫</a:t>
            </a:r>
            <a:endParaRPr sz="2000">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1341500" y="3107690"/>
            <a:ext cx="535305"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預約</a:t>
            </a:r>
            <a:endParaRPr sz="2000">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6264275" y="3676650"/>
            <a:ext cx="2617851" cy="2009775"/>
          </a:xfrm>
          <a:prstGeom prst="rect">
            <a:avLst/>
          </a:prstGeom>
          <a:blipFill>
            <a:blip r:embed="rId5"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txBox="1">
            <a:spLocks noGrp="1"/>
          </p:cNvSpPr>
          <p:nvPr>
            <p:ph type="title"/>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pc="-130" dirty="0" err="1" smtClean="0">
                <a:latin typeface="BMWType V2 Regular" pitchFamily="2" charset="0"/>
                <a:ea typeface="華康中黑體" panose="020B0509000000000000" pitchFamily="49" charset="-120"/>
                <a:cs typeface="BMWType V2 Regular" pitchFamily="2" charset="0"/>
              </a:rPr>
              <a:t>ISPA</a:t>
            </a:r>
            <a:r>
              <a:rPr dirty="0" err="1" smtClean="0">
                <a:latin typeface="BMWType V2 Regular" pitchFamily="2" charset="0"/>
                <a:ea typeface="華康中黑體" panose="020B0509000000000000" pitchFamily="49" charset="-120"/>
                <a:cs typeface="BMWType V2 Regular" pitchFamily="2" charset="0"/>
              </a:rPr>
              <a:t>服務流程整合系統</a:t>
            </a:r>
            <a:r>
              <a:rPr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1360677" y="1548257"/>
            <a:ext cx="104394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諮詢準備</a:t>
            </a:r>
            <a:endParaRPr sz="20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914525"/>
            <a:ext cx="4905375" cy="30099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6250051" y="1523872"/>
            <a:ext cx="2632075" cy="2020951"/>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z="2600" spc="-130" dirty="0" err="1" smtClean="0">
                <a:latin typeface="BMWType V2 Regular" pitchFamily="2" charset="0"/>
                <a:ea typeface="華康中黑體" panose="020B0509000000000000" pitchFamily="49" charset="-120"/>
                <a:cs typeface="BMWType V2 Regular" pitchFamily="2" charset="0"/>
              </a:rPr>
              <a:t>ISPA</a:t>
            </a:r>
            <a:r>
              <a:rPr sz="2600" dirty="0" err="1" smtClean="0">
                <a:latin typeface="BMWType V2 Regular" pitchFamily="2" charset="0"/>
                <a:ea typeface="華康中黑體" panose="020B0509000000000000" pitchFamily="49" charset="-120"/>
                <a:cs typeface="BMWType V2 Regular" pitchFamily="2" charset="0"/>
              </a:rPr>
              <a:t>服務流程整合系統</a:t>
            </a:r>
            <a:r>
              <a:rPr sz="2600"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sz="26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1360677" y="1548257"/>
            <a:ext cx="104394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諮詢服務</a:t>
            </a:r>
            <a:endParaRPr sz="20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6213475" y="1524000"/>
            <a:ext cx="2711450" cy="20828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1909762"/>
            <a:ext cx="4914900" cy="4029075"/>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z="2600" spc="-130" dirty="0" err="1" smtClean="0">
                <a:latin typeface="BMWType V2 Regular" pitchFamily="2" charset="0"/>
                <a:ea typeface="華康中黑體" panose="020B0509000000000000" pitchFamily="49" charset="-120"/>
                <a:cs typeface="BMWType V2 Regular" pitchFamily="2" charset="0"/>
              </a:rPr>
              <a:t>ISPA</a:t>
            </a:r>
            <a:r>
              <a:rPr sz="2600" dirty="0" err="1" smtClean="0">
                <a:latin typeface="BMWType V2 Regular" pitchFamily="2" charset="0"/>
                <a:ea typeface="華康中黑體" panose="020B0509000000000000" pitchFamily="49" charset="-120"/>
                <a:cs typeface="BMWType V2 Regular" pitchFamily="2" charset="0"/>
              </a:rPr>
              <a:t>服務流程整合系統</a:t>
            </a:r>
            <a:r>
              <a:rPr sz="2600"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sz="26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84767"/>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華康中黑體" panose="020B0509000000000000" pitchFamily="49" charset="-120"/>
              <a:ea typeface="華康中黑體" panose="020B0509000000000000" pitchFamily="49" charset="-120"/>
            </a:endParaRPr>
          </a:p>
        </p:txBody>
      </p:sp>
      <p:sp>
        <p:nvSpPr>
          <p:cNvPr id="4" name="object 4"/>
          <p:cNvSpPr txBox="1"/>
          <p:nvPr/>
        </p:nvSpPr>
        <p:spPr>
          <a:xfrm>
            <a:off x="1360677" y="1548257"/>
            <a:ext cx="104394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華康中黑體" panose="020B0509000000000000" pitchFamily="49" charset="-120"/>
                <a:ea typeface="華康中黑體" panose="020B0509000000000000" pitchFamily="49" charset="-120"/>
                <a:cs typeface="SimSun"/>
              </a:rPr>
              <a:t>工單進行</a:t>
            </a:r>
            <a:endParaRPr sz="2000">
              <a:latin typeface="華康中黑體" panose="020B0509000000000000" pitchFamily="49" charset="-120"/>
              <a:ea typeface="華康中黑體" panose="020B0509000000000000" pitchFamily="49" charset="-120"/>
              <a:cs typeface="SimSun"/>
            </a:endParaRPr>
          </a:p>
        </p:txBody>
      </p:sp>
      <p:sp>
        <p:nvSpPr>
          <p:cNvPr id="5" name="object 5"/>
          <p:cNvSpPr/>
          <p:nvPr/>
        </p:nvSpPr>
        <p:spPr>
          <a:xfrm>
            <a:off x="6273800" y="1523872"/>
            <a:ext cx="2627376" cy="2017776"/>
          </a:xfrm>
          <a:prstGeom prst="rect">
            <a:avLst/>
          </a:prstGeom>
          <a:blipFill>
            <a:blip r:embed="rId2" cstate="print"/>
            <a:stretch>
              <a:fillRect/>
            </a:stretch>
          </a:blipFill>
        </p:spPr>
        <p:txBody>
          <a:bodyPr wrap="square" lIns="0" tIns="0" rIns="0" bIns="0" rtlCol="0"/>
          <a:lstStyle/>
          <a:p>
            <a:endParaRPr>
              <a:latin typeface="華康中黑體" panose="020B0509000000000000" pitchFamily="49" charset="-120"/>
              <a:ea typeface="華康中黑體" panose="020B0509000000000000" pitchFamily="49" charset="-120"/>
            </a:endParaRPr>
          </a:p>
        </p:txBody>
      </p:sp>
      <p:sp>
        <p:nvSpPr>
          <p:cNvPr id="6" name="object 6"/>
          <p:cNvSpPr txBox="1"/>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z="2600" spc="-130" dirty="0" err="1" smtClean="0">
                <a:latin typeface="BMWType V2 Regular" pitchFamily="2" charset="0"/>
                <a:ea typeface="華康中黑體" panose="020B0509000000000000" pitchFamily="49" charset="-120"/>
                <a:cs typeface="BMWType V2 Regular" pitchFamily="2" charset="0"/>
              </a:rPr>
              <a:t>ISPA</a:t>
            </a:r>
            <a:r>
              <a:rPr sz="2600" dirty="0" err="1" smtClean="0">
                <a:latin typeface="BMWType V2 Regular" pitchFamily="2" charset="0"/>
                <a:ea typeface="華康中黑體" panose="020B0509000000000000" pitchFamily="49" charset="-120"/>
                <a:cs typeface="BMWType V2 Regular" pitchFamily="2" charset="0"/>
              </a:rPr>
              <a:t>服務流程整合系統</a:t>
            </a:r>
            <a:r>
              <a:rPr sz="2600"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sz="2600" dirty="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1943100"/>
            <a:ext cx="4886325" cy="2419350"/>
          </a:xfrm>
          <a:prstGeom prst="rect">
            <a:avLst/>
          </a:prstGeom>
          <a:blipFill>
            <a:blip r:embed="rId3" cstate="print"/>
            <a:stretch>
              <a:fillRect/>
            </a:stretch>
          </a:blipFill>
        </p:spPr>
        <p:txBody>
          <a:bodyPr wrap="square" lIns="0" tIns="0" rIns="0" bIns="0" rtlCol="0"/>
          <a:lstStyle/>
          <a:p>
            <a:endParaRPr>
              <a:latin typeface="華康中黑體" panose="020B0509000000000000" pitchFamily="49" charset="-120"/>
              <a:ea typeface="華康中黑體" panose="020B0509000000000000" pitchFamily="49"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1360677" y="1549780"/>
            <a:ext cx="104394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帳單準備</a:t>
            </a:r>
            <a:endParaRPr sz="2000" dirty="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6278626" y="1523872"/>
            <a:ext cx="2606675" cy="2001901"/>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1914525"/>
            <a:ext cx="4905375" cy="203835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z="2600" spc="-130" dirty="0" err="1" smtClean="0">
                <a:latin typeface="BMWType V2 Regular" pitchFamily="2" charset="0"/>
                <a:ea typeface="華康中黑體" panose="020B0509000000000000" pitchFamily="49" charset="-120"/>
                <a:cs typeface="BMWType V2 Regular" pitchFamily="2" charset="0"/>
              </a:rPr>
              <a:t>ISPA</a:t>
            </a:r>
            <a:r>
              <a:rPr sz="2600" dirty="0" err="1" smtClean="0">
                <a:latin typeface="BMWType V2 Regular" pitchFamily="2" charset="0"/>
                <a:ea typeface="華康中黑體" panose="020B0509000000000000" pitchFamily="49" charset="-120"/>
                <a:cs typeface="BMWType V2 Regular" pitchFamily="2" charset="0"/>
              </a:rPr>
              <a:t>服務流程整合系統</a:t>
            </a:r>
            <a:r>
              <a:rPr sz="2600"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sz="26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1360677" y="1549780"/>
            <a:ext cx="53467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交車</a:t>
            </a:r>
            <a:endParaRPr sz="20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6276975" y="1523872"/>
            <a:ext cx="2587625" cy="198602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1914525"/>
            <a:ext cx="4914900" cy="20193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z="2600" spc="-130" dirty="0" err="1" smtClean="0">
                <a:latin typeface="BMWType V2 Regular" pitchFamily="2" charset="0"/>
                <a:ea typeface="華康中黑體" panose="020B0509000000000000" pitchFamily="49" charset="-120"/>
                <a:cs typeface="BMWType V2 Regular" pitchFamily="2" charset="0"/>
              </a:rPr>
              <a:t>ISPA</a:t>
            </a:r>
            <a:r>
              <a:rPr sz="2600" dirty="0" err="1" smtClean="0">
                <a:latin typeface="BMWType V2 Regular" pitchFamily="2" charset="0"/>
                <a:ea typeface="華康中黑體" panose="020B0509000000000000" pitchFamily="49" charset="-120"/>
                <a:cs typeface="BMWType V2 Regular" pitchFamily="2" charset="0"/>
              </a:rPr>
              <a:t>服務流程整合系統</a:t>
            </a:r>
            <a:r>
              <a:rPr sz="2600"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sz="26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1524000"/>
            <a:ext cx="4885055" cy="361950"/>
          </a:xfrm>
          <a:custGeom>
            <a:avLst/>
            <a:gdLst/>
            <a:ahLst/>
            <a:cxnLst/>
            <a:rect l="l" t="t" r="r" b="b"/>
            <a:pathLst>
              <a:path w="4885055" h="361950">
                <a:moveTo>
                  <a:pt x="4587748" y="0"/>
                </a:moveTo>
                <a:lnTo>
                  <a:pt x="0" y="0"/>
                </a:lnTo>
                <a:lnTo>
                  <a:pt x="0" y="361950"/>
                </a:lnTo>
                <a:lnTo>
                  <a:pt x="4587748" y="361950"/>
                </a:lnTo>
                <a:lnTo>
                  <a:pt x="4884674" y="180975"/>
                </a:lnTo>
                <a:lnTo>
                  <a:pt x="4587748"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1360677" y="1549780"/>
            <a:ext cx="104394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BMWType V2 Regular" pitchFamily="2" charset="0"/>
                <a:ea typeface="華康中黑體" panose="020B0509000000000000" pitchFamily="49" charset="-120"/>
                <a:cs typeface="BMWType V2 Regular" pitchFamily="2" charset="0"/>
              </a:rPr>
              <a:t>客戶關懷</a:t>
            </a:r>
            <a:endParaRPr sz="2000">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6278626" y="1524000"/>
            <a:ext cx="2630424" cy="20193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1335150" y="1924050"/>
            <a:ext cx="4895850" cy="142875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22577" y="132460"/>
            <a:ext cx="3444875" cy="769441"/>
          </a:xfrm>
          <a:prstGeom prst="rect">
            <a:avLst/>
          </a:prstGeom>
        </p:spPr>
        <p:txBody>
          <a:bodyPr vert="horz" wrap="square" lIns="0" tIns="0" rIns="0" bIns="0" rtlCol="0">
            <a:spAutoFit/>
          </a:bodyPr>
          <a:lstStyle/>
          <a:p>
            <a:pPr marL="12700" marR="5080">
              <a:lnSpc>
                <a:spcPts val="2950"/>
              </a:lnSpc>
            </a:pPr>
            <a:r>
              <a:rPr sz="2600" spc="-130" dirty="0" err="1" smtClean="0">
                <a:latin typeface="BMWType V2 Regular" pitchFamily="2" charset="0"/>
                <a:ea typeface="華康中黑體" panose="020B0509000000000000" pitchFamily="49" charset="-120"/>
                <a:cs typeface="BMWType V2 Regular" pitchFamily="2" charset="0"/>
              </a:rPr>
              <a:t>ISPA</a:t>
            </a:r>
            <a:r>
              <a:rPr sz="2600" dirty="0" err="1" smtClean="0">
                <a:latin typeface="BMWType V2 Regular" pitchFamily="2" charset="0"/>
                <a:ea typeface="華康中黑體" panose="020B0509000000000000" pitchFamily="49" charset="-120"/>
                <a:cs typeface="BMWType V2 Regular" pitchFamily="2" charset="0"/>
              </a:rPr>
              <a:t>服務流程整合系統</a:t>
            </a:r>
            <a:r>
              <a:rPr sz="2600" dirty="0" err="1" smtClean="0">
                <a:solidFill>
                  <a:srgbClr val="999999"/>
                </a:solidFill>
                <a:latin typeface="BMWType V2 Regular" pitchFamily="2" charset="0"/>
                <a:ea typeface="華康中黑體" panose="020B0509000000000000" pitchFamily="49" charset="-120"/>
                <a:cs typeface="BMWType V2 Regular" pitchFamily="2" charset="0"/>
              </a:rPr>
              <a:t>目標群組</a:t>
            </a:r>
            <a:endParaRPr sz="26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ts val="3040"/>
              </a:lnSpc>
            </a:pPr>
            <a:r>
              <a:rPr spc="-70" dirty="0" err="1" smtClean="0">
                <a:latin typeface="BMWType V2 Regular" pitchFamily="2" charset="0"/>
                <a:ea typeface="華康中黑體" panose="020B0509000000000000" pitchFamily="49" charset="-120"/>
                <a:cs typeface="BMWType V2 Regular" pitchFamily="2" charset="0"/>
              </a:rPr>
              <a:t>ISPA</a:t>
            </a:r>
            <a:r>
              <a:rPr spc="5" dirty="0" err="1" smtClean="0">
                <a:latin typeface="BMWType V2 Regular" pitchFamily="2" charset="0"/>
                <a:ea typeface="華康中黑體" panose="020B0509000000000000" pitchFamily="49" charset="-120"/>
                <a:cs typeface="BMWType V2 Regular" pitchFamily="2" charset="0"/>
              </a:rPr>
              <a:t>服務流程整合系統</a:t>
            </a:r>
            <a:endParaRPr spc="5" dirty="0">
              <a:latin typeface="BMWType V2 Regular" pitchFamily="2" charset="0"/>
              <a:ea typeface="華康中黑體" panose="020B0509000000000000" pitchFamily="49" charset="-120"/>
              <a:cs typeface="BMWType V2 Regular" pitchFamily="2" charset="0"/>
            </a:endParaRPr>
          </a:p>
          <a:p>
            <a:pPr marL="12700">
              <a:lnSpc>
                <a:spcPts val="3040"/>
              </a:lnSpc>
            </a:pPr>
            <a:r>
              <a:rPr dirty="0">
                <a:solidFill>
                  <a:srgbClr val="999999"/>
                </a:solidFill>
                <a:latin typeface="BMWType V2 Regular" pitchFamily="2" charset="0"/>
                <a:ea typeface="華康中黑體" panose="020B0509000000000000" pitchFamily="49" charset="-120"/>
                <a:cs typeface="BMWType V2 Regular" pitchFamily="2" charset="0"/>
              </a:rPr>
              <a:t>總結</a:t>
            </a:r>
          </a:p>
        </p:txBody>
      </p:sp>
      <p:sp>
        <p:nvSpPr>
          <p:cNvPr id="4" name="object 4"/>
          <p:cNvSpPr/>
          <p:nvPr/>
        </p:nvSpPr>
        <p:spPr>
          <a:xfrm>
            <a:off x="1204912" y="3681412"/>
            <a:ext cx="5630926" cy="1397762"/>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3165475" y="4187952"/>
            <a:ext cx="1700530" cy="287020"/>
          </a:xfrm>
          <a:prstGeom prst="rect">
            <a:avLst/>
          </a:prstGeom>
        </p:spPr>
        <p:txBody>
          <a:bodyPr vert="horz" wrap="square" lIns="0" tIns="0" rIns="0" bIns="0" rtlCol="0">
            <a:spAutoFit/>
          </a:bodyPr>
          <a:lstStyle/>
          <a:p>
            <a:pPr marL="12700">
              <a:lnSpc>
                <a:spcPct val="100000"/>
              </a:lnSpc>
            </a:pPr>
            <a:r>
              <a:rPr sz="1800" spc="-90" dirty="0" err="1" smtClean="0">
                <a:latin typeface="BMWType V2 Regular" pitchFamily="2" charset="0"/>
                <a:ea typeface="華康中黑體" panose="020B0509000000000000" pitchFamily="49" charset="-120"/>
                <a:cs typeface="BMWType V2 Regular" pitchFamily="2" charset="0"/>
              </a:rPr>
              <a:t>ISPA</a:t>
            </a:r>
            <a:r>
              <a:rPr sz="1800" dirty="0" err="1" smtClean="0">
                <a:latin typeface="BMWType V2 Regular" pitchFamily="2" charset="0"/>
                <a:ea typeface="華康中黑體" panose="020B0509000000000000" pitchFamily="49" charset="-120"/>
                <a:cs typeface="BMWType V2 Regular" pitchFamily="2" charset="0"/>
              </a:rPr>
              <a:t>的建構連結</a:t>
            </a:r>
            <a:endParaRPr sz="1800" dirty="0">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2427351" y="4714875"/>
            <a:ext cx="1052449" cy="1052512"/>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48251" y="4714875"/>
            <a:ext cx="1052449" cy="1052512"/>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3425825" y="4457700"/>
            <a:ext cx="1204976" cy="1204912"/>
          </a:xfrm>
          <a:prstGeom prst="rect">
            <a:avLst/>
          </a:prstGeom>
          <a:blipFill>
            <a:blip r:embed="rId4"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3425825" y="4457700"/>
            <a:ext cx="1205230" cy="1205230"/>
          </a:xfrm>
          <a:custGeom>
            <a:avLst/>
            <a:gdLst/>
            <a:ahLst/>
            <a:cxnLst/>
            <a:rect l="l" t="t" r="r" b="b"/>
            <a:pathLst>
              <a:path w="1205229" h="1205229">
                <a:moveTo>
                  <a:pt x="602488" y="323595"/>
                </a:moveTo>
                <a:lnTo>
                  <a:pt x="810133" y="0"/>
                </a:lnTo>
                <a:lnTo>
                  <a:pt x="789559" y="297052"/>
                </a:lnTo>
                <a:lnTo>
                  <a:pt x="1025271" y="248666"/>
                </a:lnTo>
                <a:lnTo>
                  <a:pt x="931672" y="408050"/>
                </a:lnTo>
                <a:lnTo>
                  <a:pt x="1176909" y="453898"/>
                </a:lnTo>
                <a:lnTo>
                  <a:pt x="982217" y="584326"/>
                </a:lnTo>
                <a:lnTo>
                  <a:pt x="1204976" y="741299"/>
                </a:lnTo>
                <a:lnTo>
                  <a:pt x="939164" y="721994"/>
                </a:lnTo>
                <a:lnTo>
                  <a:pt x="1012189" y="1009396"/>
                </a:lnTo>
                <a:lnTo>
                  <a:pt x="782065" y="806450"/>
                </a:lnTo>
                <a:lnTo>
                  <a:pt x="739013" y="1100963"/>
                </a:lnTo>
                <a:lnTo>
                  <a:pt x="587501" y="833119"/>
                </a:lnTo>
                <a:lnTo>
                  <a:pt x="473328" y="1204912"/>
                </a:lnTo>
                <a:lnTo>
                  <a:pt x="430402" y="871728"/>
                </a:lnTo>
                <a:lnTo>
                  <a:pt x="265684" y="982726"/>
                </a:lnTo>
                <a:lnTo>
                  <a:pt x="316102" y="777494"/>
                </a:lnTo>
                <a:lnTo>
                  <a:pt x="7492" y="813688"/>
                </a:lnTo>
                <a:lnTo>
                  <a:pt x="207645" y="656844"/>
                </a:lnTo>
                <a:lnTo>
                  <a:pt x="0" y="480568"/>
                </a:lnTo>
                <a:lnTo>
                  <a:pt x="258063" y="424942"/>
                </a:lnTo>
                <a:lnTo>
                  <a:pt x="20700" y="128016"/>
                </a:lnTo>
                <a:lnTo>
                  <a:pt x="407924" y="352551"/>
                </a:lnTo>
                <a:lnTo>
                  <a:pt x="465963" y="128016"/>
                </a:lnTo>
                <a:lnTo>
                  <a:pt x="602488" y="323595"/>
                </a:lnTo>
                <a:close/>
              </a:path>
            </a:pathLst>
          </a:custGeom>
          <a:ln w="19050">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3482975" y="3060700"/>
            <a:ext cx="1052576" cy="1052576"/>
          </a:xfrm>
          <a:prstGeom prst="rect">
            <a:avLst/>
          </a:prstGeom>
          <a:blipFill>
            <a:blip r:embed="rId5"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5876988" y="1711325"/>
            <a:ext cx="2767330" cy="701474"/>
          </a:xfrm>
          <a:prstGeom prst="rect">
            <a:avLst/>
          </a:prstGeom>
          <a:solidFill>
            <a:srgbClr val="666699"/>
          </a:solidFill>
        </p:spPr>
        <p:txBody>
          <a:bodyPr vert="horz" wrap="square" lIns="0" tIns="110490" rIns="0" bIns="0" rtlCol="0">
            <a:spAutoFit/>
          </a:bodyPr>
          <a:lstStyle/>
          <a:p>
            <a:pPr marL="45085" algn="ctr">
              <a:lnSpc>
                <a:spcPts val="2260"/>
              </a:lnSpc>
              <a:spcBef>
                <a:spcPts val="870"/>
              </a:spcBef>
            </a:pPr>
            <a:r>
              <a:rPr sz="2000" spc="-95" dirty="0">
                <a:latin typeface="BMWType V2 Regular" pitchFamily="2" charset="0"/>
                <a:ea typeface="華康中黑體" panose="020B0509000000000000" pitchFamily="49" charset="-120"/>
                <a:cs typeface="BMWType V2 Regular" pitchFamily="2" charset="0"/>
              </a:rPr>
              <a:t>ISPA</a:t>
            </a:r>
            <a:endParaRPr sz="2000">
              <a:latin typeface="BMWType V2 Regular" pitchFamily="2" charset="0"/>
              <a:ea typeface="華康中黑體" panose="020B0509000000000000" pitchFamily="49" charset="-120"/>
              <a:cs typeface="BMWType V2 Regular" pitchFamily="2" charset="0"/>
            </a:endParaRPr>
          </a:p>
          <a:p>
            <a:pPr marL="46355" algn="ctr">
              <a:lnSpc>
                <a:spcPts val="2260"/>
              </a:lnSpc>
            </a:pPr>
            <a:r>
              <a:rPr sz="2000" dirty="0">
                <a:latin typeface="BMWType V2 Regular" pitchFamily="2" charset="0"/>
                <a:ea typeface="華康中黑體" panose="020B0509000000000000" pitchFamily="49" charset="-120"/>
                <a:cs typeface="BMWType V2 Regular" pitchFamily="2" charset="0"/>
              </a:rPr>
              <a:t>服務流程整合系統</a:t>
            </a:r>
            <a:endParaRPr sz="2000">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5737225" y="843025"/>
            <a:ext cx="3161030" cy="760465"/>
          </a:xfrm>
          <a:prstGeom prst="rect">
            <a:avLst/>
          </a:prstGeom>
          <a:solidFill>
            <a:srgbClr val="C0C0C0"/>
          </a:solidFill>
          <a:ln w="28575">
            <a:solidFill>
              <a:srgbClr val="959595"/>
            </a:solidFill>
          </a:ln>
        </p:spPr>
        <p:txBody>
          <a:bodyPr vert="horz" wrap="square" lIns="0" tIns="168910" rIns="0" bIns="0" rtlCol="0">
            <a:spAutoFit/>
          </a:bodyPr>
          <a:lstStyle/>
          <a:p>
            <a:pPr marL="47625" algn="ctr">
              <a:lnSpc>
                <a:spcPts val="2260"/>
              </a:lnSpc>
              <a:spcBef>
                <a:spcPts val="1330"/>
              </a:spcBef>
            </a:pPr>
            <a:r>
              <a:rPr sz="2000" spc="-70" dirty="0">
                <a:solidFill>
                  <a:srgbClr val="FFFFFF"/>
                </a:solidFill>
                <a:latin typeface="BMWType V2 Regular" pitchFamily="2" charset="0"/>
                <a:ea typeface="華康中黑體" panose="020B0509000000000000" pitchFamily="49" charset="-120"/>
                <a:cs typeface="BMWType V2 Regular" pitchFamily="2" charset="0"/>
              </a:rPr>
              <a:t>ISIS</a:t>
            </a:r>
            <a:endParaRPr sz="2000">
              <a:latin typeface="BMWType V2 Regular" pitchFamily="2" charset="0"/>
              <a:ea typeface="華康中黑體" panose="020B0509000000000000" pitchFamily="49" charset="-120"/>
              <a:cs typeface="BMWType V2 Regular" pitchFamily="2" charset="0"/>
            </a:endParaRPr>
          </a:p>
          <a:p>
            <a:pPr marL="49530" algn="ctr">
              <a:lnSpc>
                <a:spcPts val="2260"/>
              </a:lnSpc>
            </a:pPr>
            <a:r>
              <a:rPr sz="2000" dirty="0">
                <a:solidFill>
                  <a:srgbClr val="FFFFFF"/>
                </a:solidFill>
                <a:latin typeface="BMWType V2 Regular" pitchFamily="2" charset="0"/>
                <a:ea typeface="華康中黑體" panose="020B0509000000000000" pitchFamily="49" charset="-120"/>
                <a:cs typeface="BMWType V2 Regular" pitchFamily="2" charset="0"/>
              </a:rPr>
              <a:t>服務資訊整合伺服器</a:t>
            </a:r>
            <a:endParaRPr sz="2000">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5862637" y="2667000"/>
            <a:ext cx="2767330" cy="659796"/>
          </a:xfrm>
          <a:prstGeom prst="rect">
            <a:avLst/>
          </a:prstGeom>
          <a:solidFill>
            <a:srgbClr val="666699"/>
          </a:solidFill>
        </p:spPr>
        <p:txBody>
          <a:bodyPr vert="horz" wrap="square" lIns="0" tIns="69215" rIns="0" bIns="0" rtlCol="0">
            <a:spAutoFit/>
          </a:bodyPr>
          <a:lstStyle/>
          <a:p>
            <a:pPr marR="5080" algn="ctr">
              <a:lnSpc>
                <a:spcPts val="2260"/>
              </a:lnSpc>
              <a:spcBef>
                <a:spcPts val="545"/>
              </a:spcBef>
            </a:pPr>
            <a:r>
              <a:rPr sz="2000" spc="-85" dirty="0">
                <a:latin typeface="BMWType V2 Regular" pitchFamily="2" charset="0"/>
                <a:ea typeface="華康中黑體" panose="020B0509000000000000" pitchFamily="49" charset="-120"/>
                <a:cs typeface="BMWType V2 Regular" pitchFamily="2" charset="0"/>
              </a:rPr>
              <a:t>ISTA</a:t>
            </a:r>
            <a:endParaRPr sz="2000">
              <a:latin typeface="BMWType V2 Regular" pitchFamily="2" charset="0"/>
              <a:ea typeface="華康中黑體" panose="020B0509000000000000" pitchFamily="49" charset="-120"/>
              <a:cs typeface="BMWType V2 Regular" pitchFamily="2" charset="0"/>
            </a:endParaRPr>
          </a:p>
          <a:p>
            <a:pPr marR="1905" algn="ctr">
              <a:lnSpc>
                <a:spcPts val="2260"/>
              </a:lnSpc>
            </a:pPr>
            <a:r>
              <a:rPr sz="2000" dirty="0">
                <a:latin typeface="BMWType V2 Regular" pitchFamily="2" charset="0"/>
                <a:ea typeface="華康中黑體" panose="020B0509000000000000" pitchFamily="49" charset="-120"/>
                <a:cs typeface="BMWType V2 Regular" pitchFamily="2" charset="0"/>
              </a:rPr>
              <a:t>技術資訊整合系統</a:t>
            </a:r>
            <a:endParaRPr sz="2000">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403725" y="1942845"/>
            <a:ext cx="1176758" cy="1498600"/>
          </a:xfrm>
          <a:prstGeom prst="rect">
            <a:avLst/>
          </a:prstGeom>
          <a:blipFill>
            <a:blip r:embed="rId6"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txBox="1"/>
          <p:nvPr/>
        </p:nvSpPr>
        <p:spPr>
          <a:xfrm>
            <a:off x="4683633" y="4983607"/>
            <a:ext cx="761365" cy="692497"/>
          </a:xfrm>
          <a:prstGeom prst="rect">
            <a:avLst/>
          </a:prstGeom>
        </p:spPr>
        <p:txBody>
          <a:bodyPr vert="horz" wrap="square" lIns="0" tIns="0" rIns="0" bIns="0" rtlCol="0">
            <a:spAutoFit/>
          </a:bodyPr>
          <a:lstStyle/>
          <a:p>
            <a:pPr marL="1270" algn="ctr">
              <a:lnSpc>
                <a:spcPts val="1835"/>
              </a:lnSpc>
            </a:pPr>
            <a:r>
              <a:rPr sz="1600" spc="5" dirty="0">
                <a:latin typeface="BMWType V2 Regular" pitchFamily="2" charset="0"/>
                <a:ea typeface="華康中黑體" panose="020B0509000000000000" pitchFamily="49" charset="-120"/>
                <a:cs typeface="BMWType V2 Regular" pitchFamily="2" charset="0"/>
              </a:rPr>
              <a:t>系統</a:t>
            </a:r>
            <a:endParaRPr sz="1600">
              <a:latin typeface="BMWType V2 Regular" pitchFamily="2" charset="0"/>
              <a:ea typeface="華康中黑體" panose="020B0509000000000000" pitchFamily="49" charset="-120"/>
              <a:cs typeface="BMWType V2 Regular" pitchFamily="2" charset="0"/>
            </a:endParaRPr>
          </a:p>
          <a:p>
            <a:pPr algn="ctr">
              <a:lnSpc>
                <a:spcPts val="1835"/>
              </a:lnSpc>
            </a:pPr>
            <a:r>
              <a:rPr sz="1600" spc="-35" dirty="0">
                <a:latin typeface="BMWType V2 Regular" pitchFamily="2" charset="0"/>
                <a:ea typeface="華康中黑體" panose="020B0509000000000000" pitchFamily="49" charset="-120"/>
                <a:cs typeface="BMWType V2 Regular" pitchFamily="2" charset="0"/>
              </a:rPr>
              <a:t>A</a:t>
            </a:r>
            <a:r>
              <a:rPr sz="1600" spc="-45" dirty="0">
                <a:latin typeface="BMWType V2 Regular" pitchFamily="2" charset="0"/>
                <a:ea typeface="華康中黑體" panose="020B0509000000000000" pitchFamily="49" charset="-120"/>
                <a:cs typeface="BMWType V2 Regular" pitchFamily="2" charset="0"/>
              </a:rPr>
              <a:t>P</a:t>
            </a:r>
            <a:r>
              <a:rPr sz="1600" spc="40" dirty="0">
                <a:latin typeface="BMWType V2 Regular" pitchFamily="2" charset="0"/>
                <a:ea typeface="華康中黑體" panose="020B0509000000000000" pitchFamily="49" charset="-120"/>
                <a:cs typeface="BMWType V2 Regular" pitchFamily="2" charset="0"/>
              </a:rPr>
              <a:t>2000</a:t>
            </a:r>
            <a:endParaRPr sz="1600">
              <a:latin typeface="BMWType V2 Regular" pitchFamily="2" charset="0"/>
              <a:ea typeface="華康中黑體" panose="020B0509000000000000" pitchFamily="49" charset="-120"/>
              <a:cs typeface="BMWType V2 Regular" pitchFamily="2" charset="0"/>
            </a:endParaRPr>
          </a:p>
        </p:txBody>
      </p:sp>
      <p:sp>
        <p:nvSpPr>
          <p:cNvPr id="16" name="object 16"/>
          <p:cNvSpPr txBox="1"/>
          <p:nvPr/>
        </p:nvSpPr>
        <p:spPr>
          <a:xfrm>
            <a:off x="2550032" y="4864100"/>
            <a:ext cx="713105" cy="679673"/>
          </a:xfrm>
          <a:prstGeom prst="rect">
            <a:avLst/>
          </a:prstGeom>
        </p:spPr>
        <p:txBody>
          <a:bodyPr vert="horz" wrap="square" lIns="0" tIns="0" rIns="0" bIns="0" rtlCol="0">
            <a:spAutoFit/>
          </a:bodyPr>
          <a:lstStyle/>
          <a:p>
            <a:pPr marL="154305">
              <a:lnSpc>
                <a:spcPts val="1910"/>
              </a:lnSpc>
            </a:pPr>
            <a:r>
              <a:rPr sz="1600" spc="5" dirty="0">
                <a:latin typeface="BMWType V2 Regular" pitchFamily="2" charset="0"/>
                <a:ea typeface="華康中黑體" panose="020B0509000000000000" pitchFamily="49" charset="-120"/>
                <a:cs typeface="BMWType V2 Regular" pitchFamily="2" charset="0"/>
              </a:rPr>
              <a:t>資訊</a:t>
            </a:r>
            <a:endParaRPr sz="1600" dirty="0">
              <a:latin typeface="BMWType V2 Regular" pitchFamily="2" charset="0"/>
              <a:ea typeface="華康中黑體" panose="020B0509000000000000" pitchFamily="49" charset="-120"/>
              <a:cs typeface="BMWType V2 Regular" pitchFamily="2" charset="0"/>
            </a:endParaRPr>
          </a:p>
          <a:p>
            <a:pPr marL="12700" marR="5080" algn="just">
              <a:lnSpc>
                <a:spcPts val="1140"/>
              </a:lnSpc>
              <a:spcBef>
                <a:spcPts val="75"/>
              </a:spcBef>
            </a:pPr>
            <a:r>
              <a:rPr sz="1000" spc="-20" dirty="0" err="1" smtClean="0">
                <a:latin typeface="BMWType V2 Regular" pitchFamily="2" charset="0"/>
                <a:ea typeface="華康中黑體" panose="020B0509000000000000" pitchFamily="49" charset="-120"/>
                <a:cs typeface="BMWType V2 Regular" pitchFamily="2" charset="0"/>
              </a:rPr>
              <a:t>SAM</a:t>
            </a:r>
            <a:r>
              <a:rPr lang="en-US" altLang="zh-TW" sz="1000" spc="-20" dirty="0" err="1" smtClean="0">
                <a:latin typeface="BMWType V2 Regular" pitchFamily="2" charset="0"/>
                <a:ea typeface="華康中黑體" panose="020B0509000000000000" pitchFamily="49" charset="-120"/>
                <a:cs typeface="BMWType V2 Regular" pitchFamily="2" charset="0"/>
              </a:rPr>
              <a:t>,</a:t>
            </a:r>
            <a:r>
              <a:rPr sz="1000" spc="-35" dirty="0" err="1" smtClean="0">
                <a:latin typeface="BMWType V2 Regular" pitchFamily="2" charset="0"/>
                <a:ea typeface="華康中黑體" panose="020B0509000000000000" pitchFamily="49" charset="-120"/>
                <a:cs typeface="BMWType V2 Regular" pitchFamily="2" charset="0"/>
              </a:rPr>
              <a:t>PuMa</a:t>
            </a:r>
            <a:r>
              <a:rPr lang="en-US" altLang="zh-TW" sz="1000" spc="-35" dirty="0" err="1" smtClean="0">
                <a:latin typeface="BMWType V2 Regular" pitchFamily="2" charset="0"/>
                <a:ea typeface="華康中黑體" panose="020B0509000000000000" pitchFamily="49" charset="-120"/>
                <a:cs typeface="BMWType V2 Regular" pitchFamily="2" charset="0"/>
              </a:rPr>
              <a:t>,</a:t>
            </a:r>
            <a:r>
              <a:rPr sz="1000" spc="-25" dirty="0" err="1" smtClean="0">
                <a:latin typeface="BMWType V2 Regular" pitchFamily="2" charset="0"/>
                <a:ea typeface="華康中黑體" panose="020B0509000000000000" pitchFamily="49" charset="-120"/>
                <a:cs typeface="BMWType V2 Regular" pitchFamily="2" charset="0"/>
              </a:rPr>
              <a:t>KSD</a:t>
            </a:r>
            <a:r>
              <a:rPr lang="en-US" altLang="zh-TW" sz="1000" spc="-55" dirty="0" err="1" smtClean="0">
                <a:latin typeface="BMWType V2 Regular" pitchFamily="2" charset="0"/>
                <a:ea typeface="華康中黑體" panose="020B0509000000000000" pitchFamily="49" charset="-120"/>
                <a:cs typeface="BMWType V2 Regular" pitchFamily="2" charset="0"/>
              </a:rPr>
              <a:t>,</a:t>
            </a:r>
            <a:r>
              <a:rPr sz="1000" spc="-20" dirty="0" err="1" smtClean="0">
                <a:latin typeface="BMWType V2 Regular" pitchFamily="2" charset="0"/>
                <a:ea typeface="華康中黑體" panose="020B0509000000000000" pitchFamily="49" charset="-120"/>
                <a:cs typeface="BMWType V2 Regular" pitchFamily="2" charset="0"/>
              </a:rPr>
              <a:t>ETK</a:t>
            </a:r>
            <a:r>
              <a:rPr lang="en-US" altLang="zh-TW" sz="1000" spc="-20" dirty="0" err="1" smtClean="0">
                <a:latin typeface="BMWType V2 Regular" pitchFamily="2" charset="0"/>
                <a:ea typeface="華康中黑體" panose="020B0509000000000000" pitchFamily="49" charset="-120"/>
                <a:cs typeface="BMWType V2 Regular" pitchFamily="2" charset="0"/>
              </a:rPr>
              <a:t>,</a:t>
            </a:r>
            <a:r>
              <a:rPr sz="1000" spc="-30" dirty="0" err="1" smtClean="0">
                <a:latin typeface="BMWType V2 Regular" pitchFamily="2" charset="0"/>
                <a:ea typeface="華康中黑體" panose="020B0509000000000000" pitchFamily="49" charset="-120"/>
                <a:cs typeface="BMWType V2 Regular" pitchFamily="2" charset="0"/>
              </a:rPr>
              <a:t>ASAP</a:t>
            </a:r>
            <a:r>
              <a:rPr lang="en-US" altLang="zh-TW" sz="1000" spc="-30" dirty="0" err="1" smtClean="0">
                <a:latin typeface="BMWType V2 Regular" pitchFamily="2" charset="0"/>
                <a:ea typeface="華康中黑體" panose="020B0509000000000000" pitchFamily="49" charset="-120"/>
                <a:cs typeface="BMWType V2 Regular" pitchFamily="2" charset="0"/>
              </a:rPr>
              <a:t>,</a:t>
            </a:r>
            <a:r>
              <a:rPr sz="1000" spc="5" dirty="0" err="1" smtClean="0">
                <a:latin typeface="BMWType V2 Regular" pitchFamily="2" charset="0"/>
                <a:ea typeface="華康中黑體" panose="020B0509000000000000" pitchFamily="49" charset="-120"/>
                <a:cs typeface="BMWType V2 Regular" pitchFamily="2" charset="0"/>
              </a:rPr>
              <a:t>FBM</a:t>
            </a:r>
            <a:endParaRPr sz="1000" dirty="0">
              <a:latin typeface="BMWType V2 Regular" pitchFamily="2" charset="0"/>
              <a:ea typeface="華康中黑體" panose="020B0509000000000000" pitchFamily="49" charset="-120"/>
              <a:cs typeface="BMWType V2 Regular" pitchFamily="2" charset="0"/>
            </a:endParaRPr>
          </a:p>
        </p:txBody>
      </p:sp>
      <p:sp>
        <p:nvSpPr>
          <p:cNvPr id="17" name="object 17"/>
          <p:cNvSpPr txBox="1"/>
          <p:nvPr/>
        </p:nvSpPr>
        <p:spPr>
          <a:xfrm>
            <a:off x="3561334" y="3301365"/>
            <a:ext cx="901700" cy="548640"/>
          </a:xfrm>
          <a:prstGeom prst="rect">
            <a:avLst/>
          </a:prstGeom>
        </p:spPr>
        <p:txBody>
          <a:bodyPr vert="horz" wrap="square" lIns="0" tIns="0" rIns="0" bIns="0" rtlCol="0">
            <a:spAutoFit/>
          </a:bodyPr>
          <a:lstStyle/>
          <a:p>
            <a:pPr marL="12700">
              <a:lnSpc>
                <a:spcPts val="1910"/>
              </a:lnSpc>
            </a:pPr>
            <a:r>
              <a:rPr sz="1600" spc="-5" dirty="0">
                <a:latin typeface="BMWType V2 Regular" pitchFamily="2" charset="0"/>
                <a:ea typeface="華康中黑體" panose="020B0509000000000000" pitchFamily="49" charset="-120"/>
                <a:cs typeface="BMWType V2 Regular" pitchFamily="2" charset="0"/>
              </a:rPr>
              <a:t>服務流程</a:t>
            </a:r>
            <a:endParaRPr sz="1600" dirty="0">
              <a:latin typeface="BMWType V2 Regular" pitchFamily="2" charset="0"/>
              <a:ea typeface="華康中黑體" panose="020B0509000000000000" pitchFamily="49" charset="-120"/>
              <a:cs typeface="BMWType V2 Regular" pitchFamily="2" charset="0"/>
            </a:endParaRPr>
          </a:p>
          <a:p>
            <a:pPr marL="12700" marR="5080">
              <a:lnSpc>
                <a:spcPts val="1140"/>
              </a:lnSpc>
              <a:spcBef>
                <a:spcPts val="75"/>
              </a:spcBef>
            </a:pPr>
            <a:r>
              <a:rPr sz="1000" spc="-20" dirty="0" err="1" smtClean="0">
                <a:latin typeface="BMWType V2 Regular" pitchFamily="2" charset="0"/>
                <a:ea typeface="華康中黑體" panose="020B0509000000000000" pitchFamily="49" charset="-120"/>
                <a:cs typeface="BMWType V2 Regular" pitchFamily="2" charset="0"/>
              </a:rPr>
              <a:t>Contact</a:t>
            </a:r>
            <a:r>
              <a:rPr lang="en-US" altLang="zh-TW" sz="1000" spc="-20" dirty="0" err="1" smtClean="0">
                <a:latin typeface="BMWType V2 Regular" pitchFamily="2" charset="0"/>
                <a:ea typeface="華康中黑體" panose="020B0509000000000000" pitchFamily="49" charset="-120"/>
                <a:cs typeface="BMWType V2 Regular" pitchFamily="2" charset="0"/>
              </a:rPr>
              <a:t>,</a:t>
            </a:r>
            <a:r>
              <a:rPr sz="1000" spc="-5" dirty="0" err="1" smtClean="0">
                <a:latin typeface="BMWType V2 Regular" pitchFamily="2" charset="0"/>
                <a:ea typeface="華康中黑體" panose="020B0509000000000000" pitchFamily="49" charset="-120"/>
                <a:cs typeface="BMWType V2 Regular" pitchFamily="2" charset="0"/>
              </a:rPr>
              <a:t>Appointment</a:t>
            </a:r>
            <a:r>
              <a:rPr sz="1000" spc="-5" dirty="0" smtClean="0">
                <a:latin typeface="BMWType V2 Regular" pitchFamily="2" charset="0"/>
                <a:ea typeface="華康中黑體" panose="020B0509000000000000" pitchFamily="49" charset="-120"/>
                <a:cs typeface="BMWType V2 Regular" pitchFamily="2" charset="0"/>
              </a:rPr>
              <a:t>…</a:t>
            </a:r>
            <a:endParaRPr sz="1000" dirty="0">
              <a:latin typeface="BMWType V2 Regular" pitchFamily="2" charset="0"/>
              <a:ea typeface="華康中黑體" panose="020B0509000000000000" pitchFamily="49" charset="-120"/>
              <a:cs typeface="BMWType V2 Regular" pitchFamily="2" charset="0"/>
            </a:endParaRPr>
          </a:p>
        </p:txBody>
      </p:sp>
      <p:sp>
        <p:nvSpPr>
          <p:cNvPr id="18" name="object 18"/>
          <p:cNvSpPr txBox="1"/>
          <p:nvPr/>
        </p:nvSpPr>
        <p:spPr>
          <a:xfrm>
            <a:off x="1368425" y="5938837"/>
            <a:ext cx="5727700" cy="247650"/>
          </a:xfrm>
          <a:prstGeom prst="rect">
            <a:avLst/>
          </a:prstGeom>
          <a:solidFill>
            <a:srgbClr val="8392BB"/>
          </a:solidFill>
        </p:spPr>
        <p:txBody>
          <a:bodyPr vert="horz" wrap="square" lIns="0" tIns="0" rIns="0" bIns="0" rtlCol="0">
            <a:spAutoFit/>
          </a:bodyPr>
          <a:lstStyle/>
          <a:p>
            <a:pPr>
              <a:lnSpc>
                <a:spcPts val="1895"/>
              </a:lnSpc>
            </a:pPr>
            <a:r>
              <a:rPr sz="1800" dirty="0">
                <a:latin typeface="BMWType V2 Regular" pitchFamily="2" charset="0"/>
                <a:ea typeface="華康中黑體" panose="020B0509000000000000" pitchFamily="49" charset="-120"/>
                <a:cs typeface="BMWType V2 Regular" pitchFamily="2" charset="0"/>
              </a:rPr>
              <a:t>最重要為取得資格認證的全體職員參與並落實每一個步驟</a:t>
            </a:r>
            <a:endParaRPr sz="1800">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1336675" y="1538350"/>
            <a:ext cx="2298700" cy="247650"/>
          </a:xfrm>
          <a:prstGeom prst="rect">
            <a:avLst/>
          </a:prstGeom>
          <a:solidFill>
            <a:srgbClr val="8392BB"/>
          </a:solidFill>
        </p:spPr>
        <p:txBody>
          <a:bodyPr vert="horz" wrap="square" lIns="0" tIns="0" rIns="0" bIns="0" rtlCol="0">
            <a:spAutoFit/>
          </a:bodyPr>
          <a:lstStyle/>
          <a:p>
            <a:pPr>
              <a:lnSpc>
                <a:spcPts val="1885"/>
              </a:lnSpc>
            </a:pPr>
            <a:r>
              <a:rPr sz="1800" dirty="0">
                <a:latin typeface="BMWType V2 Regular" pitchFamily="2" charset="0"/>
                <a:ea typeface="華康中黑體" panose="020B0509000000000000" pitchFamily="49" charset="-120"/>
                <a:cs typeface="BMWType V2 Regular" pitchFamily="2" charset="0"/>
              </a:rPr>
              <a:t>培訓專業員工刻不容緩</a:t>
            </a:r>
            <a:endParaRPr sz="1800">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1349375" y="1870075"/>
            <a:ext cx="2298700" cy="247650"/>
          </a:xfrm>
          <a:prstGeom prst="rect">
            <a:avLst/>
          </a:prstGeom>
          <a:solidFill>
            <a:srgbClr val="8392BB"/>
          </a:solidFill>
        </p:spPr>
        <p:txBody>
          <a:bodyPr vert="horz" wrap="square" lIns="0" tIns="0" rIns="0" bIns="0" rtlCol="0">
            <a:spAutoFit/>
          </a:bodyPr>
          <a:lstStyle/>
          <a:p>
            <a:pPr>
              <a:lnSpc>
                <a:spcPts val="1889"/>
              </a:lnSpc>
            </a:pPr>
            <a:r>
              <a:rPr sz="1800" dirty="0">
                <a:latin typeface="BMWType V2 Regular" pitchFamily="2" charset="0"/>
                <a:ea typeface="華康中黑體" panose="020B0509000000000000" pitchFamily="49" charset="-120"/>
                <a:cs typeface="BMWType V2 Regular" pitchFamily="2" charset="0"/>
              </a:rPr>
              <a:t>落實標準流程今天做起</a:t>
            </a:r>
            <a:endParaRPr sz="180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前言</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3095625" y="4425950"/>
            <a:ext cx="2976880" cy="868680"/>
          </a:xfrm>
          <a:custGeom>
            <a:avLst/>
            <a:gdLst/>
            <a:ahLst/>
            <a:cxnLst/>
            <a:rect l="l" t="t" r="r" b="b"/>
            <a:pathLst>
              <a:path w="2976879" h="868679">
                <a:moveTo>
                  <a:pt x="1494282" y="0"/>
                </a:moveTo>
                <a:lnTo>
                  <a:pt x="0" y="868426"/>
                </a:lnTo>
                <a:lnTo>
                  <a:pt x="2976626" y="868426"/>
                </a:lnTo>
                <a:lnTo>
                  <a:pt x="1494282"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4589526" y="2608326"/>
            <a:ext cx="1482725" cy="2695575"/>
          </a:xfrm>
          <a:custGeom>
            <a:avLst/>
            <a:gdLst/>
            <a:ahLst/>
            <a:cxnLst/>
            <a:rect l="l" t="t" r="r" b="b"/>
            <a:pathLst>
              <a:path w="1482725" h="2695575">
                <a:moveTo>
                  <a:pt x="0" y="0"/>
                </a:moveTo>
                <a:lnTo>
                  <a:pt x="0" y="1839595"/>
                </a:lnTo>
                <a:lnTo>
                  <a:pt x="1482725" y="2695575"/>
                </a:lnTo>
                <a:lnTo>
                  <a:pt x="0" y="0"/>
                </a:lnTo>
                <a:close/>
              </a:path>
            </a:pathLst>
          </a:custGeom>
          <a:solidFill>
            <a:srgbClr val="C0C0C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p:nvPr/>
        </p:nvSpPr>
        <p:spPr>
          <a:xfrm>
            <a:off x="3089275" y="2590800"/>
            <a:ext cx="2986405" cy="2710180"/>
          </a:xfrm>
          <a:custGeom>
            <a:avLst/>
            <a:gdLst/>
            <a:ahLst/>
            <a:cxnLst/>
            <a:rect l="l" t="t" r="r" b="b"/>
            <a:pathLst>
              <a:path w="2986404" h="2710179">
                <a:moveTo>
                  <a:pt x="0" y="2709926"/>
                </a:moveTo>
                <a:lnTo>
                  <a:pt x="1493012" y="0"/>
                </a:lnTo>
                <a:lnTo>
                  <a:pt x="2986151" y="2709926"/>
                </a:lnTo>
                <a:lnTo>
                  <a:pt x="0" y="2709926"/>
                </a:lnTo>
                <a:close/>
              </a:path>
            </a:pathLst>
          </a:custGeom>
          <a:ln w="19050">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119626" y="1601850"/>
            <a:ext cx="968375" cy="96837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2016125" y="4933950"/>
            <a:ext cx="968375" cy="968375"/>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6123051" y="4972050"/>
            <a:ext cx="968375" cy="968375"/>
          </a:xfrm>
          <a:prstGeom prst="rect">
            <a:avLst/>
          </a:prstGeom>
          <a:blipFill>
            <a:blip r:embed="rId4"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1847850" y="2174113"/>
            <a:ext cx="1703705" cy="2652395"/>
          </a:xfrm>
          <a:custGeom>
            <a:avLst/>
            <a:gdLst/>
            <a:ahLst/>
            <a:cxnLst/>
            <a:rect l="l" t="t" r="r" b="b"/>
            <a:pathLst>
              <a:path w="1703704" h="2652395">
                <a:moveTo>
                  <a:pt x="13335" y="2524760"/>
                </a:moveTo>
                <a:lnTo>
                  <a:pt x="0" y="2651887"/>
                </a:lnTo>
                <a:lnTo>
                  <a:pt x="109727" y="2586355"/>
                </a:lnTo>
                <a:lnTo>
                  <a:pt x="102771" y="2581910"/>
                </a:lnTo>
                <a:lnTo>
                  <a:pt x="67310" y="2581910"/>
                </a:lnTo>
                <a:lnTo>
                  <a:pt x="35179" y="2561336"/>
                </a:lnTo>
                <a:lnTo>
                  <a:pt x="45439" y="2545274"/>
                </a:lnTo>
                <a:lnTo>
                  <a:pt x="13335" y="2524760"/>
                </a:lnTo>
                <a:close/>
              </a:path>
              <a:path w="1703704" h="2652395">
                <a:moveTo>
                  <a:pt x="45439" y="2545274"/>
                </a:moveTo>
                <a:lnTo>
                  <a:pt x="35179" y="2561336"/>
                </a:lnTo>
                <a:lnTo>
                  <a:pt x="67310" y="2581910"/>
                </a:lnTo>
                <a:lnTo>
                  <a:pt x="77589" y="2565818"/>
                </a:lnTo>
                <a:lnTo>
                  <a:pt x="45439" y="2545274"/>
                </a:lnTo>
                <a:close/>
              </a:path>
              <a:path w="1703704" h="2652395">
                <a:moveTo>
                  <a:pt x="77589" y="2565818"/>
                </a:moveTo>
                <a:lnTo>
                  <a:pt x="67310" y="2581910"/>
                </a:lnTo>
                <a:lnTo>
                  <a:pt x="102771" y="2581910"/>
                </a:lnTo>
                <a:lnTo>
                  <a:pt x="77589" y="2565818"/>
                </a:lnTo>
                <a:close/>
              </a:path>
              <a:path w="1703704" h="2652395">
                <a:moveTo>
                  <a:pt x="1671447" y="0"/>
                </a:moveTo>
                <a:lnTo>
                  <a:pt x="45439" y="2545274"/>
                </a:lnTo>
                <a:lnTo>
                  <a:pt x="77589" y="2565818"/>
                </a:lnTo>
                <a:lnTo>
                  <a:pt x="1703577" y="20574"/>
                </a:lnTo>
                <a:lnTo>
                  <a:pt x="1671447" y="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2047748" y="2235200"/>
            <a:ext cx="1703705" cy="2652395"/>
          </a:xfrm>
          <a:custGeom>
            <a:avLst/>
            <a:gdLst/>
            <a:ahLst/>
            <a:cxnLst/>
            <a:rect l="l" t="t" r="r" b="b"/>
            <a:pathLst>
              <a:path w="1703704" h="2652395">
                <a:moveTo>
                  <a:pt x="1625886" y="86030"/>
                </a:moveTo>
                <a:lnTo>
                  <a:pt x="0" y="2631313"/>
                </a:lnTo>
                <a:lnTo>
                  <a:pt x="32003" y="2651887"/>
                </a:lnTo>
                <a:lnTo>
                  <a:pt x="1658023" y="106593"/>
                </a:lnTo>
                <a:lnTo>
                  <a:pt x="1625886" y="86030"/>
                </a:lnTo>
                <a:close/>
              </a:path>
              <a:path w="1703704" h="2652395">
                <a:moveTo>
                  <a:pt x="1696110" y="69976"/>
                </a:moveTo>
                <a:lnTo>
                  <a:pt x="1636140" y="69976"/>
                </a:lnTo>
                <a:lnTo>
                  <a:pt x="1668272" y="90550"/>
                </a:lnTo>
                <a:lnTo>
                  <a:pt x="1658023" y="106593"/>
                </a:lnTo>
                <a:lnTo>
                  <a:pt x="1690115" y="127126"/>
                </a:lnTo>
                <a:lnTo>
                  <a:pt x="1696110" y="69976"/>
                </a:lnTo>
                <a:close/>
              </a:path>
              <a:path w="1703704" h="2652395">
                <a:moveTo>
                  <a:pt x="1636140" y="69976"/>
                </a:moveTo>
                <a:lnTo>
                  <a:pt x="1625886" y="86030"/>
                </a:lnTo>
                <a:lnTo>
                  <a:pt x="1658023" y="106593"/>
                </a:lnTo>
                <a:lnTo>
                  <a:pt x="1668272" y="90550"/>
                </a:lnTo>
                <a:lnTo>
                  <a:pt x="1636140" y="69976"/>
                </a:lnTo>
                <a:close/>
              </a:path>
              <a:path w="1703704" h="2652395">
                <a:moveTo>
                  <a:pt x="1703451" y="0"/>
                </a:moveTo>
                <a:lnTo>
                  <a:pt x="1593850" y="65532"/>
                </a:lnTo>
                <a:lnTo>
                  <a:pt x="1625886" y="86030"/>
                </a:lnTo>
                <a:lnTo>
                  <a:pt x="1636140" y="69976"/>
                </a:lnTo>
                <a:lnTo>
                  <a:pt x="1696110" y="69976"/>
                </a:lnTo>
                <a:lnTo>
                  <a:pt x="1703451" y="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2020823" y="2923285"/>
            <a:ext cx="1497329" cy="1521333"/>
          </a:xfrm>
          <a:prstGeom prst="rect">
            <a:avLst/>
          </a:prstGeom>
          <a:blipFill>
            <a:blip r:embed="rId5"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5427598" y="2260600"/>
            <a:ext cx="1751330" cy="2576195"/>
          </a:xfrm>
          <a:custGeom>
            <a:avLst/>
            <a:gdLst/>
            <a:ahLst/>
            <a:cxnLst/>
            <a:rect l="l" t="t" r="r" b="b"/>
            <a:pathLst>
              <a:path w="1751329" h="2576195">
                <a:moveTo>
                  <a:pt x="79877" y="83964"/>
                </a:moveTo>
                <a:lnTo>
                  <a:pt x="48301" y="105368"/>
                </a:lnTo>
                <a:lnTo>
                  <a:pt x="1719452" y="2576068"/>
                </a:lnTo>
                <a:lnTo>
                  <a:pt x="1750949" y="2554732"/>
                </a:lnTo>
                <a:lnTo>
                  <a:pt x="79877" y="83964"/>
                </a:lnTo>
                <a:close/>
              </a:path>
              <a:path w="1751329" h="2576195">
                <a:moveTo>
                  <a:pt x="0" y="0"/>
                </a:moveTo>
                <a:lnTo>
                  <a:pt x="16763" y="126746"/>
                </a:lnTo>
                <a:lnTo>
                  <a:pt x="48301" y="105368"/>
                </a:lnTo>
                <a:lnTo>
                  <a:pt x="37591" y="89535"/>
                </a:lnTo>
                <a:lnTo>
                  <a:pt x="69214" y="68199"/>
                </a:lnTo>
                <a:lnTo>
                  <a:pt x="103135" y="68199"/>
                </a:lnTo>
                <a:lnTo>
                  <a:pt x="111378" y="62611"/>
                </a:lnTo>
                <a:lnTo>
                  <a:pt x="0" y="0"/>
                </a:lnTo>
                <a:close/>
              </a:path>
              <a:path w="1751329" h="2576195">
                <a:moveTo>
                  <a:pt x="69214" y="68199"/>
                </a:moveTo>
                <a:lnTo>
                  <a:pt x="37591" y="89535"/>
                </a:lnTo>
                <a:lnTo>
                  <a:pt x="48301" y="105368"/>
                </a:lnTo>
                <a:lnTo>
                  <a:pt x="79877" y="83964"/>
                </a:lnTo>
                <a:lnTo>
                  <a:pt x="69214" y="68199"/>
                </a:lnTo>
                <a:close/>
              </a:path>
              <a:path w="1751329" h="2576195">
                <a:moveTo>
                  <a:pt x="103135" y="68199"/>
                </a:moveTo>
                <a:lnTo>
                  <a:pt x="69214" y="68199"/>
                </a:lnTo>
                <a:lnTo>
                  <a:pt x="79877" y="83964"/>
                </a:lnTo>
                <a:lnTo>
                  <a:pt x="103135" y="68199"/>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5634101" y="2186432"/>
            <a:ext cx="1751330" cy="2576195"/>
          </a:xfrm>
          <a:custGeom>
            <a:avLst/>
            <a:gdLst/>
            <a:ahLst/>
            <a:cxnLst/>
            <a:rect l="l" t="t" r="r" b="b"/>
            <a:pathLst>
              <a:path w="1751329" h="2576195">
                <a:moveTo>
                  <a:pt x="1671171" y="2492064"/>
                </a:moveTo>
                <a:lnTo>
                  <a:pt x="1639570" y="2513456"/>
                </a:lnTo>
                <a:lnTo>
                  <a:pt x="1750949" y="2576067"/>
                </a:lnTo>
                <a:lnTo>
                  <a:pt x="1741997" y="2507868"/>
                </a:lnTo>
                <a:lnTo>
                  <a:pt x="1681860" y="2507868"/>
                </a:lnTo>
                <a:lnTo>
                  <a:pt x="1671171" y="2492064"/>
                </a:lnTo>
                <a:close/>
              </a:path>
              <a:path w="1751329" h="2576195">
                <a:moveTo>
                  <a:pt x="1702674" y="2470738"/>
                </a:moveTo>
                <a:lnTo>
                  <a:pt x="1671171" y="2492064"/>
                </a:lnTo>
                <a:lnTo>
                  <a:pt x="1681860" y="2507868"/>
                </a:lnTo>
                <a:lnTo>
                  <a:pt x="1713356" y="2486532"/>
                </a:lnTo>
                <a:lnTo>
                  <a:pt x="1702674" y="2470738"/>
                </a:lnTo>
                <a:close/>
              </a:path>
              <a:path w="1751329" h="2576195">
                <a:moveTo>
                  <a:pt x="1734312" y="2449322"/>
                </a:moveTo>
                <a:lnTo>
                  <a:pt x="1702674" y="2470738"/>
                </a:lnTo>
                <a:lnTo>
                  <a:pt x="1713356" y="2486532"/>
                </a:lnTo>
                <a:lnTo>
                  <a:pt x="1681860" y="2507868"/>
                </a:lnTo>
                <a:lnTo>
                  <a:pt x="1741997" y="2507868"/>
                </a:lnTo>
                <a:lnTo>
                  <a:pt x="1734312" y="2449322"/>
                </a:lnTo>
                <a:close/>
              </a:path>
              <a:path w="1751329" h="2576195">
                <a:moveTo>
                  <a:pt x="31623" y="0"/>
                </a:moveTo>
                <a:lnTo>
                  <a:pt x="0" y="21335"/>
                </a:lnTo>
                <a:lnTo>
                  <a:pt x="1671171" y="2492064"/>
                </a:lnTo>
                <a:lnTo>
                  <a:pt x="1702674" y="2470738"/>
                </a:lnTo>
                <a:lnTo>
                  <a:pt x="31623" y="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2660523" y="5836030"/>
            <a:ext cx="3799204" cy="114300"/>
          </a:xfrm>
          <a:custGeom>
            <a:avLst/>
            <a:gdLst/>
            <a:ahLst/>
            <a:cxnLst/>
            <a:rect l="l" t="t" r="r" b="b"/>
            <a:pathLst>
              <a:path w="3799204" h="114300">
                <a:moveTo>
                  <a:pt x="3761192" y="38036"/>
                </a:moveTo>
                <a:lnTo>
                  <a:pt x="3703701" y="38036"/>
                </a:lnTo>
                <a:lnTo>
                  <a:pt x="3703828" y="76136"/>
                </a:lnTo>
                <a:lnTo>
                  <a:pt x="3684778" y="76200"/>
                </a:lnTo>
                <a:lnTo>
                  <a:pt x="3684904" y="114300"/>
                </a:lnTo>
                <a:lnTo>
                  <a:pt x="3798951" y="56769"/>
                </a:lnTo>
                <a:lnTo>
                  <a:pt x="3761192" y="38036"/>
                </a:lnTo>
                <a:close/>
              </a:path>
              <a:path w="3799204" h="114300">
                <a:moveTo>
                  <a:pt x="3684651" y="38100"/>
                </a:moveTo>
                <a:lnTo>
                  <a:pt x="0" y="50419"/>
                </a:lnTo>
                <a:lnTo>
                  <a:pt x="126" y="88519"/>
                </a:lnTo>
                <a:lnTo>
                  <a:pt x="3684778" y="76200"/>
                </a:lnTo>
                <a:lnTo>
                  <a:pt x="3684651" y="38100"/>
                </a:lnTo>
                <a:close/>
              </a:path>
              <a:path w="3799204" h="114300">
                <a:moveTo>
                  <a:pt x="3703701" y="38036"/>
                </a:moveTo>
                <a:lnTo>
                  <a:pt x="3684651" y="38100"/>
                </a:lnTo>
                <a:lnTo>
                  <a:pt x="3684778" y="76200"/>
                </a:lnTo>
                <a:lnTo>
                  <a:pt x="3703828" y="76136"/>
                </a:lnTo>
                <a:lnTo>
                  <a:pt x="3703701" y="38036"/>
                </a:lnTo>
                <a:close/>
              </a:path>
              <a:path w="3799204" h="114300">
                <a:moveTo>
                  <a:pt x="3684524" y="0"/>
                </a:moveTo>
                <a:lnTo>
                  <a:pt x="3684651" y="38100"/>
                </a:lnTo>
                <a:lnTo>
                  <a:pt x="3761192" y="38036"/>
                </a:lnTo>
                <a:lnTo>
                  <a:pt x="3684524" y="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2660650" y="6082919"/>
            <a:ext cx="3799204" cy="114300"/>
          </a:xfrm>
          <a:custGeom>
            <a:avLst/>
            <a:gdLst/>
            <a:ahLst/>
            <a:cxnLst/>
            <a:rect l="l" t="t" r="r" b="b"/>
            <a:pathLst>
              <a:path w="3799204" h="114300">
                <a:moveTo>
                  <a:pt x="114045" y="0"/>
                </a:moveTo>
                <a:lnTo>
                  <a:pt x="0" y="57530"/>
                </a:lnTo>
                <a:lnTo>
                  <a:pt x="114426" y="114299"/>
                </a:lnTo>
                <a:lnTo>
                  <a:pt x="114300" y="76263"/>
                </a:lnTo>
                <a:lnTo>
                  <a:pt x="95250" y="76263"/>
                </a:lnTo>
                <a:lnTo>
                  <a:pt x="95123" y="38163"/>
                </a:lnTo>
                <a:lnTo>
                  <a:pt x="114172" y="38099"/>
                </a:lnTo>
                <a:lnTo>
                  <a:pt x="114045" y="0"/>
                </a:lnTo>
                <a:close/>
              </a:path>
              <a:path w="3799204" h="114300">
                <a:moveTo>
                  <a:pt x="114172" y="38099"/>
                </a:moveTo>
                <a:lnTo>
                  <a:pt x="95123" y="38163"/>
                </a:lnTo>
                <a:lnTo>
                  <a:pt x="95250" y="76263"/>
                </a:lnTo>
                <a:lnTo>
                  <a:pt x="114299" y="76199"/>
                </a:lnTo>
                <a:lnTo>
                  <a:pt x="114172" y="38099"/>
                </a:lnTo>
                <a:close/>
              </a:path>
              <a:path w="3799204" h="114300">
                <a:moveTo>
                  <a:pt x="114299" y="76199"/>
                </a:moveTo>
                <a:lnTo>
                  <a:pt x="95250" y="76263"/>
                </a:lnTo>
                <a:lnTo>
                  <a:pt x="114300" y="76263"/>
                </a:lnTo>
                <a:close/>
              </a:path>
              <a:path w="3799204" h="114300">
                <a:moveTo>
                  <a:pt x="3798824" y="25780"/>
                </a:moveTo>
                <a:lnTo>
                  <a:pt x="114172" y="38099"/>
                </a:lnTo>
                <a:lnTo>
                  <a:pt x="114299" y="76199"/>
                </a:lnTo>
                <a:lnTo>
                  <a:pt x="3798951" y="63880"/>
                </a:lnTo>
                <a:lnTo>
                  <a:pt x="3798824" y="2578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txBox="1"/>
          <p:nvPr/>
        </p:nvSpPr>
        <p:spPr>
          <a:xfrm>
            <a:off x="3718305" y="5552033"/>
            <a:ext cx="1473200" cy="997709"/>
          </a:xfrm>
          <a:prstGeom prst="rect">
            <a:avLst/>
          </a:prstGeom>
        </p:spPr>
        <p:txBody>
          <a:bodyPr vert="horz" wrap="square" lIns="0" tIns="0" rIns="0" bIns="0" rtlCol="0">
            <a:spAutoFit/>
          </a:bodyPr>
          <a:lstStyle/>
          <a:p>
            <a:pPr marL="38100" indent="-26034">
              <a:lnSpc>
                <a:spcPct val="100000"/>
              </a:lnSpc>
            </a:pPr>
            <a:r>
              <a:rPr sz="1600" spc="-5" dirty="0">
                <a:solidFill>
                  <a:srgbClr val="666666"/>
                </a:solidFill>
                <a:latin typeface="BMWType V2 Regular" pitchFamily="2" charset="0"/>
                <a:ea typeface="華康中黑體" panose="020B0509000000000000" pitchFamily="49" charset="-120"/>
                <a:cs typeface="BMWType V2 Regular" pitchFamily="2" charset="0"/>
              </a:rPr>
              <a:t>全部功能的使用</a:t>
            </a:r>
            <a:endParaRPr sz="1600">
              <a:latin typeface="BMWType V2 Regular" pitchFamily="2" charset="0"/>
              <a:ea typeface="華康中黑體" panose="020B0509000000000000" pitchFamily="49" charset="-120"/>
              <a:cs typeface="BMWType V2 Regular" pitchFamily="2" charset="0"/>
            </a:endParaRPr>
          </a:p>
          <a:p>
            <a:pPr>
              <a:lnSpc>
                <a:spcPct val="100000"/>
              </a:lnSpc>
            </a:pPr>
            <a:endParaRPr sz="1600">
              <a:latin typeface="BMWType V2 Regular" pitchFamily="2" charset="0"/>
              <a:ea typeface="華康中黑體" panose="020B0509000000000000" pitchFamily="49" charset="-120"/>
              <a:cs typeface="BMWType V2 Regular" pitchFamily="2" charset="0"/>
            </a:endParaRPr>
          </a:p>
          <a:p>
            <a:pPr>
              <a:lnSpc>
                <a:spcPct val="100000"/>
              </a:lnSpc>
              <a:spcBef>
                <a:spcPts val="50"/>
              </a:spcBef>
            </a:pPr>
            <a:endParaRPr sz="1600">
              <a:latin typeface="BMWType V2 Regular" pitchFamily="2" charset="0"/>
              <a:ea typeface="華康中黑體" panose="020B0509000000000000" pitchFamily="49" charset="-120"/>
              <a:cs typeface="BMWType V2 Regular" pitchFamily="2" charset="0"/>
            </a:endParaRPr>
          </a:p>
          <a:p>
            <a:pPr marL="38100">
              <a:lnSpc>
                <a:spcPct val="100000"/>
              </a:lnSpc>
            </a:pPr>
            <a:r>
              <a:rPr sz="1600" spc="0" dirty="0">
                <a:solidFill>
                  <a:srgbClr val="666666"/>
                </a:solidFill>
                <a:latin typeface="BMWType V2 Regular" pitchFamily="2" charset="0"/>
                <a:ea typeface="華康中黑體" panose="020B0509000000000000" pitchFamily="49" charset="-120"/>
                <a:cs typeface="BMWType V2 Regular" pitchFamily="2" charset="0"/>
              </a:rPr>
              <a:t>完</a:t>
            </a:r>
            <a:r>
              <a:rPr sz="1600" spc="-5" dirty="0">
                <a:solidFill>
                  <a:srgbClr val="666666"/>
                </a:solidFill>
                <a:latin typeface="BMWType V2 Regular" pitchFamily="2" charset="0"/>
                <a:ea typeface="華康中黑體" panose="020B0509000000000000" pitchFamily="49" charset="-120"/>
                <a:cs typeface="BMWType V2 Regular" pitchFamily="2" charset="0"/>
              </a:rPr>
              <a:t>整可</a:t>
            </a:r>
            <a:r>
              <a:rPr sz="1600" spc="0" dirty="0">
                <a:solidFill>
                  <a:srgbClr val="666666"/>
                </a:solidFill>
                <a:latin typeface="BMWType V2 Regular" pitchFamily="2" charset="0"/>
                <a:ea typeface="華康中黑體" panose="020B0509000000000000" pitchFamily="49" charset="-120"/>
                <a:cs typeface="BMWType V2 Regular" pitchFamily="2" charset="0"/>
              </a:rPr>
              <a:t>靠</a:t>
            </a:r>
            <a:r>
              <a:rPr sz="1600" spc="-5" dirty="0">
                <a:solidFill>
                  <a:srgbClr val="666666"/>
                </a:solidFill>
                <a:latin typeface="BMWType V2 Regular" pitchFamily="2" charset="0"/>
                <a:ea typeface="華康中黑體" panose="020B0509000000000000" pitchFamily="49" charset="-120"/>
                <a:cs typeface="BMWType V2 Regular" pitchFamily="2" charset="0"/>
              </a:rPr>
              <a:t>的資訊</a:t>
            </a:r>
            <a:endParaRPr sz="1600">
              <a:latin typeface="BMWType V2 Regular" pitchFamily="2" charset="0"/>
              <a:ea typeface="華康中黑體" panose="020B0509000000000000" pitchFamily="49" charset="-120"/>
              <a:cs typeface="BMWType V2 Regular" pitchFamily="2" charset="0"/>
            </a:endParaRPr>
          </a:p>
        </p:txBody>
      </p:sp>
      <p:sp>
        <p:nvSpPr>
          <p:cNvPr id="18" name="object 18"/>
          <p:cNvSpPr txBox="1"/>
          <p:nvPr/>
        </p:nvSpPr>
        <p:spPr>
          <a:xfrm>
            <a:off x="3890009" y="3672078"/>
            <a:ext cx="1422400" cy="1809726"/>
          </a:xfrm>
          <a:prstGeom prst="rect">
            <a:avLst/>
          </a:prstGeom>
        </p:spPr>
        <p:txBody>
          <a:bodyPr vert="horz" wrap="square" lIns="0" tIns="0" rIns="0" bIns="0" rtlCol="0">
            <a:spAutoFit/>
          </a:bodyPr>
          <a:lstStyle/>
          <a:p>
            <a:pPr marL="134620" marR="5080" indent="-122555">
              <a:lnSpc>
                <a:spcPct val="140000"/>
              </a:lnSpc>
            </a:pPr>
            <a:r>
              <a:rPr sz="2800" spc="-110" dirty="0" err="1" smtClean="0">
                <a:solidFill>
                  <a:srgbClr val="666666"/>
                </a:solidFill>
                <a:latin typeface="BMWType V2 Regular" pitchFamily="2" charset="0"/>
                <a:ea typeface="華康中黑體" panose="020B0509000000000000" pitchFamily="49" charset="-120"/>
                <a:cs typeface="BMWType V2 Regular" pitchFamily="2" charset="0"/>
              </a:rPr>
              <a:t>P</a:t>
            </a:r>
            <a:r>
              <a:rPr sz="2800" spc="-120" dirty="0" err="1" smtClean="0">
                <a:solidFill>
                  <a:srgbClr val="666666"/>
                </a:solidFill>
                <a:latin typeface="BMWType V2 Regular" pitchFamily="2" charset="0"/>
                <a:ea typeface="華康中黑體" panose="020B0509000000000000" pitchFamily="49" charset="-120"/>
                <a:cs typeface="BMWType V2 Regular" pitchFamily="2" charset="0"/>
              </a:rPr>
              <a:t>r</a:t>
            </a:r>
            <a:r>
              <a:rPr sz="2800" dirty="0" err="1" smtClean="0">
                <a:solidFill>
                  <a:srgbClr val="666666"/>
                </a:solidFill>
                <a:latin typeface="BMWType V2 Regular" pitchFamily="2" charset="0"/>
                <a:ea typeface="華康中黑體" panose="020B0509000000000000" pitchFamily="49" charset="-120"/>
                <a:cs typeface="BMWType V2 Regular" pitchFamily="2" charset="0"/>
              </a:rPr>
              <a:t>emium</a:t>
            </a:r>
            <a:r>
              <a:rPr sz="2800" spc="-40" dirty="0" err="1" smtClean="0">
                <a:solidFill>
                  <a:srgbClr val="666666"/>
                </a:solidFill>
                <a:latin typeface="BMWType V2 Regular" pitchFamily="2" charset="0"/>
                <a:ea typeface="華康中黑體" panose="020B0509000000000000" pitchFamily="49" charset="-120"/>
                <a:cs typeface="BMWType V2 Regular" pitchFamily="2" charset="0"/>
              </a:rPr>
              <a:t>Service</a:t>
            </a:r>
            <a:endParaRPr sz="2800" dirty="0">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5361178" y="2420492"/>
            <a:ext cx="2125599" cy="2296159"/>
          </a:xfrm>
          <a:prstGeom prst="rect">
            <a:avLst/>
          </a:prstGeom>
          <a:blipFill>
            <a:blip r:embed="rId6"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4323334" y="1963546"/>
            <a:ext cx="4826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流程</a:t>
            </a:r>
            <a:endParaRPr sz="180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6547484" y="5304408"/>
            <a:ext cx="2540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人</a:t>
            </a:r>
            <a:endParaRPr sz="18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2205354" y="5288533"/>
            <a:ext cx="4826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系統</a:t>
            </a:r>
            <a:endParaRPr sz="180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641032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7799705" y="4838636"/>
            <a:ext cx="1344295" cy="1344930"/>
          </a:xfrm>
          <a:custGeom>
            <a:avLst/>
            <a:gdLst/>
            <a:ahLst/>
            <a:cxnLst/>
            <a:rect l="l" t="t" r="r" b="b"/>
            <a:pathLst>
              <a:path w="1344295" h="1344929">
                <a:moveTo>
                  <a:pt x="0" y="1344676"/>
                </a:moveTo>
                <a:lnTo>
                  <a:pt x="1344295" y="1344676"/>
                </a:lnTo>
                <a:lnTo>
                  <a:pt x="1344295" y="0"/>
                </a:lnTo>
                <a:lnTo>
                  <a:pt x="0" y="0"/>
                </a:lnTo>
                <a:lnTo>
                  <a:pt x="0" y="1344676"/>
                </a:lnTo>
                <a:close/>
              </a:path>
            </a:pathLst>
          </a:custGeom>
          <a:solidFill>
            <a:srgbClr val="E4E4E4"/>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8118856" y="5008270"/>
            <a:ext cx="705929" cy="702106"/>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7959280" y="5777888"/>
            <a:ext cx="1025144" cy="651460"/>
          </a:xfrm>
          <a:prstGeom prst="rect">
            <a:avLst/>
          </a:prstGeom>
        </p:spPr>
        <p:txBody>
          <a:bodyPr vert="horz" wrap="square" lIns="0" tIns="0" rIns="0" bIns="0" rtlCol="0">
            <a:spAutoFit/>
          </a:bodyPr>
          <a:lstStyle/>
          <a:p>
            <a:pPr marL="12700" marR="5080" indent="295275">
              <a:lnSpc>
                <a:spcPts val="1019"/>
              </a:lnSpc>
            </a:pPr>
            <a:r>
              <a:rPr lang="en-US" altLang="zh-TW" sz="900" b="1" spc="25" dirty="0" smtClean="0">
                <a:latin typeface="BMWType V2 Regular" pitchFamily="2" charset="0"/>
                <a:ea typeface="華康中黑體" panose="020B0509000000000000" pitchFamily="49" charset="-120"/>
                <a:cs typeface="BMWType V2 Regular" pitchFamily="2" charset="0"/>
              </a:rPr>
              <a:t>Sheer Driving</a:t>
            </a:r>
            <a:r>
              <a:rPr lang="zh-TW" altLang="en-US" sz="900" b="1" spc="25" dirty="0" smtClean="0">
                <a:latin typeface="BMWType V2 Regular" pitchFamily="2" charset="0"/>
                <a:ea typeface="華康中黑體" panose="020B0509000000000000" pitchFamily="49" charset="-120"/>
                <a:cs typeface="BMWType V2 Regular" pitchFamily="2" charset="0"/>
              </a:rPr>
              <a:t> </a:t>
            </a:r>
            <a:r>
              <a:rPr lang="en-US" altLang="zh-TW" sz="900" b="1" spc="25" dirty="0" smtClean="0">
                <a:latin typeface="BMWType V2 Regular" pitchFamily="2" charset="0"/>
                <a:ea typeface="華康中黑體" panose="020B0509000000000000" pitchFamily="49" charset="-120"/>
                <a:cs typeface="BMWType V2 Regular" pitchFamily="2" charset="0"/>
              </a:rPr>
              <a:t>Pleasure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marR="5080" indent="295275">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pPr marL="12700" marR="5080" indent="295275" algn="ctr">
              <a:lnSpc>
                <a:spcPts val="1019"/>
              </a:lnSpc>
            </a:pPr>
            <a:endParaRPr lang="en-US" altLang="zh-TW" sz="900" b="1" spc="25" dirty="0" smtClean="0">
              <a:latin typeface="BMWType V2 Regular" pitchFamily="2" charset="0"/>
              <a:ea typeface="華康中黑體" panose="020B0509000000000000" pitchFamily="49" charset="-120"/>
              <a:cs typeface="BMWType V2 Regular" pitchFamily="2" charset="0"/>
            </a:endParaRPr>
          </a:p>
          <a:p>
            <a:endParaRPr lang="zh-TW" altLang="en-US" sz="900" dirty="0">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22577" y="101980"/>
            <a:ext cx="765175" cy="400110"/>
          </a:xfrm>
          <a:prstGeom prst="rect">
            <a:avLst/>
          </a:prstGeom>
        </p:spPr>
        <p:txBody>
          <a:bodyPr vert="horz" wrap="square" lIns="0" tIns="0" rIns="0" bIns="0" rtlCol="0">
            <a:spAutoFit/>
          </a:bodyPr>
          <a:lstStyle/>
          <a:p>
            <a:pPr marL="12700">
              <a:lnSpc>
                <a:spcPct val="100000"/>
              </a:lnSpc>
            </a:pPr>
            <a:r>
              <a:rPr sz="2600" spc="10" dirty="0">
                <a:latin typeface="BMWType V2 Regular" pitchFamily="2" charset="0"/>
                <a:ea typeface="華康中黑體" panose="020B0509000000000000" pitchFamily="49" charset="-120"/>
                <a:cs typeface="BMWType V2 Regular" pitchFamily="2" charset="0"/>
              </a:rPr>
              <a:t>謝謝</a:t>
            </a:r>
            <a:r>
              <a:rPr sz="2600" spc="-135" dirty="0">
                <a:latin typeface="BMWType V2 Regular" pitchFamily="2" charset="0"/>
                <a:ea typeface="華康中黑體" panose="020B0509000000000000" pitchFamily="49" charset="-120"/>
                <a:cs typeface="BMWType V2 Regular" pitchFamily="2" charset="0"/>
              </a:rPr>
              <a:t>.</a:t>
            </a:r>
            <a:endParaRPr sz="2600">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6567043" y="4944745"/>
            <a:ext cx="939800" cy="256480"/>
          </a:xfrm>
          <a:prstGeom prst="rect">
            <a:avLst/>
          </a:prstGeom>
        </p:spPr>
        <p:txBody>
          <a:bodyPr vert="horz" wrap="square" lIns="0" tIns="0" rIns="0" bIns="0" rtlCol="0">
            <a:spAutoFit/>
          </a:bodyPr>
          <a:lstStyle/>
          <a:p>
            <a:pPr marL="12700" marR="5080">
              <a:lnSpc>
                <a:spcPts val="1019"/>
              </a:lnSpc>
            </a:pPr>
            <a:r>
              <a:rPr lang="zh-TW" altLang="en-US" sz="900" b="1" dirty="0" smtClean="0">
                <a:latin typeface="BMWType V2 Regular" pitchFamily="2" charset="0"/>
                <a:ea typeface="華康中黑體" panose="020B0509000000000000" pitchFamily="49" charset="-120"/>
                <a:cs typeface="BMWType V2 Regular" pitchFamily="2" charset="0"/>
              </a:rPr>
              <a:t>鎔德</a:t>
            </a:r>
            <a:r>
              <a:rPr sz="900" b="1" dirty="0" err="1" smtClean="0">
                <a:latin typeface="BMWType V2 Regular" pitchFamily="2" charset="0"/>
                <a:ea typeface="華康中黑體" panose="020B0509000000000000" pitchFamily="49" charset="-120"/>
                <a:cs typeface="BMWType V2 Regular" pitchFamily="2" charset="0"/>
              </a:rPr>
              <a:t>股份有限公司服務部</a:t>
            </a:r>
            <a:endParaRPr sz="900" dirty="0">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6567043" y="5715914"/>
            <a:ext cx="821690" cy="280035"/>
          </a:xfrm>
          <a:prstGeom prst="rect">
            <a:avLst/>
          </a:prstGeom>
        </p:spPr>
        <p:txBody>
          <a:bodyPr vert="horz" wrap="square" lIns="0" tIns="0" rIns="0" bIns="0" rtlCol="0">
            <a:spAutoFit/>
          </a:bodyPr>
          <a:lstStyle/>
          <a:p>
            <a:pPr marL="12700">
              <a:lnSpc>
                <a:spcPts val="1055"/>
              </a:lnSpc>
            </a:pPr>
            <a:r>
              <a:rPr lang="zh-TW" altLang="en-US" sz="900" b="1" dirty="0" smtClean="0">
                <a:solidFill>
                  <a:srgbClr val="999999"/>
                </a:solidFill>
                <a:latin typeface="BMWType V2 Regular" pitchFamily="2" charset="0"/>
                <a:ea typeface="華康中黑體" panose="020B0509000000000000" pitchFamily="49" charset="-120"/>
                <a:cs typeface="BMWType V2 Regular" pitchFamily="2" charset="0"/>
              </a:rPr>
              <a:t>台北內湖</a:t>
            </a:r>
            <a:endParaRPr sz="900" dirty="0">
              <a:latin typeface="BMWType V2 Regular" pitchFamily="2" charset="0"/>
              <a:ea typeface="華康中黑體" panose="020B0509000000000000" pitchFamily="49" charset="-120"/>
              <a:cs typeface="BMWType V2 Regular" pitchFamily="2" charset="0"/>
            </a:endParaRPr>
          </a:p>
          <a:p>
            <a:pPr marL="12700">
              <a:lnSpc>
                <a:spcPts val="1055"/>
              </a:lnSpc>
            </a:pPr>
            <a:r>
              <a:rPr lang="en-US" sz="900" b="1" spc="20" dirty="0" smtClean="0">
                <a:solidFill>
                  <a:srgbClr val="999999"/>
                </a:solidFill>
                <a:latin typeface="BMWType V2 Regular" pitchFamily="2" charset="0"/>
                <a:ea typeface="華康中黑體" panose="020B0509000000000000" pitchFamily="49" charset="-120"/>
                <a:cs typeface="BMWType V2 Regular" pitchFamily="2" charset="0"/>
              </a:rPr>
              <a:t>August 2016</a:t>
            </a:r>
            <a:endParaRPr sz="9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738187" y="4502150"/>
            <a:ext cx="2108835" cy="1729105"/>
          </a:xfrm>
          <a:custGeom>
            <a:avLst/>
            <a:gdLst/>
            <a:ahLst/>
            <a:cxnLst/>
            <a:rect l="l" t="t" r="r" b="b"/>
            <a:pathLst>
              <a:path w="2108835" h="1729104">
                <a:moveTo>
                  <a:pt x="1443926" y="0"/>
                </a:moveTo>
                <a:lnTo>
                  <a:pt x="0" y="0"/>
                </a:lnTo>
                <a:lnTo>
                  <a:pt x="664273" y="864362"/>
                </a:lnTo>
                <a:lnTo>
                  <a:pt x="0" y="1728787"/>
                </a:lnTo>
                <a:lnTo>
                  <a:pt x="1443926" y="1728787"/>
                </a:lnTo>
                <a:lnTo>
                  <a:pt x="2108263" y="864362"/>
                </a:lnTo>
                <a:lnTo>
                  <a:pt x="144392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2297176" y="4502150"/>
            <a:ext cx="2108200" cy="1729105"/>
          </a:xfrm>
          <a:custGeom>
            <a:avLst/>
            <a:gdLst/>
            <a:ahLst/>
            <a:cxnLst/>
            <a:rect l="l" t="t" r="r" b="b"/>
            <a:pathLst>
              <a:path w="2108200" h="1729104">
                <a:moveTo>
                  <a:pt x="1443863" y="0"/>
                </a:moveTo>
                <a:lnTo>
                  <a:pt x="0" y="0"/>
                </a:lnTo>
                <a:lnTo>
                  <a:pt x="664210" y="864362"/>
                </a:lnTo>
                <a:lnTo>
                  <a:pt x="0" y="1728787"/>
                </a:lnTo>
                <a:lnTo>
                  <a:pt x="1443863" y="1728787"/>
                </a:lnTo>
                <a:lnTo>
                  <a:pt x="2108200" y="864362"/>
                </a:lnTo>
                <a:lnTo>
                  <a:pt x="144386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3841750" y="4502150"/>
            <a:ext cx="2108200" cy="1729105"/>
          </a:xfrm>
          <a:custGeom>
            <a:avLst/>
            <a:gdLst/>
            <a:ahLst/>
            <a:cxnLst/>
            <a:rect l="l" t="t" r="r" b="b"/>
            <a:pathLst>
              <a:path w="2108200" h="1729104">
                <a:moveTo>
                  <a:pt x="1443863" y="0"/>
                </a:moveTo>
                <a:lnTo>
                  <a:pt x="0" y="0"/>
                </a:lnTo>
                <a:lnTo>
                  <a:pt x="664337" y="864362"/>
                </a:lnTo>
                <a:lnTo>
                  <a:pt x="0" y="1728787"/>
                </a:lnTo>
                <a:lnTo>
                  <a:pt x="1443863" y="1728787"/>
                </a:lnTo>
                <a:lnTo>
                  <a:pt x="2108200" y="864362"/>
                </a:lnTo>
                <a:lnTo>
                  <a:pt x="144386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核心程序</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534987" y="4359275"/>
            <a:ext cx="7421880" cy="0"/>
          </a:xfrm>
          <a:custGeom>
            <a:avLst/>
            <a:gdLst/>
            <a:ahLst/>
            <a:cxnLst/>
            <a:rect l="l" t="t" r="r" b="b"/>
            <a:pathLst>
              <a:path w="7421880">
                <a:moveTo>
                  <a:pt x="0" y="0"/>
                </a:moveTo>
                <a:lnTo>
                  <a:pt x="7421562" y="0"/>
                </a:lnTo>
              </a:path>
            </a:pathLst>
          </a:custGeom>
          <a:ln w="22225">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536575" y="4359275"/>
            <a:ext cx="0" cy="986155"/>
          </a:xfrm>
          <a:custGeom>
            <a:avLst/>
            <a:gdLst/>
            <a:ahLst/>
            <a:cxnLst/>
            <a:rect l="l" t="t" r="r" b="b"/>
            <a:pathLst>
              <a:path h="986154">
                <a:moveTo>
                  <a:pt x="0" y="0"/>
                </a:moveTo>
                <a:lnTo>
                  <a:pt x="0" y="985901"/>
                </a:lnTo>
              </a:path>
            </a:pathLst>
          </a:custGeom>
          <a:ln w="22225">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7939151" y="3282950"/>
            <a:ext cx="0" cy="1073150"/>
          </a:xfrm>
          <a:custGeom>
            <a:avLst/>
            <a:gdLst/>
            <a:ahLst/>
            <a:cxnLst/>
            <a:rect l="l" t="t" r="r" b="b"/>
            <a:pathLst>
              <a:path h="1073150">
                <a:moveTo>
                  <a:pt x="0" y="0"/>
                </a:moveTo>
                <a:lnTo>
                  <a:pt x="0" y="1073150"/>
                </a:lnTo>
              </a:path>
            </a:pathLst>
          </a:custGeom>
          <a:ln w="22225">
            <a:solidFill>
              <a:srgbClr val="666666"/>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1322577" y="1498346"/>
            <a:ext cx="7158355" cy="622300"/>
          </a:xfrm>
          <a:prstGeom prst="rect">
            <a:avLst/>
          </a:prstGeom>
        </p:spPr>
        <p:txBody>
          <a:bodyPr vert="horz" wrap="square" lIns="0" tIns="0" rIns="0" bIns="0" rtlCol="0">
            <a:spAutoFit/>
          </a:bodyPr>
          <a:lstStyle/>
          <a:p>
            <a:pPr marL="12700" marR="5080">
              <a:lnSpc>
                <a:spcPct val="100000"/>
              </a:lnSpc>
            </a:pPr>
            <a:r>
              <a:rPr sz="2000" spc="35" dirty="0" smtClean="0">
                <a:latin typeface="BMWType V2 Regular" pitchFamily="2" charset="0"/>
                <a:ea typeface="華康中黑體" panose="020B0509000000000000" pitchFamily="49" charset="-120"/>
                <a:cs typeface="BMWType V2 Regular" pitchFamily="2" charset="0"/>
              </a:rPr>
              <a:t>BMW</a:t>
            </a:r>
            <a:r>
              <a:rPr sz="2000" spc="5" dirty="0" smtClean="0">
                <a:latin typeface="BMWType V2 Regular" pitchFamily="2" charset="0"/>
                <a:ea typeface="華康中黑體" panose="020B0509000000000000" pitchFamily="49" charset="-120"/>
                <a:cs typeface="BMWType V2 Regular" pitchFamily="2" charset="0"/>
              </a:rPr>
              <a:t>原廠為完成</a:t>
            </a:r>
            <a:r>
              <a:rPr sz="2000" spc="5" dirty="0">
                <a:latin typeface="BMWType V2 Regular" pitchFamily="2" charset="0"/>
                <a:ea typeface="華康中黑體" panose="020B0509000000000000" pitchFamily="49" charset="-120"/>
                <a:cs typeface="BMWType V2 Regular" pitchFamily="2" charset="0"/>
              </a:rPr>
              <a:t>2008年「服務流程目標」</a:t>
            </a:r>
            <a:r>
              <a:rPr sz="2000" spc="5" dirty="0" smtClean="0">
                <a:latin typeface="BMWType V2 Regular" pitchFamily="2" charset="0"/>
                <a:ea typeface="華康中黑體" panose="020B0509000000000000" pitchFamily="49" charset="-120"/>
                <a:cs typeface="BMWType V2 Regular" pitchFamily="2" charset="0"/>
              </a:rPr>
              <a:t>策略所整合的八大項</a:t>
            </a:r>
            <a:r>
              <a:rPr sz="2000" dirty="0" smtClean="0">
                <a:latin typeface="BMWType V2 Regular" pitchFamily="2" charset="0"/>
                <a:ea typeface="華康中黑體" panose="020B0509000000000000" pitchFamily="49" charset="-120"/>
                <a:cs typeface="BMWType V2 Regular" pitchFamily="2" charset="0"/>
              </a:rPr>
              <a:t>服務程序</a:t>
            </a:r>
            <a:r>
              <a:rPr sz="2000" dirty="0">
                <a:latin typeface="BMWType V2 Regular" pitchFamily="2" charset="0"/>
                <a:ea typeface="華康中黑體" panose="020B0509000000000000" pitchFamily="49" charset="-120"/>
                <a:cs typeface="BMWType V2 Regular" pitchFamily="2" charset="0"/>
              </a:rPr>
              <a:t>：</a:t>
            </a:r>
          </a:p>
        </p:txBody>
      </p:sp>
      <p:sp>
        <p:nvSpPr>
          <p:cNvPr id="11" name="object 11"/>
          <p:cNvSpPr/>
          <p:nvPr/>
        </p:nvSpPr>
        <p:spPr>
          <a:xfrm>
            <a:off x="2705100" y="2441575"/>
            <a:ext cx="2108200" cy="1729105"/>
          </a:xfrm>
          <a:custGeom>
            <a:avLst/>
            <a:gdLst/>
            <a:ahLst/>
            <a:cxnLst/>
            <a:rect l="l" t="t" r="r" b="b"/>
            <a:pathLst>
              <a:path w="2108200" h="1729104">
                <a:moveTo>
                  <a:pt x="1443863" y="0"/>
                </a:moveTo>
                <a:lnTo>
                  <a:pt x="0" y="0"/>
                </a:lnTo>
                <a:lnTo>
                  <a:pt x="664337" y="864362"/>
                </a:lnTo>
                <a:lnTo>
                  <a:pt x="0" y="1728724"/>
                </a:lnTo>
                <a:lnTo>
                  <a:pt x="1443863" y="1728724"/>
                </a:lnTo>
                <a:lnTo>
                  <a:pt x="2108200" y="864362"/>
                </a:lnTo>
                <a:lnTo>
                  <a:pt x="144386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4264025" y="2441575"/>
            <a:ext cx="2108200" cy="1729105"/>
          </a:xfrm>
          <a:custGeom>
            <a:avLst/>
            <a:gdLst/>
            <a:ahLst/>
            <a:cxnLst/>
            <a:rect l="l" t="t" r="r" b="b"/>
            <a:pathLst>
              <a:path w="2108200" h="1729104">
                <a:moveTo>
                  <a:pt x="1443863" y="0"/>
                </a:moveTo>
                <a:lnTo>
                  <a:pt x="0" y="0"/>
                </a:lnTo>
                <a:lnTo>
                  <a:pt x="664337" y="864362"/>
                </a:lnTo>
                <a:lnTo>
                  <a:pt x="0" y="1728724"/>
                </a:lnTo>
                <a:lnTo>
                  <a:pt x="1443863" y="1728724"/>
                </a:lnTo>
                <a:lnTo>
                  <a:pt x="2108200" y="864362"/>
                </a:lnTo>
                <a:lnTo>
                  <a:pt x="144386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5808726" y="2441575"/>
            <a:ext cx="2108200" cy="1729105"/>
          </a:xfrm>
          <a:custGeom>
            <a:avLst/>
            <a:gdLst/>
            <a:ahLst/>
            <a:cxnLst/>
            <a:rect l="l" t="t" r="r" b="b"/>
            <a:pathLst>
              <a:path w="2108200" h="1729104">
                <a:moveTo>
                  <a:pt x="1443863" y="0"/>
                </a:moveTo>
                <a:lnTo>
                  <a:pt x="0" y="0"/>
                </a:lnTo>
                <a:lnTo>
                  <a:pt x="664210" y="864362"/>
                </a:lnTo>
                <a:lnTo>
                  <a:pt x="0" y="1728724"/>
                </a:lnTo>
                <a:lnTo>
                  <a:pt x="1443863" y="1728724"/>
                </a:lnTo>
                <a:lnTo>
                  <a:pt x="2108200" y="864362"/>
                </a:lnTo>
                <a:lnTo>
                  <a:pt x="144386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1377950" y="2433701"/>
            <a:ext cx="1898650" cy="1727200"/>
          </a:xfrm>
          <a:custGeom>
            <a:avLst/>
            <a:gdLst/>
            <a:ahLst/>
            <a:cxnLst/>
            <a:rect l="l" t="t" r="r" b="b"/>
            <a:pathLst>
              <a:path w="1898650" h="1727200">
                <a:moveTo>
                  <a:pt x="1274064" y="0"/>
                </a:moveTo>
                <a:lnTo>
                  <a:pt x="0" y="0"/>
                </a:lnTo>
                <a:lnTo>
                  <a:pt x="0" y="1727073"/>
                </a:lnTo>
                <a:lnTo>
                  <a:pt x="1274064" y="1727073"/>
                </a:lnTo>
                <a:lnTo>
                  <a:pt x="1898650" y="863600"/>
                </a:lnTo>
                <a:lnTo>
                  <a:pt x="1274064"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5381625" y="4489450"/>
            <a:ext cx="2108200" cy="1729105"/>
          </a:xfrm>
          <a:custGeom>
            <a:avLst/>
            <a:gdLst/>
            <a:ahLst/>
            <a:cxnLst/>
            <a:rect l="l" t="t" r="r" b="b"/>
            <a:pathLst>
              <a:path w="2108200" h="1729104">
                <a:moveTo>
                  <a:pt x="1443863" y="0"/>
                </a:moveTo>
                <a:lnTo>
                  <a:pt x="0" y="0"/>
                </a:lnTo>
                <a:lnTo>
                  <a:pt x="664337" y="864362"/>
                </a:lnTo>
                <a:lnTo>
                  <a:pt x="0" y="1728787"/>
                </a:lnTo>
                <a:lnTo>
                  <a:pt x="1443863" y="1728787"/>
                </a:lnTo>
                <a:lnTo>
                  <a:pt x="2108200" y="864362"/>
                </a:lnTo>
                <a:lnTo>
                  <a:pt x="144386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6923151" y="4497323"/>
            <a:ext cx="2108200" cy="1729105"/>
          </a:xfrm>
          <a:custGeom>
            <a:avLst/>
            <a:gdLst/>
            <a:ahLst/>
            <a:cxnLst/>
            <a:rect l="l" t="t" r="r" b="b"/>
            <a:pathLst>
              <a:path w="2108200" h="1729104">
                <a:moveTo>
                  <a:pt x="0" y="0"/>
                </a:moveTo>
                <a:lnTo>
                  <a:pt x="1443863" y="0"/>
                </a:lnTo>
                <a:lnTo>
                  <a:pt x="2108200" y="864488"/>
                </a:lnTo>
                <a:lnTo>
                  <a:pt x="1443863" y="1728851"/>
                </a:lnTo>
                <a:lnTo>
                  <a:pt x="0" y="1728851"/>
                </a:lnTo>
                <a:lnTo>
                  <a:pt x="664209" y="864488"/>
                </a:lnTo>
                <a:lnTo>
                  <a:pt x="0" y="0"/>
                </a:lnTo>
                <a:close/>
              </a:path>
            </a:pathLst>
          </a:custGeom>
          <a:ln w="9524">
            <a:solidFill>
              <a:srgbClr val="333333"/>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txBox="1"/>
          <p:nvPr/>
        </p:nvSpPr>
        <p:spPr>
          <a:xfrm>
            <a:off x="1570482" y="3151378"/>
            <a:ext cx="4826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聯繫</a:t>
            </a:r>
            <a:endParaRPr sz="1800">
              <a:latin typeface="BMWType V2 Regular" pitchFamily="2" charset="0"/>
              <a:ea typeface="華康中黑體" panose="020B0509000000000000" pitchFamily="49" charset="-120"/>
              <a:cs typeface="BMWType V2 Regular" pitchFamily="2" charset="0"/>
            </a:endParaRPr>
          </a:p>
        </p:txBody>
      </p:sp>
      <p:sp>
        <p:nvSpPr>
          <p:cNvPr id="18" name="object 18"/>
          <p:cNvSpPr txBox="1"/>
          <p:nvPr/>
        </p:nvSpPr>
        <p:spPr>
          <a:xfrm>
            <a:off x="3353180" y="3148329"/>
            <a:ext cx="4826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預約</a:t>
            </a:r>
            <a:endParaRPr sz="1800">
              <a:latin typeface="BMWType V2 Regular" pitchFamily="2" charset="0"/>
              <a:ea typeface="華康中黑體" panose="020B0509000000000000" pitchFamily="49" charset="-120"/>
              <a:cs typeface="BMWType V2 Regular" pitchFamily="2" charset="0"/>
            </a:endParaRPr>
          </a:p>
        </p:txBody>
      </p:sp>
      <p:sp>
        <p:nvSpPr>
          <p:cNvPr id="19" name="object 19"/>
          <p:cNvSpPr txBox="1"/>
          <p:nvPr/>
        </p:nvSpPr>
        <p:spPr>
          <a:xfrm>
            <a:off x="4950714" y="3125978"/>
            <a:ext cx="9398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諮詢準備</a:t>
            </a:r>
            <a:endParaRPr sz="1800">
              <a:latin typeface="BMWType V2 Regular" pitchFamily="2" charset="0"/>
              <a:ea typeface="華康中黑體" panose="020B0509000000000000" pitchFamily="49" charset="-120"/>
              <a:cs typeface="BMWType V2 Regular" pitchFamily="2" charset="0"/>
            </a:endParaRPr>
          </a:p>
        </p:txBody>
      </p:sp>
      <p:sp>
        <p:nvSpPr>
          <p:cNvPr id="20" name="object 20"/>
          <p:cNvSpPr txBox="1"/>
          <p:nvPr/>
        </p:nvSpPr>
        <p:spPr>
          <a:xfrm>
            <a:off x="6592951" y="3108705"/>
            <a:ext cx="9398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諮詢服務</a:t>
            </a:r>
            <a:endParaRPr sz="1800">
              <a:latin typeface="BMWType V2 Regular" pitchFamily="2" charset="0"/>
              <a:ea typeface="華康中黑體" panose="020B0509000000000000" pitchFamily="49" charset="-120"/>
              <a:cs typeface="BMWType V2 Regular" pitchFamily="2" charset="0"/>
            </a:endParaRPr>
          </a:p>
        </p:txBody>
      </p:sp>
      <p:sp>
        <p:nvSpPr>
          <p:cNvPr id="21" name="object 21"/>
          <p:cNvSpPr txBox="1"/>
          <p:nvPr/>
        </p:nvSpPr>
        <p:spPr>
          <a:xfrm>
            <a:off x="6592951" y="3370834"/>
            <a:ext cx="9398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（接車）</a:t>
            </a:r>
            <a:endParaRPr sz="1800">
              <a:latin typeface="BMWType V2 Regular" pitchFamily="2" charset="0"/>
              <a:ea typeface="華康中黑體" panose="020B0509000000000000" pitchFamily="49" charset="-120"/>
              <a:cs typeface="BMWType V2 Regular" pitchFamily="2" charset="0"/>
            </a:endParaRPr>
          </a:p>
        </p:txBody>
      </p:sp>
      <p:sp>
        <p:nvSpPr>
          <p:cNvPr id="22" name="object 22"/>
          <p:cNvSpPr txBox="1"/>
          <p:nvPr/>
        </p:nvSpPr>
        <p:spPr>
          <a:xfrm>
            <a:off x="1439925" y="5250433"/>
            <a:ext cx="9398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工單進行</a:t>
            </a:r>
            <a:endParaRPr sz="1800">
              <a:latin typeface="BMWType V2 Regular" pitchFamily="2" charset="0"/>
              <a:ea typeface="華康中黑體" panose="020B0509000000000000" pitchFamily="49" charset="-120"/>
              <a:cs typeface="BMWType V2 Regular" pitchFamily="2" charset="0"/>
            </a:endParaRPr>
          </a:p>
        </p:txBody>
      </p:sp>
      <p:sp>
        <p:nvSpPr>
          <p:cNvPr id="23" name="object 23"/>
          <p:cNvSpPr txBox="1"/>
          <p:nvPr/>
        </p:nvSpPr>
        <p:spPr>
          <a:xfrm>
            <a:off x="3037458" y="5244083"/>
            <a:ext cx="9398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帳單準備</a:t>
            </a:r>
            <a:endParaRPr sz="1800">
              <a:latin typeface="BMWType V2 Regular" pitchFamily="2" charset="0"/>
              <a:ea typeface="華康中黑體" panose="020B0509000000000000" pitchFamily="49" charset="-120"/>
              <a:cs typeface="BMWType V2 Regular" pitchFamily="2" charset="0"/>
            </a:endParaRPr>
          </a:p>
        </p:txBody>
      </p:sp>
      <p:sp>
        <p:nvSpPr>
          <p:cNvPr id="24" name="object 24"/>
          <p:cNvSpPr txBox="1"/>
          <p:nvPr/>
        </p:nvSpPr>
        <p:spPr>
          <a:xfrm>
            <a:off x="4663185" y="5228208"/>
            <a:ext cx="4826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交車</a:t>
            </a:r>
            <a:endParaRPr sz="1800">
              <a:latin typeface="BMWType V2 Regular" pitchFamily="2" charset="0"/>
              <a:ea typeface="華康中黑體" panose="020B0509000000000000" pitchFamily="49" charset="-120"/>
              <a:cs typeface="BMWType V2 Regular" pitchFamily="2" charset="0"/>
            </a:endParaRPr>
          </a:p>
        </p:txBody>
      </p:sp>
      <p:sp>
        <p:nvSpPr>
          <p:cNvPr id="25" name="object 25"/>
          <p:cNvSpPr txBox="1"/>
          <p:nvPr/>
        </p:nvSpPr>
        <p:spPr>
          <a:xfrm>
            <a:off x="6130290" y="5225160"/>
            <a:ext cx="9398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客戶關懷</a:t>
            </a:r>
            <a:endParaRPr sz="1800">
              <a:latin typeface="BMWType V2 Regular" pitchFamily="2" charset="0"/>
              <a:ea typeface="華康中黑體" panose="020B0509000000000000" pitchFamily="49" charset="-120"/>
              <a:cs typeface="BMWType V2 Regular" pitchFamily="2" charset="0"/>
            </a:endParaRPr>
          </a:p>
        </p:txBody>
      </p:sp>
      <p:sp>
        <p:nvSpPr>
          <p:cNvPr id="26" name="object 26"/>
          <p:cNvSpPr txBox="1"/>
          <p:nvPr/>
        </p:nvSpPr>
        <p:spPr>
          <a:xfrm>
            <a:off x="7730743" y="5204459"/>
            <a:ext cx="482600"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聯繫</a:t>
            </a:r>
            <a:endParaRPr sz="1800">
              <a:latin typeface="BMWType V2 Regular" pitchFamily="2" charset="0"/>
              <a:ea typeface="華康中黑體" panose="020B0509000000000000" pitchFamily="49" charset="-120"/>
              <a:cs typeface="BMWType V2 Regular" pitchFamily="2" charset="0"/>
            </a:endParaRPr>
          </a:p>
        </p:txBody>
      </p:sp>
      <p:sp>
        <p:nvSpPr>
          <p:cNvPr id="27" name="object 27"/>
          <p:cNvSpPr/>
          <p:nvPr/>
        </p:nvSpPr>
        <p:spPr>
          <a:xfrm>
            <a:off x="519112" y="5316473"/>
            <a:ext cx="895985" cy="76200"/>
          </a:xfrm>
          <a:custGeom>
            <a:avLst/>
            <a:gdLst/>
            <a:ahLst/>
            <a:cxnLst/>
            <a:rect l="l" t="t" r="r" b="b"/>
            <a:pathLst>
              <a:path w="895985" h="76200">
                <a:moveTo>
                  <a:pt x="819086" y="0"/>
                </a:moveTo>
                <a:lnTo>
                  <a:pt x="819086" y="76200"/>
                </a:lnTo>
                <a:lnTo>
                  <a:pt x="873024" y="49275"/>
                </a:lnTo>
                <a:lnTo>
                  <a:pt x="831913" y="49275"/>
                </a:lnTo>
                <a:lnTo>
                  <a:pt x="831913" y="27050"/>
                </a:lnTo>
                <a:lnTo>
                  <a:pt x="873278" y="27050"/>
                </a:lnTo>
                <a:lnTo>
                  <a:pt x="819086" y="0"/>
                </a:lnTo>
                <a:close/>
              </a:path>
              <a:path w="895985" h="76200">
                <a:moveTo>
                  <a:pt x="819086" y="27050"/>
                </a:moveTo>
                <a:lnTo>
                  <a:pt x="0" y="27050"/>
                </a:lnTo>
                <a:lnTo>
                  <a:pt x="0" y="49275"/>
                </a:lnTo>
                <a:lnTo>
                  <a:pt x="819086" y="49275"/>
                </a:lnTo>
                <a:lnTo>
                  <a:pt x="819086" y="27050"/>
                </a:lnTo>
                <a:close/>
              </a:path>
              <a:path w="895985" h="76200">
                <a:moveTo>
                  <a:pt x="873278" y="27050"/>
                </a:moveTo>
                <a:lnTo>
                  <a:pt x="831913" y="27050"/>
                </a:lnTo>
                <a:lnTo>
                  <a:pt x="831913" y="49275"/>
                </a:lnTo>
                <a:lnTo>
                  <a:pt x="873024" y="49275"/>
                </a:lnTo>
                <a:lnTo>
                  <a:pt x="895413" y="38100"/>
                </a:lnTo>
                <a:lnTo>
                  <a:pt x="873278" y="27050"/>
                </a:lnTo>
                <a:close/>
              </a:path>
            </a:pathLst>
          </a:custGeom>
          <a:solidFill>
            <a:srgbClr val="666666"/>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1335150" y="2733675"/>
            <a:ext cx="7428230" cy="2981325"/>
          </a:xfrm>
          <a:custGeom>
            <a:avLst/>
            <a:gdLst/>
            <a:ahLst/>
            <a:cxnLst/>
            <a:rect l="l" t="t" r="r" b="b"/>
            <a:pathLst>
              <a:path w="7428230" h="2981325">
                <a:moveTo>
                  <a:pt x="0" y="2981325"/>
                </a:moveTo>
                <a:lnTo>
                  <a:pt x="7427849" y="2981325"/>
                </a:lnTo>
                <a:lnTo>
                  <a:pt x="7427849" y="0"/>
                </a:lnTo>
                <a:lnTo>
                  <a:pt x="0" y="0"/>
                </a:lnTo>
                <a:lnTo>
                  <a:pt x="0" y="2981325"/>
                </a:lnTo>
                <a:close/>
              </a:path>
            </a:pathLst>
          </a:custGeom>
          <a:solidFill>
            <a:srgbClr val="C0C0C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服務流</a:t>
            </a:r>
            <a:r>
              <a:rPr spc="-15" dirty="0" err="1" smtClean="0">
                <a:solidFill>
                  <a:srgbClr val="999999"/>
                </a:solidFill>
                <a:latin typeface="BMWType V2 Regular" pitchFamily="2" charset="0"/>
                <a:ea typeface="華康中黑體" panose="020B0509000000000000" pitchFamily="49" charset="-120"/>
                <a:cs typeface="BMWType V2 Regular" pitchFamily="2" charset="0"/>
              </a:rPr>
              <a:t>程</a:t>
            </a:r>
            <a:r>
              <a:rPr dirty="0" err="1" smtClean="0">
                <a:solidFill>
                  <a:srgbClr val="999999"/>
                </a:solidFill>
                <a:latin typeface="BMWType V2 Regular" pitchFamily="2" charset="0"/>
                <a:ea typeface="華康中黑體" panose="020B0509000000000000" pitchFamily="49" charset="-120"/>
                <a:cs typeface="BMWType V2 Regular" pitchFamily="2" charset="0"/>
              </a:rPr>
              <a:t>型式總覽</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1336928" y="1530222"/>
            <a:ext cx="6524625" cy="988694"/>
          </a:xfrm>
          <a:prstGeom prst="rect">
            <a:avLst/>
          </a:prstGeom>
        </p:spPr>
        <p:txBody>
          <a:bodyPr vert="horz" wrap="square" lIns="0" tIns="0" rIns="0" bIns="0" rtlCol="0">
            <a:spAutoFit/>
          </a:bodyPr>
          <a:lstStyle/>
          <a:p>
            <a:pPr marL="12700" marR="5080">
              <a:lnSpc>
                <a:spcPct val="100000"/>
              </a:lnSpc>
            </a:pPr>
            <a:r>
              <a:rPr sz="1600" spc="-5" dirty="0" err="1" smtClean="0">
                <a:latin typeface="BMWType V2 Regular" pitchFamily="2" charset="0"/>
                <a:ea typeface="華康中黑體" panose="020B0509000000000000" pitchFamily="49" charset="-120"/>
                <a:cs typeface="BMWType V2 Regular" pitchFamily="2" charset="0"/>
              </a:rPr>
              <a:t>服務流程型式總覽表除了依序顯示自聯繫到售後服務支援的核心程序外</a:t>
            </a:r>
            <a:r>
              <a:rPr lang="en-US" altLang="zh-TW" sz="1600" spc="-5" dirty="0" err="1" smtClean="0">
                <a:latin typeface="BMWType V2 Regular" pitchFamily="2" charset="0"/>
                <a:ea typeface="華康中黑體" panose="020B0509000000000000" pitchFamily="49" charset="-120"/>
                <a:cs typeface="BMWType V2 Regular" pitchFamily="2" charset="0"/>
              </a:rPr>
              <a:t>,</a:t>
            </a:r>
            <a:r>
              <a:rPr sz="1600" spc="-5" dirty="0" err="1" smtClean="0">
                <a:latin typeface="BMWType V2 Regular" pitchFamily="2" charset="0"/>
                <a:ea typeface="華康中黑體" panose="020B0509000000000000" pitchFamily="49" charset="-120"/>
                <a:cs typeface="BMWType V2 Regular" pitchFamily="2" charset="0"/>
              </a:rPr>
              <a:t>同時也顯示含有其他服務型式的程序</a:t>
            </a:r>
            <a:r>
              <a:rPr sz="1600" spc="-5" dirty="0">
                <a:latin typeface="BMWType V2 Regular" pitchFamily="2" charset="0"/>
                <a:ea typeface="華康中黑體" panose="020B0509000000000000" pitchFamily="49" charset="-120"/>
                <a:cs typeface="BMWType V2 Regular" pitchFamily="2" charset="0"/>
              </a:rPr>
              <a:t>。</a:t>
            </a:r>
            <a:endParaRPr sz="1600" dirty="0">
              <a:latin typeface="BMWType V2 Regular" pitchFamily="2" charset="0"/>
              <a:ea typeface="華康中黑體" panose="020B0509000000000000" pitchFamily="49" charset="-120"/>
              <a:cs typeface="BMWType V2 Regular" pitchFamily="2" charset="0"/>
            </a:endParaRPr>
          </a:p>
          <a:p>
            <a:pPr>
              <a:lnSpc>
                <a:spcPct val="100000"/>
              </a:lnSpc>
              <a:spcBef>
                <a:spcPts val="20"/>
              </a:spcBef>
            </a:pPr>
            <a:endParaRPr sz="1650" dirty="0">
              <a:latin typeface="BMWType V2 Regular" pitchFamily="2" charset="0"/>
              <a:ea typeface="華康中黑體" panose="020B0509000000000000" pitchFamily="49" charset="-120"/>
              <a:cs typeface="BMWType V2 Regular" pitchFamily="2" charset="0"/>
            </a:endParaRPr>
          </a:p>
          <a:p>
            <a:pPr marL="12700">
              <a:lnSpc>
                <a:spcPct val="100000"/>
              </a:lnSpc>
              <a:spcBef>
                <a:spcPts val="5"/>
              </a:spcBef>
            </a:pPr>
            <a:r>
              <a:rPr sz="1600" spc="-5" dirty="0">
                <a:latin typeface="BMWType V2 Regular" pitchFamily="2" charset="0"/>
                <a:ea typeface="華康中黑體" panose="020B0509000000000000" pitchFamily="49" charset="-120"/>
                <a:cs typeface="BMWType V2 Regular" pitchFamily="2" charset="0"/>
              </a:rPr>
              <a:t>這些別於標準服務程序的其他服務型式在下表另以不同顏色標示。</a:t>
            </a:r>
            <a:endParaRPr sz="1600" dirty="0">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1335150" y="2733675"/>
            <a:ext cx="7428230" cy="2551724"/>
          </a:xfrm>
          <a:prstGeom prst="rect">
            <a:avLst/>
          </a:prstGeom>
        </p:spPr>
        <p:txBody>
          <a:bodyPr vert="horz" wrap="square" lIns="0" tIns="0" rIns="0" bIns="0" rtlCol="0">
            <a:spAutoFit/>
          </a:bodyPr>
          <a:lstStyle/>
          <a:p>
            <a:pPr>
              <a:lnSpc>
                <a:spcPct val="100000"/>
              </a:lnSpc>
            </a:pPr>
            <a:endParaRPr sz="1400" dirty="0">
              <a:latin typeface="BMWType V2 Regular" pitchFamily="2" charset="0"/>
              <a:ea typeface="華康中黑體" panose="020B0509000000000000" pitchFamily="49" charset="-120"/>
              <a:cs typeface="BMWType V2 Regular" pitchFamily="2" charset="0"/>
            </a:endParaRPr>
          </a:p>
          <a:p>
            <a:pPr>
              <a:lnSpc>
                <a:spcPct val="100000"/>
              </a:lnSpc>
            </a:pPr>
            <a:endParaRPr sz="1400" dirty="0">
              <a:latin typeface="BMWType V2 Regular" pitchFamily="2" charset="0"/>
              <a:ea typeface="華康中黑體" panose="020B0509000000000000" pitchFamily="49" charset="-120"/>
              <a:cs typeface="BMWType V2 Regular" pitchFamily="2" charset="0"/>
            </a:endParaRPr>
          </a:p>
          <a:p>
            <a:pPr>
              <a:lnSpc>
                <a:spcPct val="100000"/>
              </a:lnSpc>
            </a:pP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40"/>
              </a:spcBef>
            </a:pPr>
            <a:endParaRPr sz="1350" dirty="0">
              <a:latin typeface="BMWType V2 Regular" pitchFamily="2" charset="0"/>
              <a:ea typeface="華康中黑體" panose="020B0509000000000000" pitchFamily="49" charset="-120"/>
              <a:cs typeface="BMWType V2 Regular" pitchFamily="2" charset="0"/>
            </a:endParaRPr>
          </a:p>
          <a:p>
            <a:pPr marR="6318250" indent="33020">
              <a:lnSpc>
                <a:spcPct val="196600"/>
              </a:lnSpc>
              <a:spcBef>
                <a:spcPts val="5"/>
              </a:spcBef>
            </a:pPr>
            <a:r>
              <a:rPr sz="1400" dirty="0" err="1" smtClean="0">
                <a:latin typeface="BMWType V2 Regular" pitchFamily="2" charset="0"/>
                <a:ea typeface="華康中黑體" panose="020B0509000000000000" pitchFamily="49" charset="-120"/>
                <a:cs typeface="BMWType V2 Regular" pitchFamily="2" charset="0"/>
              </a:rPr>
              <a:t>客戶關</a:t>
            </a:r>
            <a:r>
              <a:rPr sz="1400" spc="-15" dirty="0" err="1" smtClean="0">
                <a:latin typeface="BMWType V2 Regular" pitchFamily="2" charset="0"/>
                <a:ea typeface="華康中黑體" panose="020B0509000000000000" pitchFamily="49" charset="-120"/>
                <a:cs typeface="BMWType V2 Regular" pitchFamily="2" charset="0"/>
              </a:rPr>
              <a:t>懷</a:t>
            </a:r>
            <a:r>
              <a:rPr sz="1400" dirty="0" err="1" smtClean="0">
                <a:latin typeface="BMWType V2 Regular" pitchFamily="2" charset="0"/>
                <a:ea typeface="華康中黑體" panose="020B0509000000000000" pitchFamily="49" charset="-120"/>
                <a:cs typeface="BMWType V2 Regular" pitchFamily="2" charset="0"/>
              </a:rPr>
              <a:t>小組快速服務取送車服務鈑金與噴塗</a:t>
            </a:r>
            <a:endParaRPr sz="1400" dirty="0">
              <a:latin typeface="BMWType V2 Regular" pitchFamily="2" charset="0"/>
              <a:ea typeface="華康中黑體" panose="020B0509000000000000" pitchFamily="49" charset="-120"/>
              <a:cs typeface="BMWType V2 Regular" pitchFamily="2" charset="0"/>
            </a:endParaRPr>
          </a:p>
        </p:txBody>
      </p:sp>
      <p:sp>
        <p:nvSpPr>
          <p:cNvPr id="7" name="object 7"/>
          <p:cNvSpPr txBox="1"/>
          <p:nvPr/>
        </p:nvSpPr>
        <p:spPr>
          <a:xfrm>
            <a:off x="1336928" y="5903772"/>
            <a:ext cx="4088129" cy="246221"/>
          </a:xfrm>
          <a:prstGeom prst="rect">
            <a:avLst/>
          </a:prstGeom>
        </p:spPr>
        <p:txBody>
          <a:bodyPr vert="horz" wrap="square" lIns="0" tIns="0" rIns="0" bIns="0" rtlCol="0">
            <a:spAutoFit/>
          </a:bodyPr>
          <a:lstStyle/>
          <a:p>
            <a:pPr marL="12700">
              <a:lnSpc>
                <a:spcPct val="100000"/>
              </a:lnSpc>
            </a:pPr>
            <a:r>
              <a:rPr sz="1600" spc="-5" dirty="0">
                <a:latin typeface="BMWType V2 Regular" pitchFamily="2" charset="0"/>
                <a:ea typeface="華康中黑體" panose="020B0509000000000000" pitchFamily="49" charset="-120"/>
                <a:cs typeface="BMWType V2 Regular" pitchFamily="2" charset="0"/>
              </a:rPr>
              <a:t>以下將就這些特別服務型式的程序提出說明。</a:t>
            </a:r>
            <a:endParaRPr sz="1600">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2524125" y="37433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8392BB"/>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2524125" y="37433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999999"/>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p:nvPr/>
        </p:nvSpPr>
        <p:spPr>
          <a:xfrm>
            <a:off x="3282950" y="37401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8392BB"/>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1" name="object 11"/>
          <p:cNvSpPr/>
          <p:nvPr/>
        </p:nvSpPr>
        <p:spPr>
          <a:xfrm>
            <a:off x="3282950" y="37401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4041775" y="37369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p:nvPr/>
        </p:nvSpPr>
        <p:spPr>
          <a:xfrm>
            <a:off x="4041775" y="37369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4781550" y="37433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5" name="object 15"/>
          <p:cNvSpPr/>
          <p:nvPr/>
        </p:nvSpPr>
        <p:spPr>
          <a:xfrm>
            <a:off x="4781550" y="37433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6" name="object 16"/>
          <p:cNvSpPr/>
          <p:nvPr/>
        </p:nvSpPr>
        <p:spPr>
          <a:xfrm>
            <a:off x="5543550" y="37433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7" name="object 17"/>
          <p:cNvSpPr/>
          <p:nvPr/>
        </p:nvSpPr>
        <p:spPr>
          <a:xfrm>
            <a:off x="5543550" y="37433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8" name="object 18"/>
          <p:cNvSpPr/>
          <p:nvPr/>
        </p:nvSpPr>
        <p:spPr>
          <a:xfrm>
            <a:off x="6296025" y="373380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9" name="object 19"/>
          <p:cNvSpPr/>
          <p:nvPr/>
        </p:nvSpPr>
        <p:spPr>
          <a:xfrm>
            <a:off x="6296025" y="373380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0" name="object 20"/>
          <p:cNvSpPr/>
          <p:nvPr/>
        </p:nvSpPr>
        <p:spPr>
          <a:xfrm>
            <a:off x="7045325" y="37306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1" name="object 21"/>
          <p:cNvSpPr/>
          <p:nvPr/>
        </p:nvSpPr>
        <p:spPr>
          <a:xfrm>
            <a:off x="7045325" y="37306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2" name="object 22"/>
          <p:cNvSpPr/>
          <p:nvPr/>
        </p:nvSpPr>
        <p:spPr>
          <a:xfrm>
            <a:off x="7804150" y="37274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3" name="object 23"/>
          <p:cNvSpPr/>
          <p:nvPr/>
        </p:nvSpPr>
        <p:spPr>
          <a:xfrm>
            <a:off x="7804150" y="37274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4" name="object 24"/>
          <p:cNvSpPr/>
          <p:nvPr/>
        </p:nvSpPr>
        <p:spPr>
          <a:xfrm>
            <a:off x="2520950" y="41497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5" name="object 25"/>
          <p:cNvSpPr/>
          <p:nvPr/>
        </p:nvSpPr>
        <p:spPr>
          <a:xfrm>
            <a:off x="2520950" y="41497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6" name="object 26"/>
          <p:cNvSpPr/>
          <p:nvPr/>
        </p:nvSpPr>
        <p:spPr>
          <a:xfrm>
            <a:off x="3279775" y="41465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7" name="object 27"/>
          <p:cNvSpPr/>
          <p:nvPr/>
        </p:nvSpPr>
        <p:spPr>
          <a:xfrm>
            <a:off x="3279775" y="41465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8" name="object 28"/>
          <p:cNvSpPr/>
          <p:nvPr/>
        </p:nvSpPr>
        <p:spPr>
          <a:xfrm>
            <a:off x="4038600" y="41433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29" name="object 29"/>
          <p:cNvSpPr/>
          <p:nvPr/>
        </p:nvSpPr>
        <p:spPr>
          <a:xfrm>
            <a:off x="4038600" y="41433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0" name="object 30"/>
          <p:cNvSpPr/>
          <p:nvPr/>
        </p:nvSpPr>
        <p:spPr>
          <a:xfrm>
            <a:off x="4778375" y="41497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3366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1" name="object 31"/>
          <p:cNvSpPr/>
          <p:nvPr/>
        </p:nvSpPr>
        <p:spPr>
          <a:xfrm>
            <a:off x="4778375" y="41497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2" name="object 32"/>
          <p:cNvSpPr/>
          <p:nvPr/>
        </p:nvSpPr>
        <p:spPr>
          <a:xfrm>
            <a:off x="5540375" y="41497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3366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3" name="object 33"/>
          <p:cNvSpPr/>
          <p:nvPr/>
        </p:nvSpPr>
        <p:spPr>
          <a:xfrm>
            <a:off x="5540375" y="41497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4" name="object 34"/>
          <p:cNvSpPr/>
          <p:nvPr/>
        </p:nvSpPr>
        <p:spPr>
          <a:xfrm>
            <a:off x="6292850" y="414020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5" name="object 35"/>
          <p:cNvSpPr/>
          <p:nvPr/>
        </p:nvSpPr>
        <p:spPr>
          <a:xfrm>
            <a:off x="6292850" y="414020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6" name="object 36"/>
          <p:cNvSpPr/>
          <p:nvPr/>
        </p:nvSpPr>
        <p:spPr>
          <a:xfrm>
            <a:off x="7042150" y="41370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7" name="object 37"/>
          <p:cNvSpPr/>
          <p:nvPr/>
        </p:nvSpPr>
        <p:spPr>
          <a:xfrm>
            <a:off x="7042150" y="41370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8" name="object 38"/>
          <p:cNvSpPr/>
          <p:nvPr/>
        </p:nvSpPr>
        <p:spPr>
          <a:xfrm>
            <a:off x="7800975" y="41338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39" name="object 39"/>
          <p:cNvSpPr/>
          <p:nvPr/>
        </p:nvSpPr>
        <p:spPr>
          <a:xfrm>
            <a:off x="7800975" y="41338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0" name="object 40"/>
          <p:cNvSpPr/>
          <p:nvPr/>
        </p:nvSpPr>
        <p:spPr>
          <a:xfrm>
            <a:off x="2511425" y="45497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1" name="object 41"/>
          <p:cNvSpPr/>
          <p:nvPr/>
        </p:nvSpPr>
        <p:spPr>
          <a:xfrm>
            <a:off x="2511425" y="45497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2" name="object 42"/>
          <p:cNvSpPr/>
          <p:nvPr/>
        </p:nvSpPr>
        <p:spPr>
          <a:xfrm>
            <a:off x="3270250" y="454660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3" name="object 43"/>
          <p:cNvSpPr/>
          <p:nvPr/>
        </p:nvSpPr>
        <p:spPr>
          <a:xfrm>
            <a:off x="3270250" y="454660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4" name="object 44"/>
          <p:cNvSpPr/>
          <p:nvPr/>
        </p:nvSpPr>
        <p:spPr>
          <a:xfrm>
            <a:off x="4029075" y="45434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5" name="object 45"/>
          <p:cNvSpPr/>
          <p:nvPr/>
        </p:nvSpPr>
        <p:spPr>
          <a:xfrm>
            <a:off x="4029075" y="45434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6" name="object 46"/>
          <p:cNvSpPr/>
          <p:nvPr/>
        </p:nvSpPr>
        <p:spPr>
          <a:xfrm>
            <a:off x="4768850" y="45497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6666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7" name="object 47"/>
          <p:cNvSpPr/>
          <p:nvPr/>
        </p:nvSpPr>
        <p:spPr>
          <a:xfrm>
            <a:off x="4768850" y="45497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8" name="object 48"/>
          <p:cNvSpPr/>
          <p:nvPr/>
        </p:nvSpPr>
        <p:spPr>
          <a:xfrm>
            <a:off x="5530850" y="45497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9" name="object 49"/>
          <p:cNvSpPr/>
          <p:nvPr/>
        </p:nvSpPr>
        <p:spPr>
          <a:xfrm>
            <a:off x="5530850" y="45497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0" name="object 50"/>
          <p:cNvSpPr/>
          <p:nvPr/>
        </p:nvSpPr>
        <p:spPr>
          <a:xfrm>
            <a:off x="6283325" y="45402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1" name="object 51"/>
          <p:cNvSpPr/>
          <p:nvPr/>
        </p:nvSpPr>
        <p:spPr>
          <a:xfrm>
            <a:off x="6283325" y="45402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2" name="object 52"/>
          <p:cNvSpPr/>
          <p:nvPr/>
        </p:nvSpPr>
        <p:spPr>
          <a:xfrm>
            <a:off x="7032625" y="45370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666699"/>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3" name="object 53"/>
          <p:cNvSpPr/>
          <p:nvPr/>
        </p:nvSpPr>
        <p:spPr>
          <a:xfrm>
            <a:off x="7032625" y="45370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959595"/>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4" name="object 54"/>
          <p:cNvSpPr/>
          <p:nvPr/>
        </p:nvSpPr>
        <p:spPr>
          <a:xfrm>
            <a:off x="7791450" y="453390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5" name="object 55"/>
          <p:cNvSpPr/>
          <p:nvPr/>
        </p:nvSpPr>
        <p:spPr>
          <a:xfrm>
            <a:off x="7791450" y="453390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6" name="object 56"/>
          <p:cNvSpPr/>
          <p:nvPr/>
        </p:nvSpPr>
        <p:spPr>
          <a:xfrm>
            <a:off x="2527300" y="49371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7" name="object 57"/>
          <p:cNvSpPr/>
          <p:nvPr/>
        </p:nvSpPr>
        <p:spPr>
          <a:xfrm>
            <a:off x="2527300" y="49371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8" name="object 58"/>
          <p:cNvSpPr/>
          <p:nvPr/>
        </p:nvSpPr>
        <p:spPr>
          <a:xfrm>
            <a:off x="3286125" y="49339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00008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9" name="object 59"/>
          <p:cNvSpPr/>
          <p:nvPr/>
        </p:nvSpPr>
        <p:spPr>
          <a:xfrm>
            <a:off x="3286125" y="49339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0" name="object 60"/>
          <p:cNvSpPr/>
          <p:nvPr/>
        </p:nvSpPr>
        <p:spPr>
          <a:xfrm>
            <a:off x="4044950" y="493077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00008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1" name="object 61"/>
          <p:cNvSpPr/>
          <p:nvPr/>
        </p:nvSpPr>
        <p:spPr>
          <a:xfrm>
            <a:off x="4044950" y="493077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2" name="object 62"/>
          <p:cNvSpPr/>
          <p:nvPr/>
        </p:nvSpPr>
        <p:spPr>
          <a:xfrm>
            <a:off x="4784725" y="49371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3" name="object 63"/>
          <p:cNvSpPr/>
          <p:nvPr/>
        </p:nvSpPr>
        <p:spPr>
          <a:xfrm>
            <a:off x="4784725" y="49371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4" name="object 64"/>
          <p:cNvSpPr/>
          <p:nvPr/>
        </p:nvSpPr>
        <p:spPr>
          <a:xfrm>
            <a:off x="5546725" y="49371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00008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5" name="object 65"/>
          <p:cNvSpPr/>
          <p:nvPr/>
        </p:nvSpPr>
        <p:spPr>
          <a:xfrm>
            <a:off x="5546725" y="49371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6" name="object 66"/>
          <p:cNvSpPr/>
          <p:nvPr/>
        </p:nvSpPr>
        <p:spPr>
          <a:xfrm>
            <a:off x="6299200" y="492760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7" name="object 67"/>
          <p:cNvSpPr/>
          <p:nvPr/>
        </p:nvSpPr>
        <p:spPr>
          <a:xfrm>
            <a:off x="6299200" y="492760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8" name="object 68"/>
          <p:cNvSpPr/>
          <p:nvPr/>
        </p:nvSpPr>
        <p:spPr>
          <a:xfrm>
            <a:off x="7048500" y="4924425"/>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9" name="object 69"/>
          <p:cNvSpPr/>
          <p:nvPr/>
        </p:nvSpPr>
        <p:spPr>
          <a:xfrm>
            <a:off x="7048500" y="4924425"/>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0" name="object 70"/>
          <p:cNvSpPr/>
          <p:nvPr/>
        </p:nvSpPr>
        <p:spPr>
          <a:xfrm>
            <a:off x="7807325" y="4921250"/>
            <a:ext cx="819150" cy="285750"/>
          </a:xfrm>
          <a:custGeom>
            <a:avLst/>
            <a:gdLst/>
            <a:ahLst/>
            <a:cxnLst/>
            <a:rect l="l" t="t" r="r" b="b"/>
            <a:pathLst>
              <a:path w="819150" h="285750">
                <a:moveTo>
                  <a:pt x="614299" y="0"/>
                </a:moveTo>
                <a:lnTo>
                  <a:pt x="0" y="0"/>
                </a:lnTo>
                <a:lnTo>
                  <a:pt x="204850" y="142875"/>
                </a:lnTo>
                <a:lnTo>
                  <a:pt x="0" y="285750"/>
                </a:lnTo>
                <a:lnTo>
                  <a:pt x="614299" y="285750"/>
                </a:lnTo>
                <a:lnTo>
                  <a:pt x="819150" y="142875"/>
                </a:lnTo>
                <a:lnTo>
                  <a:pt x="614299" y="0"/>
                </a:lnTo>
                <a:close/>
              </a:path>
            </a:pathLst>
          </a:custGeom>
          <a:solidFill>
            <a:srgbClr val="FFFFFF"/>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1" name="object 71"/>
          <p:cNvSpPr/>
          <p:nvPr/>
        </p:nvSpPr>
        <p:spPr>
          <a:xfrm>
            <a:off x="7807325" y="4921250"/>
            <a:ext cx="819150" cy="285750"/>
          </a:xfrm>
          <a:custGeom>
            <a:avLst/>
            <a:gdLst/>
            <a:ahLst/>
            <a:cxnLst/>
            <a:rect l="l" t="t" r="r" b="b"/>
            <a:pathLst>
              <a:path w="819150" h="285750">
                <a:moveTo>
                  <a:pt x="0" y="0"/>
                </a:moveTo>
                <a:lnTo>
                  <a:pt x="614299" y="0"/>
                </a:lnTo>
                <a:lnTo>
                  <a:pt x="819150" y="142875"/>
                </a:lnTo>
                <a:lnTo>
                  <a:pt x="614299" y="285750"/>
                </a:lnTo>
                <a:lnTo>
                  <a:pt x="0" y="285750"/>
                </a:lnTo>
                <a:lnTo>
                  <a:pt x="204850" y="142875"/>
                </a:lnTo>
                <a:lnTo>
                  <a:pt x="0" y="0"/>
                </a:lnTo>
                <a:close/>
              </a:path>
            </a:pathLst>
          </a:custGeom>
          <a:ln w="9525">
            <a:solidFill>
              <a:srgbClr val="80808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2" name="object 72"/>
          <p:cNvSpPr/>
          <p:nvPr/>
        </p:nvSpPr>
        <p:spPr>
          <a:xfrm>
            <a:off x="2633472" y="3305555"/>
            <a:ext cx="330707" cy="278129"/>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3" name="object 73"/>
          <p:cNvSpPr/>
          <p:nvPr/>
        </p:nvSpPr>
        <p:spPr>
          <a:xfrm>
            <a:off x="3327780" y="3309111"/>
            <a:ext cx="320040" cy="279400"/>
          </a:xfrm>
          <a:custGeom>
            <a:avLst/>
            <a:gdLst/>
            <a:ahLst/>
            <a:cxnLst/>
            <a:rect l="l" t="t" r="r" b="b"/>
            <a:pathLst>
              <a:path w="320039" h="279400">
                <a:moveTo>
                  <a:pt x="67530" y="204470"/>
                </a:moveTo>
                <a:lnTo>
                  <a:pt x="52578" y="204470"/>
                </a:lnTo>
                <a:lnTo>
                  <a:pt x="91694" y="257810"/>
                </a:lnTo>
                <a:lnTo>
                  <a:pt x="93980" y="260350"/>
                </a:lnTo>
                <a:lnTo>
                  <a:pt x="92710" y="264160"/>
                </a:lnTo>
                <a:lnTo>
                  <a:pt x="87884" y="266700"/>
                </a:lnTo>
                <a:lnTo>
                  <a:pt x="85344" y="269239"/>
                </a:lnTo>
                <a:lnTo>
                  <a:pt x="82550" y="270510"/>
                </a:lnTo>
                <a:lnTo>
                  <a:pt x="79248" y="271779"/>
                </a:lnTo>
                <a:lnTo>
                  <a:pt x="79629" y="273050"/>
                </a:lnTo>
                <a:lnTo>
                  <a:pt x="82931" y="274320"/>
                </a:lnTo>
                <a:lnTo>
                  <a:pt x="85344" y="275589"/>
                </a:lnTo>
                <a:lnTo>
                  <a:pt x="86868" y="278129"/>
                </a:lnTo>
                <a:lnTo>
                  <a:pt x="88138" y="279400"/>
                </a:lnTo>
                <a:lnTo>
                  <a:pt x="89027" y="279400"/>
                </a:lnTo>
                <a:lnTo>
                  <a:pt x="94742" y="275589"/>
                </a:lnTo>
                <a:lnTo>
                  <a:pt x="101363" y="270510"/>
                </a:lnTo>
                <a:lnTo>
                  <a:pt x="105044" y="264160"/>
                </a:lnTo>
                <a:lnTo>
                  <a:pt x="105796" y="259079"/>
                </a:lnTo>
                <a:lnTo>
                  <a:pt x="103632" y="254000"/>
                </a:lnTo>
                <a:lnTo>
                  <a:pt x="67530" y="204470"/>
                </a:lnTo>
                <a:close/>
              </a:path>
              <a:path w="320039" h="279400">
                <a:moveTo>
                  <a:pt x="152400" y="209550"/>
                </a:moveTo>
                <a:lnTo>
                  <a:pt x="138938" y="209550"/>
                </a:lnTo>
                <a:lnTo>
                  <a:pt x="138430" y="214629"/>
                </a:lnTo>
                <a:lnTo>
                  <a:pt x="137795" y="218439"/>
                </a:lnTo>
                <a:lnTo>
                  <a:pt x="130683" y="237489"/>
                </a:lnTo>
                <a:lnTo>
                  <a:pt x="129159" y="240029"/>
                </a:lnTo>
                <a:lnTo>
                  <a:pt x="126746" y="243839"/>
                </a:lnTo>
                <a:lnTo>
                  <a:pt x="127127" y="245110"/>
                </a:lnTo>
                <a:lnTo>
                  <a:pt x="137795" y="245110"/>
                </a:lnTo>
                <a:lnTo>
                  <a:pt x="138811" y="243839"/>
                </a:lnTo>
                <a:lnTo>
                  <a:pt x="150368" y="212089"/>
                </a:lnTo>
                <a:lnTo>
                  <a:pt x="150876" y="212089"/>
                </a:lnTo>
                <a:lnTo>
                  <a:pt x="151511" y="210820"/>
                </a:lnTo>
                <a:lnTo>
                  <a:pt x="152400" y="209550"/>
                </a:lnTo>
                <a:close/>
              </a:path>
              <a:path w="320039" h="279400">
                <a:moveTo>
                  <a:pt x="98298" y="115570"/>
                </a:moveTo>
                <a:lnTo>
                  <a:pt x="86995" y="115570"/>
                </a:lnTo>
                <a:lnTo>
                  <a:pt x="87884" y="119379"/>
                </a:lnTo>
                <a:lnTo>
                  <a:pt x="88519" y="121920"/>
                </a:lnTo>
                <a:lnTo>
                  <a:pt x="89281" y="127000"/>
                </a:lnTo>
                <a:lnTo>
                  <a:pt x="89535" y="130810"/>
                </a:lnTo>
                <a:lnTo>
                  <a:pt x="89662" y="135889"/>
                </a:lnTo>
                <a:lnTo>
                  <a:pt x="74041" y="147320"/>
                </a:lnTo>
                <a:lnTo>
                  <a:pt x="73787" y="147320"/>
                </a:lnTo>
                <a:lnTo>
                  <a:pt x="74549" y="148589"/>
                </a:lnTo>
                <a:lnTo>
                  <a:pt x="125730" y="218439"/>
                </a:lnTo>
                <a:lnTo>
                  <a:pt x="126746" y="218439"/>
                </a:lnTo>
                <a:lnTo>
                  <a:pt x="138938" y="209550"/>
                </a:lnTo>
                <a:lnTo>
                  <a:pt x="153162" y="209550"/>
                </a:lnTo>
                <a:lnTo>
                  <a:pt x="153416" y="208279"/>
                </a:lnTo>
                <a:lnTo>
                  <a:pt x="152019" y="208279"/>
                </a:lnTo>
                <a:lnTo>
                  <a:pt x="150876" y="207010"/>
                </a:lnTo>
                <a:lnTo>
                  <a:pt x="142748" y="207010"/>
                </a:lnTo>
                <a:lnTo>
                  <a:pt x="146346" y="204470"/>
                </a:lnTo>
                <a:lnTo>
                  <a:pt x="129413" y="204470"/>
                </a:lnTo>
                <a:lnTo>
                  <a:pt x="119126" y="190500"/>
                </a:lnTo>
                <a:lnTo>
                  <a:pt x="131167" y="181610"/>
                </a:lnTo>
                <a:lnTo>
                  <a:pt x="113030" y="181610"/>
                </a:lnTo>
                <a:lnTo>
                  <a:pt x="103632" y="168910"/>
                </a:lnTo>
                <a:lnTo>
                  <a:pt x="113953" y="161289"/>
                </a:lnTo>
                <a:lnTo>
                  <a:pt x="97663" y="161289"/>
                </a:lnTo>
                <a:lnTo>
                  <a:pt x="88773" y="148589"/>
                </a:lnTo>
                <a:lnTo>
                  <a:pt x="118017" y="127000"/>
                </a:lnTo>
                <a:lnTo>
                  <a:pt x="100330" y="127000"/>
                </a:lnTo>
                <a:lnTo>
                  <a:pt x="99441" y="121920"/>
                </a:lnTo>
                <a:lnTo>
                  <a:pt x="98298" y="115570"/>
                </a:lnTo>
                <a:close/>
              </a:path>
              <a:path w="320039" h="279400">
                <a:moveTo>
                  <a:pt x="35433" y="176529"/>
                </a:moveTo>
                <a:lnTo>
                  <a:pt x="22479" y="176529"/>
                </a:lnTo>
                <a:lnTo>
                  <a:pt x="22352" y="177800"/>
                </a:lnTo>
                <a:lnTo>
                  <a:pt x="22320" y="179070"/>
                </a:lnTo>
                <a:lnTo>
                  <a:pt x="22225" y="186689"/>
                </a:lnTo>
                <a:lnTo>
                  <a:pt x="31242" y="186689"/>
                </a:lnTo>
                <a:lnTo>
                  <a:pt x="37719" y="187960"/>
                </a:lnTo>
                <a:lnTo>
                  <a:pt x="42926" y="187960"/>
                </a:lnTo>
                <a:lnTo>
                  <a:pt x="53721" y="190500"/>
                </a:lnTo>
                <a:lnTo>
                  <a:pt x="28829" y="208279"/>
                </a:lnTo>
                <a:lnTo>
                  <a:pt x="27813" y="209550"/>
                </a:lnTo>
                <a:lnTo>
                  <a:pt x="27813" y="210820"/>
                </a:lnTo>
                <a:lnTo>
                  <a:pt x="28956" y="212089"/>
                </a:lnTo>
                <a:lnTo>
                  <a:pt x="32893" y="217170"/>
                </a:lnTo>
                <a:lnTo>
                  <a:pt x="34925" y="217170"/>
                </a:lnTo>
                <a:lnTo>
                  <a:pt x="52578" y="204470"/>
                </a:lnTo>
                <a:lnTo>
                  <a:pt x="67530" y="204470"/>
                </a:lnTo>
                <a:lnTo>
                  <a:pt x="61976" y="196850"/>
                </a:lnTo>
                <a:lnTo>
                  <a:pt x="77343" y="185420"/>
                </a:lnTo>
                <a:lnTo>
                  <a:pt x="87460" y="185420"/>
                </a:lnTo>
                <a:lnTo>
                  <a:pt x="87169" y="184150"/>
                </a:lnTo>
                <a:lnTo>
                  <a:pt x="61595" y="184150"/>
                </a:lnTo>
                <a:lnTo>
                  <a:pt x="61595" y="182879"/>
                </a:lnTo>
                <a:lnTo>
                  <a:pt x="58420" y="181610"/>
                </a:lnTo>
                <a:lnTo>
                  <a:pt x="55118" y="180339"/>
                </a:lnTo>
                <a:lnTo>
                  <a:pt x="51562" y="180339"/>
                </a:lnTo>
                <a:lnTo>
                  <a:pt x="51489" y="177800"/>
                </a:lnTo>
                <a:lnTo>
                  <a:pt x="40513" y="177800"/>
                </a:lnTo>
                <a:lnTo>
                  <a:pt x="35433" y="176529"/>
                </a:lnTo>
                <a:close/>
              </a:path>
              <a:path w="320039" h="279400">
                <a:moveTo>
                  <a:pt x="87460" y="185420"/>
                </a:moveTo>
                <a:lnTo>
                  <a:pt x="77343" y="185420"/>
                </a:lnTo>
                <a:lnTo>
                  <a:pt x="82804" y="210820"/>
                </a:lnTo>
                <a:lnTo>
                  <a:pt x="83439" y="212089"/>
                </a:lnTo>
                <a:lnTo>
                  <a:pt x="86614" y="212089"/>
                </a:lnTo>
                <a:lnTo>
                  <a:pt x="92329" y="209550"/>
                </a:lnTo>
                <a:lnTo>
                  <a:pt x="92583" y="208279"/>
                </a:lnTo>
                <a:lnTo>
                  <a:pt x="87460" y="185420"/>
                </a:lnTo>
                <a:close/>
              </a:path>
              <a:path w="320039" h="279400">
                <a:moveTo>
                  <a:pt x="171313" y="162560"/>
                </a:moveTo>
                <a:lnTo>
                  <a:pt x="156972" y="162560"/>
                </a:lnTo>
                <a:lnTo>
                  <a:pt x="167259" y="176529"/>
                </a:lnTo>
                <a:lnTo>
                  <a:pt x="129413" y="204470"/>
                </a:lnTo>
                <a:lnTo>
                  <a:pt x="146346" y="204470"/>
                </a:lnTo>
                <a:lnTo>
                  <a:pt x="164338" y="191770"/>
                </a:lnTo>
                <a:lnTo>
                  <a:pt x="201845" y="191770"/>
                </a:lnTo>
                <a:lnTo>
                  <a:pt x="201887" y="190500"/>
                </a:lnTo>
                <a:lnTo>
                  <a:pt x="173355" y="190500"/>
                </a:lnTo>
                <a:lnTo>
                  <a:pt x="167513" y="189229"/>
                </a:lnTo>
                <a:lnTo>
                  <a:pt x="181991" y="179070"/>
                </a:lnTo>
                <a:lnTo>
                  <a:pt x="182372" y="177800"/>
                </a:lnTo>
                <a:lnTo>
                  <a:pt x="181610" y="176529"/>
                </a:lnTo>
                <a:lnTo>
                  <a:pt x="171313" y="162560"/>
                </a:lnTo>
                <a:close/>
              </a:path>
              <a:path w="320039" h="279400">
                <a:moveTo>
                  <a:pt x="199263" y="200660"/>
                </a:moveTo>
                <a:lnTo>
                  <a:pt x="165227" y="200660"/>
                </a:lnTo>
                <a:lnTo>
                  <a:pt x="172134" y="201929"/>
                </a:lnTo>
                <a:lnTo>
                  <a:pt x="189140" y="201929"/>
                </a:lnTo>
                <a:lnTo>
                  <a:pt x="199263" y="200660"/>
                </a:lnTo>
                <a:close/>
              </a:path>
              <a:path w="320039" h="279400">
                <a:moveTo>
                  <a:pt x="200660" y="199389"/>
                </a:moveTo>
                <a:lnTo>
                  <a:pt x="163576" y="199389"/>
                </a:lnTo>
                <a:lnTo>
                  <a:pt x="163703" y="200660"/>
                </a:lnTo>
                <a:lnTo>
                  <a:pt x="200152" y="200660"/>
                </a:lnTo>
                <a:lnTo>
                  <a:pt x="200660" y="199389"/>
                </a:lnTo>
                <a:close/>
              </a:path>
              <a:path w="320039" h="279400">
                <a:moveTo>
                  <a:pt x="201845" y="191770"/>
                </a:moveTo>
                <a:lnTo>
                  <a:pt x="164338" y="191770"/>
                </a:lnTo>
                <a:lnTo>
                  <a:pt x="163322" y="196850"/>
                </a:lnTo>
                <a:lnTo>
                  <a:pt x="163068" y="199389"/>
                </a:lnTo>
                <a:lnTo>
                  <a:pt x="200914" y="199389"/>
                </a:lnTo>
                <a:lnTo>
                  <a:pt x="201803" y="193039"/>
                </a:lnTo>
                <a:lnTo>
                  <a:pt x="201845" y="191770"/>
                </a:lnTo>
                <a:close/>
              </a:path>
              <a:path w="320039" h="279400">
                <a:moveTo>
                  <a:pt x="201295" y="187960"/>
                </a:moveTo>
                <a:lnTo>
                  <a:pt x="199390" y="187960"/>
                </a:lnTo>
                <a:lnTo>
                  <a:pt x="192532" y="189229"/>
                </a:lnTo>
                <a:lnTo>
                  <a:pt x="186944" y="190500"/>
                </a:lnTo>
                <a:lnTo>
                  <a:pt x="201887" y="190500"/>
                </a:lnTo>
                <a:lnTo>
                  <a:pt x="201930" y="189229"/>
                </a:lnTo>
                <a:lnTo>
                  <a:pt x="201295" y="187960"/>
                </a:lnTo>
                <a:close/>
              </a:path>
              <a:path w="320039" h="279400">
                <a:moveTo>
                  <a:pt x="84328" y="172720"/>
                </a:moveTo>
                <a:lnTo>
                  <a:pt x="77216" y="172720"/>
                </a:lnTo>
                <a:lnTo>
                  <a:pt x="61595" y="184150"/>
                </a:lnTo>
                <a:lnTo>
                  <a:pt x="87169" y="184150"/>
                </a:lnTo>
                <a:lnTo>
                  <a:pt x="84836" y="173989"/>
                </a:lnTo>
                <a:lnTo>
                  <a:pt x="84328" y="172720"/>
                </a:lnTo>
                <a:close/>
              </a:path>
              <a:path w="320039" h="279400">
                <a:moveTo>
                  <a:pt x="155400" y="140970"/>
                </a:moveTo>
                <a:lnTo>
                  <a:pt x="141478" y="140970"/>
                </a:lnTo>
                <a:lnTo>
                  <a:pt x="151003" y="154939"/>
                </a:lnTo>
                <a:lnTo>
                  <a:pt x="113030" y="181610"/>
                </a:lnTo>
                <a:lnTo>
                  <a:pt x="131167" y="181610"/>
                </a:lnTo>
                <a:lnTo>
                  <a:pt x="156972" y="162560"/>
                </a:lnTo>
                <a:lnTo>
                  <a:pt x="171313" y="162560"/>
                </a:lnTo>
                <a:lnTo>
                  <a:pt x="155400" y="140970"/>
                </a:lnTo>
                <a:close/>
              </a:path>
              <a:path w="320039" h="279400">
                <a:moveTo>
                  <a:pt x="204470" y="134620"/>
                </a:moveTo>
                <a:lnTo>
                  <a:pt x="200406" y="135889"/>
                </a:lnTo>
                <a:lnTo>
                  <a:pt x="192786" y="139700"/>
                </a:lnTo>
                <a:lnTo>
                  <a:pt x="191770" y="140970"/>
                </a:lnTo>
                <a:lnTo>
                  <a:pt x="192278" y="142239"/>
                </a:lnTo>
                <a:lnTo>
                  <a:pt x="197485" y="151129"/>
                </a:lnTo>
                <a:lnTo>
                  <a:pt x="201041" y="157479"/>
                </a:lnTo>
                <a:lnTo>
                  <a:pt x="202692" y="162560"/>
                </a:lnTo>
                <a:lnTo>
                  <a:pt x="204470" y="167639"/>
                </a:lnTo>
                <a:lnTo>
                  <a:pt x="205867" y="173989"/>
                </a:lnTo>
                <a:lnTo>
                  <a:pt x="206629" y="177800"/>
                </a:lnTo>
                <a:lnTo>
                  <a:pt x="207137" y="179070"/>
                </a:lnTo>
                <a:lnTo>
                  <a:pt x="208661" y="179070"/>
                </a:lnTo>
                <a:lnTo>
                  <a:pt x="211074" y="177800"/>
                </a:lnTo>
                <a:lnTo>
                  <a:pt x="214122" y="176529"/>
                </a:lnTo>
                <a:lnTo>
                  <a:pt x="217805" y="175260"/>
                </a:lnTo>
                <a:lnTo>
                  <a:pt x="218186" y="175260"/>
                </a:lnTo>
                <a:lnTo>
                  <a:pt x="218059" y="172720"/>
                </a:lnTo>
                <a:lnTo>
                  <a:pt x="217043" y="170179"/>
                </a:lnTo>
                <a:lnTo>
                  <a:pt x="215011" y="162560"/>
                </a:lnTo>
                <a:lnTo>
                  <a:pt x="212979" y="157479"/>
                </a:lnTo>
                <a:lnTo>
                  <a:pt x="209550" y="149860"/>
                </a:lnTo>
                <a:lnTo>
                  <a:pt x="204978" y="142239"/>
                </a:lnTo>
                <a:lnTo>
                  <a:pt x="204343" y="140970"/>
                </a:lnTo>
                <a:lnTo>
                  <a:pt x="204343" y="139700"/>
                </a:lnTo>
                <a:lnTo>
                  <a:pt x="204851" y="138429"/>
                </a:lnTo>
                <a:lnTo>
                  <a:pt x="205613" y="137160"/>
                </a:lnTo>
                <a:lnTo>
                  <a:pt x="205613" y="135889"/>
                </a:lnTo>
                <a:lnTo>
                  <a:pt x="204978" y="135889"/>
                </a:lnTo>
                <a:lnTo>
                  <a:pt x="204470" y="134620"/>
                </a:lnTo>
                <a:close/>
              </a:path>
              <a:path w="320039" h="279400">
                <a:moveTo>
                  <a:pt x="50691" y="149860"/>
                </a:moveTo>
                <a:lnTo>
                  <a:pt x="40132" y="149860"/>
                </a:lnTo>
                <a:lnTo>
                  <a:pt x="40513" y="177800"/>
                </a:lnTo>
                <a:lnTo>
                  <a:pt x="51489" y="177800"/>
                </a:lnTo>
                <a:lnTo>
                  <a:pt x="50691" y="149860"/>
                </a:lnTo>
                <a:close/>
              </a:path>
              <a:path w="320039" h="279400">
                <a:moveTo>
                  <a:pt x="47879" y="134620"/>
                </a:moveTo>
                <a:lnTo>
                  <a:pt x="43307" y="134620"/>
                </a:lnTo>
                <a:lnTo>
                  <a:pt x="42037" y="135889"/>
                </a:lnTo>
                <a:lnTo>
                  <a:pt x="1016" y="166370"/>
                </a:lnTo>
                <a:lnTo>
                  <a:pt x="0" y="166370"/>
                </a:lnTo>
                <a:lnTo>
                  <a:pt x="127" y="167639"/>
                </a:lnTo>
                <a:lnTo>
                  <a:pt x="1143" y="168910"/>
                </a:lnTo>
                <a:lnTo>
                  <a:pt x="4064" y="172720"/>
                </a:lnTo>
                <a:lnTo>
                  <a:pt x="6096" y="175260"/>
                </a:lnTo>
                <a:lnTo>
                  <a:pt x="7112" y="173989"/>
                </a:lnTo>
                <a:lnTo>
                  <a:pt x="40132" y="149860"/>
                </a:lnTo>
                <a:lnTo>
                  <a:pt x="50691" y="149860"/>
                </a:lnTo>
                <a:lnTo>
                  <a:pt x="50292" y="135889"/>
                </a:lnTo>
                <a:lnTo>
                  <a:pt x="49657" y="135889"/>
                </a:lnTo>
                <a:lnTo>
                  <a:pt x="47879" y="134620"/>
                </a:lnTo>
                <a:close/>
              </a:path>
              <a:path w="320039" h="279400">
                <a:moveTo>
                  <a:pt x="79121" y="171450"/>
                </a:moveTo>
                <a:lnTo>
                  <a:pt x="78232" y="172720"/>
                </a:lnTo>
                <a:lnTo>
                  <a:pt x="79883" y="172720"/>
                </a:lnTo>
                <a:lnTo>
                  <a:pt x="79121" y="171450"/>
                </a:lnTo>
                <a:close/>
              </a:path>
              <a:path w="320039" h="279400">
                <a:moveTo>
                  <a:pt x="214016" y="119379"/>
                </a:moveTo>
                <a:lnTo>
                  <a:pt x="199898" y="119379"/>
                </a:lnTo>
                <a:lnTo>
                  <a:pt x="236474" y="170179"/>
                </a:lnTo>
                <a:lnTo>
                  <a:pt x="237236" y="171450"/>
                </a:lnTo>
                <a:lnTo>
                  <a:pt x="238252" y="171450"/>
                </a:lnTo>
                <a:lnTo>
                  <a:pt x="246253" y="165100"/>
                </a:lnTo>
                <a:lnTo>
                  <a:pt x="246507" y="163829"/>
                </a:lnTo>
                <a:lnTo>
                  <a:pt x="245872" y="163829"/>
                </a:lnTo>
                <a:lnTo>
                  <a:pt x="214016" y="119379"/>
                </a:lnTo>
                <a:close/>
              </a:path>
              <a:path w="320039" h="279400">
                <a:moveTo>
                  <a:pt x="140424" y="120650"/>
                </a:moveTo>
                <a:lnTo>
                  <a:pt x="126619" y="120650"/>
                </a:lnTo>
                <a:lnTo>
                  <a:pt x="135509" y="133350"/>
                </a:lnTo>
                <a:lnTo>
                  <a:pt x="97663" y="161289"/>
                </a:lnTo>
                <a:lnTo>
                  <a:pt x="113953" y="161289"/>
                </a:lnTo>
                <a:lnTo>
                  <a:pt x="141478" y="140970"/>
                </a:lnTo>
                <a:lnTo>
                  <a:pt x="155400" y="140970"/>
                </a:lnTo>
                <a:lnTo>
                  <a:pt x="140424" y="120650"/>
                </a:lnTo>
                <a:close/>
              </a:path>
              <a:path w="320039" h="279400">
                <a:moveTo>
                  <a:pt x="193829" y="91439"/>
                </a:moveTo>
                <a:lnTo>
                  <a:pt x="183769" y="91439"/>
                </a:lnTo>
                <a:lnTo>
                  <a:pt x="183276" y="105410"/>
                </a:lnTo>
                <a:lnTo>
                  <a:pt x="182499" y="120650"/>
                </a:lnTo>
                <a:lnTo>
                  <a:pt x="175641" y="128270"/>
                </a:lnTo>
                <a:lnTo>
                  <a:pt x="172466" y="132079"/>
                </a:lnTo>
                <a:lnTo>
                  <a:pt x="172974" y="132079"/>
                </a:lnTo>
                <a:lnTo>
                  <a:pt x="180340" y="139700"/>
                </a:lnTo>
                <a:lnTo>
                  <a:pt x="184150" y="142239"/>
                </a:lnTo>
                <a:lnTo>
                  <a:pt x="184785" y="142239"/>
                </a:lnTo>
                <a:lnTo>
                  <a:pt x="185166" y="139700"/>
                </a:lnTo>
                <a:lnTo>
                  <a:pt x="185547" y="135889"/>
                </a:lnTo>
                <a:lnTo>
                  <a:pt x="199898" y="119379"/>
                </a:lnTo>
                <a:lnTo>
                  <a:pt x="214016" y="119379"/>
                </a:lnTo>
                <a:lnTo>
                  <a:pt x="208555" y="111760"/>
                </a:lnTo>
                <a:lnTo>
                  <a:pt x="193040" y="111760"/>
                </a:lnTo>
                <a:lnTo>
                  <a:pt x="193609" y="99060"/>
                </a:lnTo>
                <a:lnTo>
                  <a:pt x="193829" y="91439"/>
                </a:lnTo>
                <a:close/>
              </a:path>
              <a:path w="320039" h="279400">
                <a:moveTo>
                  <a:pt x="229997" y="110489"/>
                </a:moveTo>
                <a:lnTo>
                  <a:pt x="228600" y="110489"/>
                </a:lnTo>
                <a:lnTo>
                  <a:pt x="224917" y="114300"/>
                </a:lnTo>
                <a:lnTo>
                  <a:pt x="223266" y="116839"/>
                </a:lnTo>
                <a:lnTo>
                  <a:pt x="223774" y="118110"/>
                </a:lnTo>
                <a:lnTo>
                  <a:pt x="230727" y="123189"/>
                </a:lnTo>
                <a:lnTo>
                  <a:pt x="237299" y="129539"/>
                </a:lnTo>
                <a:lnTo>
                  <a:pt x="243490" y="134620"/>
                </a:lnTo>
                <a:lnTo>
                  <a:pt x="249301" y="140970"/>
                </a:lnTo>
                <a:lnTo>
                  <a:pt x="251587" y="140970"/>
                </a:lnTo>
                <a:lnTo>
                  <a:pt x="256159" y="135889"/>
                </a:lnTo>
                <a:lnTo>
                  <a:pt x="258191" y="133350"/>
                </a:lnTo>
                <a:lnTo>
                  <a:pt x="257429" y="132079"/>
                </a:lnTo>
                <a:lnTo>
                  <a:pt x="248999" y="125729"/>
                </a:lnTo>
                <a:lnTo>
                  <a:pt x="241617" y="119379"/>
                </a:lnTo>
                <a:lnTo>
                  <a:pt x="235283" y="114300"/>
                </a:lnTo>
                <a:lnTo>
                  <a:pt x="229997" y="110489"/>
                </a:lnTo>
                <a:close/>
              </a:path>
              <a:path w="320039" h="279400">
                <a:moveTo>
                  <a:pt x="118237" y="81279"/>
                </a:moveTo>
                <a:lnTo>
                  <a:pt x="116205" y="81279"/>
                </a:lnTo>
                <a:lnTo>
                  <a:pt x="54483" y="127000"/>
                </a:lnTo>
                <a:lnTo>
                  <a:pt x="53467" y="127000"/>
                </a:lnTo>
                <a:lnTo>
                  <a:pt x="53467" y="128270"/>
                </a:lnTo>
                <a:lnTo>
                  <a:pt x="58420" y="135889"/>
                </a:lnTo>
                <a:lnTo>
                  <a:pt x="60579" y="135889"/>
                </a:lnTo>
                <a:lnTo>
                  <a:pt x="86995" y="115570"/>
                </a:lnTo>
                <a:lnTo>
                  <a:pt x="98298" y="115570"/>
                </a:lnTo>
                <a:lnTo>
                  <a:pt x="96901" y="109220"/>
                </a:lnTo>
                <a:lnTo>
                  <a:pt x="123317" y="88900"/>
                </a:lnTo>
                <a:lnTo>
                  <a:pt x="123317" y="87629"/>
                </a:lnTo>
                <a:lnTo>
                  <a:pt x="118237" y="81279"/>
                </a:lnTo>
                <a:close/>
              </a:path>
              <a:path w="320039" h="279400">
                <a:moveTo>
                  <a:pt x="270194" y="13970"/>
                </a:moveTo>
                <a:lnTo>
                  <a:pt x="257429" y="13970"/>
                </a:lnTo>
                <a:lnTo>
                  <a:pt x="269116" y="30479"/>
                </a:lnTo>
                <a:lnTo>
                  <a:pt x="278828" y="44450"/>
                </a:lnTo>
                <a:lnTo>
                  <a:pt x="286539" y="57150"/>
                </a:lnTo>
                <a:lnTo>
                  <a:pt x="292227" y="66039"/>
                </a:lnTo>
                <a:lnTo>
                  <a:pt x="297537" y="74929"/>
                </a:lnTo>
                <a:lnTo>
                  <a:pt x="301656" y="82550"/>
                </a:lnTo>
                <a:lnTo>
                  <a:pt x="304585" y="88900"/>
                </a:lnTo>
                <a:lnTo>
                  <a:pt x="308483" y="100329"/>
                </a:lnTo>
                <a:lnTo>
                  <a:pt x="307086" y="105410"/>
                </a:lnTo>
                <a:lnTo>
                  <a:pt x="302006" y="109220"/>
                </a:lnTo>
                <a:lnTo>
                  <a:pt x="296037" y="113029"/>
                </a:lnTo>
                <a:lnTo>
                  <a:pt x="289306" y="118110"/>
                </a:lnTo>
                <a:lnTo>
                  <a:pt x="281813" y="123189"/>
                </a:lnTo>
                <a:lnTo>
                  <a:pt x="282575" y="124460"/>
                </a:lnTo>
                <a:lnTo>
                  <a:pt x="287655" y="124460"/>
                </a:lnTo>
                <a:lnTo>
                  <a:pt x="291211" y="125729"/>
                </a:lnTo>
                <a:lnTo>
                  <a:pt x="293243" y="127000"/>
                </a:lnTo>
                <a:lnTo>
                  <a:pt x="294767" y="128270"/>
                </a:lnTo>
                <a:lnTo>
                  <a:pt x="300101" y="125729"/>
                </a:lnTo>
                <a:lnTo>
                  <a:pt x="309118" y="119379"/>
                </a:lnTo>
                <a:lnTo>
                  <a:pt x="315071" y="114300"/>
                </a:lnTo>
                <a:lnTo>
                  <a:pt x="318643" y="107950"/>
                </a:lnTo>
                <a:lnTo>
                  <a:pt x="319833" y="101600"/>
                </a:lnTo>
                <a:lnTo>
                  <a:pt x="318643" y="95250"/>
                </a:lnTo>
                <a:lnTo>
                  <a:pt x="316067" y="88900"/>
                </a:lnTo>
                <a:lnTo>
                  <a:pt x="312324" y="80010"/>
                </a:lnTo>
                <a:lnTo>
                  <a:pt x="307391" y="71120"/>
                </a:lnTo>
                <a:lnTo>
                  <a:pt x="301244" y="60960"/>
                </a:lnTo>
                <a:lnTo>
                  <a:pt x="294671" y="49529"/>
                </a:lnTo>
                <a:lnTo>
                  <a:pt x="285813" y="36829"/>
                </a:lnTo>
                <a:lnTo>
                  <a:pt x="274669" y="20320"/>
                </a:lnTo>
                <a:lnTo>
                  <a:pt x="270194" y="13970"/>
                </a:lnTo>
                <a:close/>
              </a:path>
              <a:path w="320039" h="279400">
                <a:moveTo>
                  <a:pt x="130302" y="106679"/>
                </a:moveTo>
                <a:lnTo>
                  <a:pt x="129286" y="106679"/>
                </a:lnTo>
                <a:lnTo>
                  <a:pt x="100330" y="127000"/>
                </a:lnTo>
                <a:lnTo>
                  <a:pt x="118017" y="127000"/>
                </a:lnTo>
                <a:lnTo>
                  <a:pt x="126619" y="120650"/>
                </a:lnTo>
                <a:lnTo>
                  <a:pt x="140424" y="120650"/>
                </a:lnTo>
                <a:lnTo>
                  <a:pt x="131064" y="107950"/>
                </a:lnTo>
                <a:lnTo>
                  <a:pt x="130302" y="106679"/>
                </a:lnTo>
                <a:close/>
              </a:path>
              <a:path w="320039" h="279400">
                <a:moveTo>
                  <a:pt x="204978" y="76200"/>
                </a:moveTo>
                <a:lnTo>
                  <a:pt x="202184" y="81279"/>
                </a:lnTo>
                <a:lnTo>
                  <a:pt x="200914" y="83820"/>
                </a:lnTo>
                <a:lnTo>
                  <a:pt x="201422" y="85089"/>
                </a:lnTo>
                <a:lnTo>
                  <a:pt x="206121" y="87629"/>
                </a:lnTo>
                <a:lnTo>
                  <a:pt x="210439" y="88900"/>
                </a:lnTo>
                <a:lnTo>
                  <a:pt x="214630" y="91439"/>
                </a:lnTo>
                <a:lnTo>
                  <a:pt x="208559" y="97789"/>
                </a:lnTo>
                <a:lnTo>
                  <a:pt x="202930" y="102870"/>
                </a:lnTo>
                <a:lnTo>
                  <a:pt x="197752" y="106679"/>
                </a:lnTo>
                <a:lnTo>
                  <a:pt x="193040" y="111760"/>
                </a:lnTo>
                <a:lnTo>
                  <a:pt x="208555" y="111760"/>
                </a:lnTo>
                <a:lnTo>
                  <a:pt x="207645" y="110489"/>
                </a:lnTo>
                <a:lnTo>
                  <a:pt x="220980" y="95250"/>
                </a:lnTo>
                <a:lnTo>
                  <a:pt x="237490" y="95250"/>
                </a:lnTo>
                <a:lnTo>
                  <a:pt x="228092" y="87629"/>
                </a:lnTo>
                <a:lnTo>
                  <a:pt x="218059" y="82550"/>
                </a:lnTo>
                <a:lnTo>
                  <a:pt x="211963" y="78739"/>
                </a:lnTo>
                <a:lnTo>
                  <a:pt x="204978" y="76200"/>
                </a:lnTo>
                <a:close/>
              </a:path>
              <a:path w="320039" h="279400">
                <a:moveTo>
                  <a:pt x="237744" y="95250"/>
                </a:moveTo>
                <a:lnTo>
                  <a:pt x="220980" y="95250"/>
                </a:lnTo>
                <a:lnTo>
                  <a:pt x="225298" y="99060"/>
                </a:lnTo>
                <a:lnTo>
                  <a:pt x="228600" y="101600"/>
                </a:lnTo>
                <a:lnTo>
                  <a:pt x="231013" y="104139"/>
                </a:lnTo>
                <a:lnTo>
                  <a:pt x="235585" y="97789"/>
                </a:lnTo>
                <a:lnTo>
                  <a:pt x="237744" y="95250"/>
                </a:lnTo>
                <a:close/>
              </a:path>
              <a:path w="320039" h="279400">
                <a:moveTo>
                  <a:pt x="171323" y="81279"/>
                </a:moveTo>
                <a:lnTo>
                  <a:pt x="148209" y="81279"/>
                </a:lnTo>
                <a:lnTo>
                  <a:pt x="147955" y="82550"/>
                </a:lnTo>
                <a:lnTo>
                  <a:pt x="147066" y="88900"/>
                </a:lnTo>
                <a:lnTo>
                  <a:pt x="146939" y="92710"/>
                </a:lnTo>
                <a:lnTo>
                  <a:pt x="147447" y="93979"/>
                </a:lnTo>
                <a:lnTo>
                  <a:pt x="159258" y="91439"/>
                </a:lnTo>
                <a:lnTo>
                  <a:pt x="193829" y="91439"/>
                </a:lnTo>
                <a:lnTo>
                  <a:pt x="193939" y="87629"/>
                </a:lnTo>
                <a:lnTo>
                  <a:pt x="194007" y="83820"/>
                </a:lnTo>
                <a:lnTo>
                  <a:pt x="183642" y="83820"/>
                </a:lnTo>
                <a:lnTo>
                  <a:pt x="171323" y="81279"/>
                </a:lnTo>
                <a:close/>
              </a:path>
              <a:path w="320039" h="279400">
                <a:moveTo>
                  <a:pt x="244348" y="63500"/>
                </a:moveTo>
                <a:lnTo>
                  <a:pt x="242951" y="63500"/>
                </a:lnTo>
                <a:lnTo>
                  <a:pt x="239903" y="68579"/>
                </a:lnTo>
                <a:lnTo>
                  <a:pt x="238760" y="72389"/>
                </a:lnTo>
                <a:lnTo>
                  <a:pt x="239522" y="72389"/>
                </a:lnTo>
                <a:lnTo>
                  <a:pt x="246949" y="74929"/>
                </a:lnTo>
                <a:lnTo>
                  <a:pt x="254936" y="77470"/>
                </a:lnTo>
                <a:lnTo>
                  <a:pt x="263471" y="81279"/>
                </a:lnTo>
                <a:lnTo>
                  <a:pt x="272542" y="85089"/>
                </a:lnTo>
                <a:lnTo>
                  <a:pt x="274447" y="83820"/>
                </a:lnTo>
                <a:lnTo>
                  <a:pt x="276225" y="81279"/>
                </a:lnTo>
                <a:lnTo>
                  <a:pt x="278003" y="76200"/>
                </a:lnTo>
                <a:lnTo>
                  <a:pt x="278511" y="74929"/>
                </a:lnTo>
                <a:lnTo>
                  <a:pt x="278257" y="74929"/>
                </a:lnTo>
                <a:lnTo>
                  <a:pt x="277368" y="73660"/>
                </a:lnTo>
                <a:lnTo>
                  <a:pt x="269226" y="69850"/>
                </a:lnTo>
                <a:lnTo>
                  <a:pt x="252704" y="64770"/>
                </a:lnTo>
                <a:lnTo>
                  <a:pt x="244348" y="63500"/>
                </a:lnTo>
                <a:close/>
              </a:path>
              <a:path w="320039" h="279400">
                <a:moveTo>
                  <a:pt x="192913" y="52070"/>
                </a:moveTo>
                <a:lnTo>
                  <a:pt x="183007" y="52070"/>
                </a:lnTo>
                <a:lnTo>
                  <a:pt x="183431" y="58420"/>
                </a:lnTo>
                <a:lnTo>
                  <a:pt x="183686" y="64770"/>
                </a:lnTo>
                <a:lnTo>
                  <a:pt x="183791" y="68579"/>
                </a:lnTo>
                <a:lnTo>
                  <a:pt x="183896" y="82550"/>
                </a:lnTo>
                <a:lnTo>
                  <a:pt x="183642" y="83820"/>
                </a:lnTo>
                <a:lnTo>
                  <a:pt x="194007" y="83820"/>
                </a:lnTo>
                <a:lnTo>
                  <a:pt x="194056" y="58420"/>
                </a:lnTo>
                <a:lnTo>
                  <a:pt x="195199" y="57150"/>
                </a:lnTo>
                <a:lnTo>
                  <a:pt x="197485" y="55879"/>
                </a:lnTo>
                <a:lnTo>
                  <a:pt x="198628" y="54610"/>
                </a:lnTo>
                <a:lnTo>
                  <a:pt x="198882" y="54610"/>
                </a:lnTo>
                <a:lnTo>
                  <a:pt x="198501" y="53339"/>
                </a:lnTo>
                <a:lnTo>
                  <a:pt x="197993" y="53339"/>
                </a:lnTo>
                <a:lnTo>
                  <a:pt x="192913" y="52070"/>
                </a:lnTo>
                <a:close/>
              </a:path>
              <a:path w="320039" h="279400">
                <a:moveTo>
                  <a:pt x="168021" y="44450"/>
                </a:moveTo>
                <a:lnTo>
                  <a:pt x="153416" y="46989"/>
                </a:lnTo>
                <a:lnTo>
                  <a:pt x="154051" y="50800"/>
                </a:lnTo>
                <a:lnTo>
                  <a:pt x="154686" y="57150"/>
                </a:lnTo>
                <a:lnTo>
                  <a:pt x="155067" y="66039"/>
                </a:lnTo>
                <a:lnTo>
                  <a:pt x="155257" y="68579"/>
                </a:lnTo>
                <a:lnTo>
                  <a:pt x="155321" y="78739"/>
                </a:lnTo>
                <a:lnTo>
                  <a:pt x="155194" y="81279"/>
                </a:lnTo>
                <a:lnTo>
                  <a:pt x="165608" y="81279"/>
                </a:lnTo>
                <a:lnTo>
                  <a:pt x="165481" y="53339"/>
                </a:lnTo>
                <a:lnTo>
                  <a:pt x="165227" y="52070"/>
                </a:lnTo>
                <a:lnTo>
                  <a:pt x="166243" y="49529"/>
                </a:lnTo>
                <a:lnTo>
                  <a:pt x="168275" y="48260"/>
                </a:lnTo>
                <a:lnTo>
                  <a:pt x="169799" y="46989"/>
                </a:lnTo>
                <a:lnTo>
                  <a:pt x="170180" y="46989"/>
                </a:lnTo>
                <a:lnTo>
                  <a:pt x="169672" y="45720"/>
                </a:lnTo>
                <a:lnTo>
                  <a:pt x="169037" y="45720"/>
                </a:lnTo>
                <a:lnTo>
                  <a:pt x="168021" y="44450"/>
                </a:lnTo>
                <a:close/>
              </a:path>
              <a:path w="320039" h="279400">
                <a:moveTo>
                  <a:pt x="208534" y="16510"/>
                </a:moveTo>
                <a:lnTo>
                  <a:pt x="194691" y="16510"/>
                </a:lnTo>
                <a:lnTo>
                  <a:pt x="195072" y="17779"/>
                </a:lnTo>
                <a:lnTo>
                  <a:pt x="198882" y="25400"/>
                </a:lnTo>
                <a:lnTo>
                  <a:pt x="201803" y="31750"/>
                </a:lnTo>
                <a:lnTo>
                  <a:pt x="203835" y="36829"/>
                </a:lnTo>
                <a:lnTo>
                  <a:pt x="205740" y="40639"/>
                </a:lnTo>
                <a:lnTo>
                  <a:pt x="207391" y="45720"/>
                </a:lnTo>
                <a:lnTo>
                  <a:pt x="208534" y="49529"/>
                </a:lnTo>
                <a:lnTo>
                  <a:pt x="210947" y="57150"/>
                </a:lnTo>
                <a:lnTo>
                  <a:pt x="212344" y="64770"/>
                </a:lnTo>
                <a:lnTo>
                  <a:pt x="212496" y="68579"/>
                </a:lnTo>
                <a:lnTo>
                  <a:pt x="212598" y="72389"/>
                </a:lnTo>
                <a:lnTo>
                  <a:pt x="216535" y="72389"/>
                </a:lnTo>
                <a:lnTo>
                  <a:pt x="218694" y="71120"/>
                </a:lnTo>
                <a:lnTo>
                  <a:pt x="221869" y="71120"/>
                </a:lnTo>
                <a:lnTo>
                  <a:pt x="224155" y="68579"/>
                </a:lnTo>
                <a:lnTo>
                  <a:pt x="223901" y="64770"/>
                </a:lnTo>
                <a:lnTo>
                  <a:pt x="223393" y="60960"/>
                </a:lnTo>
                <a:lnTo>
                  <a:pt x="221361" y="50800"/>
                </a:lnTo>
                <a:lnTo>
                  <a:pt x="219964" y="46989"/>
                </a:lnTo>
                <a:lnTo>
                  <a:pt x="218440" y="41910"/>
                </a:lnTo>
                <a:lnTo>
                  <a:pt x="232617" y="31750"/>
                </a:lnTo>
                <a:lnTo>
                  <a:pt x="214757" y="31750"/>
                </a:lnTo>
                <a:lnTo>
                  <a:pt x="213360" y="27939"/>
                </a:lnTo>
                <a:lnTo>
                  <a:pt x="211455" y="24129"/>
                </a:lnTo>
                <a:lnTo>
                  <a:pt x="209042" y="19050"/>
                </a:lnTo>
                <a:lnTo>
                  <a:pt x="208534" y="17779"/>
                </a:lnTo>
                <a:lnTo>
                  <a:pt x="208534" y="16510"/>
                </a:lnTo>
                <a:close/>
              </a:path>
              <a:path w="320039" h="279400">
                <a:moveTo>
                  <a:pt x="260350" y="0"/>
                </a:moveTo>
                <a:lnTo>
                  <a:pt x="258318" y="0"/>
                </a:lnTo>
                <a:lnTo>
                  <a:pt x="214757" y="31750"/>
                </a:lnTo>
                <a:lnTo>
                  <a:pt x="232617" y="31750"/>
                </a:lnTo>
                <a:lnTo>
                  <a:pt x="257429" y="13970"/>
                </a:lnTo>
                <a:lnTo>
                  <a:pt x="270194" y="13970"/>
                </a:lnTo>
                <a:lnTo>
                  <a:pt x="260350" y="0"/>
                </a:lnTo>
                <a:close/>
              </a:path>
              <a:path w="320039" h="279400">
                <a:moveTo>
                  <a:pt x="207899" y="12700"/>
                </a:moveTo>
                <a:lnTo>
                  <a:pt x="206502" y="12700"/>
                </a:lnTo>
                <a:lnTo>
                  <a:pt x="195072" y="16510"/>
                </a:lnTo>
                <a:lnTo>
                  <a:pt x="209296" y="16510"/>
                </a:lnTo>
                <a:lnTo>
                  <a:pt x="209804" y="15239"/>
                </a:lnTo>
                <a:lnTo>
                  <a:pt x="209169" y="13970"/>
                </a:lnTo>
                <a:lnTo>
                  <a:pt x="208788" y="13970"/>
                </a:lnTo>
                <a:lnTo>
                  <a:pt x="207899" y="1270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4" name="object 74"/>
          <p:cNvSpPr/>
          <p:nvPr/>
        </p:nvSpPr>
        <p:spPr>
          <a:xfrm>
            <a:off x="4082541" y="3097402"/>
            <a:ext cx="589661" cy="481329"/>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5" name="object 75"/>
          <p:cNvSpPr/>
          <p:nvPr/>
        </p:nvSpPr>
        <p:spPr>
          <a:xfrm>
            <a:off x="4956047" y="3096132"/>
            <a:ext cx="583946" cy="481329"/>
          </a:xfrm>
          <a:prstGeom prst="rect">
            <a:avLst/>
          </a:prstGeom>
          <a:blipFill>
            <a:blip r:embed="rId4"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6" name="object 76"/>
          <p:cNvSpPr/>
          <p:nvPr/>
        </p:nvSpPr>
        <p:spPr>
          <a:xfrm>
            <a:off x="5682488" y="3120135"/>
            <a:ext cx="564266" cy="476250"/>
          </a:xfrm>
          <a:prstGeom prst="rect">
            <a:avLst/>
          </a:prstGeom>
          <a:blipFill>
            <a:blip r:embed="rId5"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7" name="object 77"/>
          <p:cNvSpPr/>
          <p:nvPr/>
        </p:nvSpPr>
        <p:spPr>
          <a:xfrm>
            <a:off x="6387846" y="3094608"/>
            <a:ext cx="579881" cy="470407"/>
          </a:xfrm>
          <a:prstGeom prst="rect">
            <a:avLst/>
          </a:prstGeom>
          <a:blipFill>
            <a:blip r:embed="rId6"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8" name="object 78"/>
          <p:cNvSpPr/>
          <p:nvPr/>
        </p:nvSpPr>
        <p:spPr>
          <a:xfrm>
            <a:off x="7093966" y="3299586"/>
            <a:ext cx="311785" cy="279400"/>
          </a:xfrm>
          <a:custGeom>
            <a:avLst/>
            <a:gdLst/>
            <a:ahLst/>
            <a:cxnLst/>
            <a:rect l="l" t="t" r="r" b="b"/>
            <a:pathLst>
              <a:path w="311784" h="279400">
                <a:moveTo>
                  <a:pt x="61975" y="198120"/>
                </a:moveTo>
                <a:lnTo>
                  <a:pt x="57403" y="204470"/>
                </a:lnTo>
                <a:lnTo>
                  <a:pt x="55244" y="207010"/>
                </a:lnTo>
                <a:lnTo>
                  <a:pt x="55372" y="207010"/>
                </a:lnTo>
                <a:lnTo>
                  <a:pt x="64517" y="213360"/>
                </a:lnTo>
                <a:lnTo>
                  <a:pt x="72723" y="217170"/>
                </a:lnTo>
                <a:lnTo>
                  <a:pt x="80000" y="220979"/>
                </a:lnTo>
                <a:lnTo>
                  <a:pt x="86359" y="222250"/>
                </a:lnTo>
                <a:lnTo>
                  <a:pt x="92455" y="224789"/>
                </a:lnTo>
                <a:lnTo>
                  <a:pt x="98932" y="224789"/>
                </a:lnTo>
                <a:lnTo>
                  <a:pt x="105790" y="226060"/>
                </a:lnTo>
                <a:lnTo>
                  <a:pt x="103885" y="231139"/>
                </a:lnTo>
                <a:lnTo>
                  <a:pt x="101091" y="236220"/>
                </a:lnTo>
                <a:lnTo>
                  <a:pt x="97535" y="242570"/>
                </a:lnTo>
                <a:lnTo>
                  <a:pt x="88137" y="255270"/>
                </a:lnTo>
                <a:lnTo>
                  <a:pt x="83692" y="261620"/>
                </a:lnTo>
                <a:lnTo>
                  <a:pt x="79375" y="266700"/>
                </a:lnTo>
                <a:lnTo>
                  <a:pt x="74549" y="271779"/>
                </a:lnTo>
                <a:lnTo>
                  <a:pt x="69214" y="275589"/>
                </a:lnTo>
                <a:lnTo>
                  <a:pt x="70611" y="275589"/>
                </a:lnTo>
                <a:lnTo>
                  <a:pt x="71627" y="276860"/>
                </a:lnTo>
                <a:lnTo>
                  <a:pt x="75183" y="276860"/>
                </a:lnTo>
                <a:lnTo>
                  <a:pt x="78104" y="278129"/>
                </a:lnTo>
                <a:lnTo>
                  <a:pt x="80517" y="279400"/>
                </a:lnTo>
                <a:lnTo>
                  <a:pt x="83438" y="279400"/>
                </a:lnTo>
                <a:lnTo>
                  <a:pt x="88675" y="273050"/>
                </a:lnTo>
                <a:lnTo>
                  <a:pt x="93519" y="267970"/>
                </a:lnTo>
                <a:lnTo>
                  <a:pt x="97958" y="261620"/>
                </a:lnTo>
                <a:lnTo>
                  <a:pt x="101980" y="256539"/>
                </a:lnTo>
                <a:lnTo>
                  <a:pt x="107441" y="248920"/>
                </a:lnTo>
                <a:lnTo>
                  <a:pt x="111759" y="241300"/>
                </a:lnTo>
                <a:lnTo>
                  <a:pt x="115188" y="234950"/>
                </a:lnTo>
                <a:lnTo>
                  <a:pt x="116712" y="231139"/>
                </a:lnTo>
                <a:lnTo>
                  <a:pt x="119125" y="226060"/>
                </a:lnTo>
                <a:lnTo>
                  <a:pt x="124840" y="226060"/>
                </a:lnTo>
                <a:lnTo>
                  <a:pt x="148685" y="220979"/>
                </a:lnTo>
                <a:lnTo>
                  <a:pt x="154995" y="218439"/>
                </a:lnTo>
                <a:lnTo>
                  <a:pt x="161543" y="215900"/>
                </a:lnTo>
                <a:lnTo>
                  <a:pt x="164402" y="214629"/>
                </a:lnTo>
                <a:lnTo>
                  <a:pt x="97789" y="214629"/>
                </a:lnTo>
                <a:lnTo>
                  <a:pt x="90424" y="212089"/>
                </a:lnTo>
                <a:lnTo>
                  <a:pt x="83947" y="209550"/>
                </a:lnTo>
                <a:lnTo>
                  <a:pt x="77215" y="208279"/>
                </a:lnTo>
                <a:lnTo>
                  <a:pt x="69850" y="203200"/>
                </a:lnTo>
                <a:lnTo>
                  <a:pt x="61975" y="198120"/>
                </a:lnTo>
                <a:close/>
              </a:path>
              <a:path w="311784" h="279400">
                <a:moveTo>
                  <a:pt x="45211" y="168910"/>
                </a:moveTo>
                <a:lnTo>
                  <a:pt x="44830" y="170179"/>
                </a:lnTo>
                <a:lnTo>
                  <a:pt x="44830" y="173989"/>
                </a:lnTo>
                <a:lnTo>
                  <a:pt x="44576" y="179070"/>
                </a:lnTo>
                <a:lnTo>
                  <a:pt x="43941" y="185420"/>
                </a:lnTo>
                <a:lnTo>
                  <a:pt x="43052" y="190500"/>
                </a:lnTo>
                <a:lnTo>
                  <a:pt x="42036" y="196850"/>
                </a:lnTo>
                <a:lnTo>
                  <a:pt x="40258" y="203200"/>
                </a:lnTo>
                <a:lnTo>
                  <a:pt x="37591" y="209550"/>
                </a:lnTo>
                <a:lnTo>
                  <a:pt x="36322" y="213360"/>
                </a:lnTo>
                <a:lnTo>
                  <a:pt x="34416" y="215900"/>
                </a:lnTo>
                <a:lnTo>
                  <a:pt x="31623" y="219710"/>
                </a:lnTo>
                <a:lnTo>
                  <a:pt x="31368" y="220979"/>
                </a:lnTo>
                <a:lnTo>
                  <a:pt x="31876" y="222250"/>
                </a:lnTo>
                <a:lnTo>
                  <a:pt x="44450" y="222250"/>
                </a:lnTo>
                <a:lnTo>
                  <a:pt x="47474" y="214629"/>
                </a:lnTo>
                <a:lnTo>
                  <a:pt x="50069" y="208279"/>
                </a:lnTo>
                <a:lnTo>
                  <a:pt x="56641" y="176529"/>
                </a:lnTo>
                <a:lnTo>
                  <a:pt x="56895" y="175260"/>
                </a:lnTo>
                <a:lnTo>
                  <a:pt x="57657" y="173989"/>
                </a:lnTo>
                <a:lnTo>
                  <a:pt x="58800" y="172720"/>
                </a:lnTo>
                <a:lnTo>
                  <a:pt x="59689" y="171450"/>
                </a:lnTo>
                <a:lnTo>
                  <a:pt x="60070" y="171450"/>
                </a:lnTo>
                <a:lnTo>
                  <a:pt x="59689" y="170179"/>
                </a:lnTo>
                <a:lnTo>
                  <a:pt x="57150" y="170179"/>
                </a:lnTo>
                <a:lnTo>
                  <a:pt x="45211" y="168910"/>
                </a:lnTo>
                <a:close/>
              </a:path>
              <a:path w="311784" h="279400">
                <a:moveTo>
                  <a:pt x="122554" y="160020"/>
                </a:moveTo>
                <a:lnTo>
                  <a:pt x="117220" y="160020"/>
                </a:lnTo>
                <a:lnTo>
                  <a:pt x="107060" y="162560"/>
                </a:lnTo>
                <a:lnTo>
                  <a:pt x="109474" y="170179"/>
                </a:lnTo>
                <a:lnTo>
                  <a:pt x="111125" y="177800"/>
                </a:lnTo>
                <a:lnTo>
                  <a:pt x="112496" y="189229"/>
                </a:lnTo>
                <a:lnTo>
                  <a:pt x="112522" y="198120"/>
                </a:lnTo>
                <a:lnTo>
                  <a:pt x="112013" y="203200"/>
                </a:lnTo>
                <a:lnTo>
                  <a:pt x="111759" y="207010"/>
                </a:lnTo>
                <a:lnTo>
                  <a:pt x="111125" y="210820"/>
                </a:lnTo>
                <a:lnTo>
                  <a:pt x="110108" y="214629"/>
                </a:lnTo>
                <a:lnTo>
                  <a:pt x="122427" y="214629"/>
                </a:lnTo>
                <a:lnTo>
                  <a:pt x="123698" y="208279"/>
                </a:lnTo>
                <a:lnTo>
                  <a:pt x="124104" y="203200"/>
                </a:lnTo>
                <a:lnTo>
                  <a:pt x="124011" y="190500"/>
                </a:lnTo>
                <a:lnTo>
                  <a:pt x="123444" y="184150"/>
                </a:lnTo>
                <a:lnTo>
                  <a:pt x="122400" y="176529"/>
                </a:lnTo>
                <a:lnTo>
                  <a:pt x="120903" y="167639"/>
                </a:lnTo>
                <a:lnTo>
                  <a:pt x="120141" y="165100"/>
                </a:lnTo>
                <a:lnTo>
                  <a:pt x="120268" y="163829"/>
                </a:lnTo>
                <a:lnTo>
                  <a:pt x="121411" y="162560"/>
                </a:lnTo>
                <a:lnTo>
                  <a:pt x="122808" y="161289"/>
                </a:lnTo>
                <a:lnTo>
                  <a:pt x="123189" y="161289"/>
                </a:lnTo>
                <a:lnTo>
                  <a:pt x="122554" y="160020"/>
                </a:lnTo>
                <a:close/>
              </a:path>
              <a:path w="311784" h="279400">
                <a:moveTo>
                  <a:pt x="184530" y="189229"/>
                </a:moveTo>
                <a:lnTo>
                  <a:pt x="184023" y="189229"/>
                </a:lnTo>
                <a:lnTo>
                  <a:pt x="177037" y="194310"/>
                </a:lnTo>
                <a:lnTo>
                  <a:pt x="162686" y="201929"/>
                </a:lnTo>
                <a:lnTo>
                  <a:pt x="155374" y="204470"/>
                </a:lnTo>
                <a:lnTo>
                  <a:pt x="148097" y="208279"/>
                </a:lnTo>
                <a:lnTo>
                  <a:pt x="140844" y="210820"/>
                </a:lnTo>
                <a:lnTo>
                  <a:pt x="133603" y="212089"/>
                </a:lnTo>
                <a:lnTo>
                  <a:pt x="130048" y="213360"/>
                </a:lnTo>
                <a:lnTo>
                  <a:pt x="126364" y="213360"/>
                </a:lnTo>
                <a:lnTo>
                  <a:pt x="122427" y="214629"/>
                </a:lnTo>
                <a:lnTo>
                  <a:pt x="164402" y="214629"/>
                </a:lnTo>
                <a:lnTo>
                  <a:pt x="167260" y="213360"/>
                </a:lnTo>
                <a:lnTo>
                  <a:pt x="173370" y="210820"/>
                </a:lnTo>
                <a:lnTo>
                  <a:pt x="179885" y="207010"/>
                </a:lnTo>
                <a:lnTo>
                  <a:pt x="186816" y="203200"/>
                </a:lnTo>
                <a:lnTo>
                  <a:pt x="187325" y="203200"/>
                </a:lnTo>
                <a:lnTo>
                  <a:pt x="187325" y="201929"/>
                </a:lnTo>
                <a:lnTo>
                  <a:pt x="186689" y="200660"/>
                </a:lnTo>
                <a:lnTo>
                  <a:pt x="185165" y="195579"/>
                </a:lnTo>
                <a:lnTo>
                  <a:pt x="184530" y="191770"/>
                </a:lnTo>
                <a:lnTo>
                  <a:pt x="184530" y="189229"/>
                </a:lnTo>
                <a:close/>
              </a:path>
              <a:path w="311784" h="279400">
                <a:moveTo>
                  <a:pt x="54482" y="119379"/>
                </a:moveTo>
                <a:lnTo>
                  <a:pt x="50545" y="120650"/>
                </a:lnTo>
                <a:lnTo>
                  <a:pt x="43687" y="125729"/>
                </a:lnTo>
                <a:lnTo>
                  <a:pt x="42290" y="127000"/>
                </a:lnTo>
                <a:lnTo>
                  <a:pt x="42036" y="128270"/>
                </a:lnTo>
                <a:lnTo>
                  <a:pt x="42799" y="129539"/>
                </a:lnTo>
                <a:lnTo>
                  <a:pt x="52958" y="143510"/>
                </a:lnTo>
                <a:lnTo>
                  <a:pt x="1015" y="180339"/>
                </a:lnTo>
                <a:lnTo>
                  <a:pt x="0" y="181610"/>
                </a:lnTo>
                <a:lnTo>
                  <a:pt x="0" y="182879"/>
                </a:lnTo>
                <a:lnTo>
                  <a:pt x="5079" y="189229"/>
                </a:lnTo>
                <a:lnTo>
                  <a:pt x="6223" y="190500"/>
                </a:lnTo>
                <a:lnTo>
                  <a:pt x="7238" y="189229"/>
                </a:lnTo>
                <a:lnTo>
                  <a:pt x="81012" y="135889"/>
                </a:lnTo>
                <a:lnTo>
                  <a:pt x="62864" y="135889"/>
                </a:lnTo>
                <a:lnTo>
                  <a:pt x="56006" y="127000"/>
                </a:lnTo>
                <a:lnTo>
                  <a:pt x="54863" y="124460"/>
                </a:lnTo>
                <a:lnTo>
                  <a:pt x="54609" y="123189"/>
                </a:lnTo>
                <a:lnTo>
                  <a:pt x="56133" y="121920"/>
                </a:lnTo>
                <a:lnTo>
                  <a:pt x="56133" y="120650"/>
                </a:lnTo>
                <a:lnTo>
                  <a:pt x="55244" y="120650"/>
                </a:lnTo>
                <a:lnTo>
                  <a:pt x="54482" y="119379"/>
                </a:lnTo>
                <a:close/>
              </a:path>
              <a:path w="311784" h="279400">
                <a:moveTo>
                  <a:pt x="248538" y="111760"/>
                </a:moveTo>
                <a:lnTo>
                  <a:pt x="233679" y="111760"/>
                </a:lnTo>
                <a:lnTo>
                  <a:pt x="242061" y="123189"/>
                </a:lnTo>
                <a:lnTo>
                  <a:pt x="189610" y="161289"/>
                </a:lnTo>
                <a:lnTo>
                  <a:pt x="188594" y="161289"/>
                </a:lnTo>
                <a:lnTo>
                  <a:pt x="188467" y="162560"/>
                </a:lnTo>
                <a:lnTo>
                  <a:pt x="193548" y="170179"/>
                </a:lnTo>
                <a:lnTo>
                  <a:pt x="194563" y="170179"/>
                </a:lnTo>
                <a:lnTo>
                  <a:pt x="195706" y="168910"/>
                </a:lnTo>
                <a:lnTo>
                  <a:pt x="248030" y="130810"/>
                </a:lnTo>
                <a:lnTo>
                  <a:pt x="262055" y="130810"/>
                </a:lnTo>
                <a:lnTo>
                  <a:pt x="257428" y="124460"/>
                </a:lnTo>
                <a:lnTo>
                  <a:pt x="269387" y="115570"/>
                </a:lnTo>
                <a:lnTo>
                  <a:pt x="251332" y="115570"/>
                </a:lnTo>
                <a:lnTo>
                  <a:pt x="248538" y="111760"/>
                </a:lnTo>
                <a:close/>
              </a:path>
              <a:path w="311784" h="279400">
                <a:moveTo>
                  <a:pt x="88264" y="138429"/>
                </a:moveTo>
                <a:lnTo>
                  <a:pt x="87883" y="139700"/>
                </a:lnTo>
                <a:lnTo>
                  <a:pt x="87629" y="140970"/>
                </a:lnTo>
                <a:lnTo>
                  <a:pt x="86867" y="149860"/>
                </a:lnTo>
                <a:lnTo>
                  <a:pt x="116379" y="152400"/>
                </a:lnTo>
                <a:lnTo>
                  <a:pt x="143509" y="149860"/>
                </a:lnTo>
                <a:lnTo>
                  <a:pt x="143890" y="149860"/>
                </a:lnTo>
                <a:lnTo>
                  <a:pt x="143890" y="147320"/>
                </a:lnTo>
                <a:lnTo>
                  <a:pt x="143509" y="140970"/>
                </a:lnTo>
                <a:lnTo>
                  <a:pt x="116331" y="140970"/>
                </a:lnTo>
                <a:lnTo>
                  <a:pt x="88264" y="138429"/>
                </a:lnTo>
                <a:close/>
              </a:path>
              <a:path w="311784" h="279400">
                <a:moveTo>
                  <a:pt x="262055" y="130810"/>
                </a:moveTo>
                <a:lnTo>
                  <a:pt x="248030" y="130810"/>
                </a:lnTo>
                <a:lnTo>
                  <a:pt x="261111" y="148589"/>
                </a:lnTo>
                <a:lnTo>
                  <a:pt x="261747" y="149860"/>
                </a:lnTo>
                <a:lnTo>
                  <a:pt x="262762" y="149860"/>
                </a:lnTo>
                <a:lnTo>
                  <a:pt x="270763" y="143510"/>
                </a:lnTo>
                <a:lnTo>
                  <a:pt x="271144" y="143510"/>
                </a:lnTo>
                <a:lnTo>
                  <a:pt x="270382" y="142239"/>
                </a:lnTo>
                <a:lnTo>
                  <a:pt x="262055" y="130810"/>
                </a:lnTo>
                <a:close/>
              </a:path>
              <a:path w="311784" h="279400">
                <a:moveTo>
                  <a:pt x="143255" y="138429"/>
                </a:moveTo>
                <a:lnTo>
                  <a:pt x="142875" y="138429"/>
                </a:lnTo>
                <a:lnTo>
                  <a:pt x="116331" y="140970"/>
                </a:lnTo>
                <a:lnTo>
                  <a:pt x="143509" y="140970"/>
                </a:lnTo>
                <a:lnTo>
                  <a:pt x="143255" y="138429"/>
                </a:lnTo>
                <a:close/>
              </a:path>
              <a:path w="311784" h="279400">
                <a:moveTo>
                  <a:pt x="203961" y="50800"/>
                </a:moveTo>
                <a:lnTo>
                  <a:pt x="189229" y="50800"/>
                </a:lnTo>
                <a:lnTo>
                  <a:pt x="197230" y="62229"/>
                </a:lnTo>
                <a:lnTo>
                  <a:pt x="161035" y="87629"/>
                </a:lnTo>
                <a:lnTo>
                  <a:pt x="160781" y="88900"/>
                </a:lnTo>
                <a:lnTo>
                  <a:pt x="161543" y="90170"/>
                </a:lnTo>
                <a:lnTo>
                  <a:pt x="195706" y="137160"/>
                </a:lnTo>
                <a:lnTo>
                  <a:pt x="196468" y="138429"/>
                </a:lnTo>
                <a:lnTo>
                  <a:pt x="197484" y="138429"/>
                </a:lnTo>
                <a:lnTo>
                  <a:pt x="218167" y="123189"/>
                </a:lnTo>
                <a:lnTo>
                  <a:pt x="200025" y="123189"/>
                </a:lnTo>
                <a:lnTo>
                  <a:pt x="191007" y="110489"/>
                </a:lnTo>
                <a:lnTo>
                  <a:pt x="201294" y="102870"/>
                </a:lnTo>
                <a:lnTo>
                  <a:pt x="185038" y="102870"/>
                </a:lnTo>
                <a:lnTo>
                  <a:pt x="175767" y="90170"/>
                </a:lnTo>
                <a:lnTo>
                  <a:pt x="203326" y="69850"/>
                </a:lnTo>
                <a:lnTo>
                  <a:pt x="217804" y="69850"/>
                </a:lnTo>
                <a:lnTo>
                  <a:pt x="212725" y="63500"/>
                </a:lnTo>
                <a:lnTo>
                  <a:pt x="224948" y="54610"/>
                </a:lnTo>
                <a:lnTo>
                  <a:pt x="206628" y="54610"/>
                </a:lnTo>
                <a:lnTo>
                  <a:pt x="203961" y="50800"/>
                </a:lnTo>
                <a:close/>
              </a:path>
              <a:path w="311784" h="279400">
                <a:moveTo>
                  <a:pt x="116331" y="96520"/>
                </a:moveTo>
                <a:lnTo>
                  <a:pt x="115315" y="97789"/>
                </a:lnTo>
                <a:lnTo>
                  <a:pt x="62864" y="135889"/>
                </a:lnTo>
                <a:lnTo>
                  <a:pt x="81012" y="135889"/>
                </a:lnTo>
                <a:lnTo>
                  <a:pt x="121411" y="106679"/>
                </a:lnTo>
                <a:lnTo>
                  <a:pt x="122427" y="105410"/>
                </a:lnTo>
                <a:lnTo>
                  <a:pt x="122427" y="104139"/>
                </a:lnTo>
                <a:lnTo>
                  <a:pt x="116331" y="96520"/>
                </a:lnTo>
                <a:close/>
              </a:path>
              <a:path w="311784" h="279400">
                <a:moveTo>
                  <a:pt x="232409" y="90170"/>
                </a:moveTo>
                <a:lnTo>
                  <a:pt x="218439" y="90170"/>
                </a:lnTo>
                <a:lnTo>
                  <a:pt x="227583" y="102870"/>
                </a:lnTo>
                <a:lnTo>
                  <a:pt x="200025" y="123189"/>
                </a:lnTo>
                <a:lnTo>
                  <a:pt x="218167" y="123189"/>
                </a:lnTo>
                <a:lnTo>
                  <a:pt x="233679" y="111760"/>
                </a:lnTo>
                <a:lnTo>
                  <a:pt x="248538" y="111760"/>
                </a:lnTo>
                <a:lnTo>
                  <a:pt x="242950" y="104139"/>
                </a:lnTo>
                <a:lnTo>
                  <a:pt x="253542" y="96520"/>
                </a:lnTo>
                <a:lnTo>
                  <a:pt x="236981" y="96520"/>
                </a:lnTo>
                <a:lnTo>
                  <a:pt x="232409" y="90170"/>
                </a:lnTo>
                <a:close/>
              </a:path>
              <a:path w="311784" h="279400">
                <a:moveTo>
                  <a:pt x="306324" y="76200"/>
                </a:moveTo>
                <a:lnTo>
                  <a:pt x="305307" y="76200"/>
                </a:lnTo>
                <a:lnTo>
                  <a:pt x="304291" y="77470"/>
                </a:lnTo>
                <a:lnTo>
                  <a:pt x="251332" y="115570"/>
                </a:lnTo>
                <a:lnTo>
                  <a:pt x="269387" y="115570"/>
                </a:lnTo>
                <a:lnTo>
                  <a:pt x="310387" y="85089"/>
                </a:lnTo>
                <a:lnTo>
                  <a:pt x="311403" y="85089"/>
                </a:lnTo>
                <a:lnTo>
                  <a:pt x="311403" y="83820"/>
                </a:lnTo>
                <a:lnTo>
                  <a:pt x="310387" y="82550"/>
                </a:lnTo>
                <a:lnTo>
                  <a:pt x="306324" y="76200"/>
                </a:lnTo>
                <a:close/>
              </a:path>
              <a:path w="311784" h="279400">
                <a:moveTo>
                  <a:pt x="217804" y="69850"/>
                </a:moveTo>
                <a:lnTo>
                  <a:pt x="203326" y="69850"/>
                </a:lnTo>
                <a:lnTo>
                  <a:pt x="212470" y="82550"/>
                </a:lnTo>
                <a:lnTo>
                  <a:pt x="185038" y="102870"/>
                </a:lnTo>
                <a:lnTo>
                  <a:pt x="201294" y="102870"/>
                </a:lnTo>
                <a:lnTo>
                  <a:pt x="218439" y="90170"/>
                </a:lnTo>
                <a:lnTo>
                  <a:pt x="232409" y="90170"/>
                </a:lnTo>
                <a:lnTo>
                  <a:pt x="227837" y="83820"/>
                </a:lnTo>
                <a:lnTo>
                  <a:pt x="240117" y="74929"/>
                </a:lnTo>
                <a:lnTo>
                  <a:pt x="221868" y="74929"/>
                </a:lnTo>
                <a:lnTo>
                  <a:pt x="217804" y="69850"/>
                </a:lnTo>
                <a:close/>
              </a:path>
              <a:path w="311784" h="279400">
                <a:moveTo>
                  <a:pt x="270259" y="63500"/>
                </a:moveTo>
                <a:lnTo>
                  <a:pt x="255904" y="63500"/>
                </a:lnTo>
                <a:lnTo>
                  <a:pt x="264922" y="76200"/>
                </a:lnTo>
                <a:lnTo>
                  <a:pt x="236981" y="96520"/>
                </a:lnTo>
                <a:lnTo>
                  <a:pt x="253542" y="96520"/>
                </a:lnTo>
                <a:lnTo>
                  <a:pt x="278256" y="78739"/>
                </a:lnTo>
                <a:lnTo>
                  <a:pt x="279780" y="77470"/>
                </a:lnTo>
                <a:lnTo>
                  <a:pt x="280161" y="76200"/>
                </a:lnTo>
                <a:lnTo>
                  <a:pt x="279526" y="76200"/>
                </a:lnTo>
                <a:lnTo>
                  <a:pt x="270259" y="63500"/>
                </a:lnTo>
                <a:close/>
              </a:path>
              <a:path w="311784" h="279400">
                <a:moveTo>
                  <a:pt x="184911" y="19050"/>
                </a:moveTo>
                <a:lnTo>
                  <a:pt x="181228" y="21589"/>
                </a:lnTo>
                <a:lnTo>
                  <a:pt x="173227" y="27939"/>
                </a:lnTo>
                <a:lnTo>
                  <a:pt x="172974" y="27939"/>
                </a:lnTo>
                <a:lnTo>
                  <a:pt x="183260" y="41910"/>
                </a:lnTo>
                <a:lnTo>
                  <a:pt x="137032" y="76200"/>
                </a:lnTo>
                <a:lnTo>
                  <a:pt x="136016" y="76200"/>
                </a:lnTo>
                <a:lnTo>
                  <a:pt x="136016" y="77470"/>
                </a:lnTo>
                <a:lnTo>
                  <a:pt x="140080" y="83820"/>
                </a:lnTo>
                <a:lnTo>
                  <a:pt x="141097" y="85089"/>
                </a:lnTo>
                <a:lnTo>
                  <a:pt x="143128" y="85089"/>
                </a:lnTo>
                <a:lnTo>
                  <a:pt x="189229" y="50800"/>
                </a:lnTo>
                <a:lnTo>
                  <a:pt x="203961" y="50800"/>
                </a:lnTo>
                <a:lnTo>
                  <a:pt x="198627" y="43179"/>
                </a:lnTo>
                <a:lnTo>
                  <a:pt x="209413" y="35560"/>
                </a:lnTo>
                <a:lnTo>
                  <a:pt x="192531" y="35560"/>
                </a:lnTo>
                <a:lnTo>
                  <a:pt x="186435" y="26670"/>
                </a:lnTo>
                <a:lnTo>
                  <a:pt x="185165" y="25400"/>
                </a:lnTo>
                <a:lnTo>
                  <a:pt x="185038" y="24129"/>
                </a:lnTo>
                <a:lnTo>
                  <a:pt x="185800" y="24129"/>
                </a:lnTo>
                <a:lnTo>
                  <a:pt x="186562" y="22860"/>
                </a:lnTo>
                <a:lnTo>
                  <a:pt x="186562" y="21589"/>
                </a:lnTo>
                <a:lnTo>
                  <a:pt x="185674" y="20320"/>
                </a:lnTo>
                <a:lnTo>
                  <a:pt x="184911" y="19050"/>
                </a:lnTo>
                <a:close/>
              </a:path>
              <a:path w="311784" h="279400">
                <a:moveTo>
                  <a:pt x="255431" y="43179"/>
                </a:moveTo>
                <a:lnTo>
                  <a:pt x="240664" y="43179"/>
                </a:lnTo>
                <a:lnTo>
                  <a:pt x="249935" y="54610"/>
                </a:lnTo>
                <a:lnTo>
                  <a:pt x="221868" y="74929"/>
                </a:lnTo>
                <a:lnTo>
                  <a:pt x="240117" y="74929"/>
                </a:lnTo>
                <a:lnTo>
                  <a:pt x="255904" y="63500"/>
                </a:lnTo>
                <a:lnTo>
                  <a:pt x="270259" y="63500"/>
                </a:lnTo>
                <a:lnTo>
                  <a:pt x="255431" y="43179"/>
                </a:lnTo>
                <a:close/>
              </a:path>
              <a:path w="311784" h="279400">
                <a:moveTo>
                  <a:pt x="244475" y="27939"/>
                </a:moveTo>
                <a:lnTo>
                  <a:pt x="243331" y="27939"/>
                </a:lnTo>
                <a:lnTo>
                  <a:pt x="241934" y="29210"/>
                </a:lnTo>
                <a:lnTo>
                  <a:pt x="206628" y="54610"/>
                </a:lnTo>
                <a:lnTo>
                  <a:pt x="224948" y="54610"/>
                </a:lnTo>
                <a:lnTo>
                  <a:pt x="240664" y="43179"/>
                </a:lnTo>
                <a:lnTo>
                  <a:pt x="255431" y="43179"/>
                </a:lnTo>
                <a:lnTo>
                  <a:pt x="245236" y="29210"/>
                </a:lnTo>
                <a:lnTo>
                  <a:pt x="244475" y="27939"/>
                </a:lnTo>
                <a:close/>
              </a:path>
              <a:path w="311784" h="279400">
                <a:moveTo>
                  <a:pt x="240283" y="0"/>
                </a:moveTo>
                <a:lnTo>
                  <a:pt x="239267" y="1270"/>
                </a:lnTo>
                <a:lnTo>
                  <a:pt x="192531" y="35560"/>
                </a:lnTo>
                <a:lnTo>
                  <a:pt x="209413" y="35560"/>
                </a:lnTo>
                <a:lnTo>
                  <a:pt x="245363" y="10160"/>
                </a:lnTo>
                <a:lnTo>
                  <a:pt x="246379" y="8889"/>
                </a:lnTo>
                <a:lnTo>
                  <a:pt x="246379" y="7620"/>
                </a:lnTo>
                <a:lnTo>
                  <a:pt x="245490" y="6350"/>
                </a:lnTo>
                <a:lnTo>
                  <a:pt x="241300" y="1270"/>
                </a:lnTo>
                <a:lnTo>
                  <a:pt x="240283" y="0"/>
                </a:lnTo>
                <a:close/>
              </a:path>
            </a:pathLst>
          </a:custGeom>
          <a:solidFill>
            <a:srgbClr val="000000"/>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9" name="object 79"/>
          <p:cNvSpPr/>
          <p:nvPr/>
        </p:nvSpPr>
        <p:spPr>
          <a:xfrm>
            <a:off x="7857235" y="3070351"/>
            <a:ext cx="591820" cy="471170"/>
          </a:xfrm>
          <a:prstGeom prst="rect">
            <a:avLst/>
          </a:prstGeom>
          <a:blipFill>
            <a:blip r:embed="rId7"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連繫</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p:nvPr/>
        </p:nvSpPr>
        <p:spPr>
          <a:xfrm>
            <a:off x="1576450" y="1474850"/>
            <a:ext cx="3270250" cy="2511425"/>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5175250" y="1474850"/>
            <a:ext cx="1397000" cy="570230"/>
          </a:xfrm>
          <a:custGeom>
            <a:avLst/>
            <a:gdLst/>
            <a:ahLst/>
            <a:cxnLst/>
            <a:rect l="l" t="t" r="r" b="b"/>
            <a:pathLst>
              <a:path w="1397000" h="570230">
                <a:moveTo>
                  <a:pt x="1206373" y="0"/>
                </a:moveTo>
                <a:lnTo>
                  <a:pt x="0" y="0"/>
                </a:lnTo>
                <a:lnTo>
                  <a:pt x="190626" y="284861"/>
                </a:lnTo>
                <a:lnTo>
                  <a:pt x="0" y="569849"/>
                </a:lnTo>
                <a:lnTo>
                  <a:pt x="1206373" y="569849"/>
                </a:lnTo>
                <a:lnTo>
                  <a:pt x="1397000" y="284861"/>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5114035" y="1620265"/>
            <a:ext cx="3459479" cy="2312941"/>
          </a:xfrm>
          <a:prstGeom prst="rect">
            <a:avLst/>
          </a:prstGeom>
        </p:spPr>
        <p:txBody>
          <a:bodyPr vert="horz" wrap="square" lIns="0" tIns="0" rIns="0" bIns="0" rtlCol="0">
            <a:spAutoFit/>
          </a:bodyPr>
          <a:lstStyle/>
          <a:p>
            <a:pPr marL="336550">
              <a:lnSpc>
                <a:spcPct val="100000"/>
              </a:lnSpc>
            </a:pPr>
            <a:r>
              <a:rPr sz="1800" dirty="0">
                <a:latin typeface="BMWType V2 Regular" pitchFamily="2" charset="0"/>
                <a:ea typeface="華康中黑體" panose="020B0509000000000000" pitchFamily="49" charset="-120"/>
                <a:cs typeface="BMWType V2 Regular" pitchFamily="2" charset="0"/>
              </a:rPr>
              <a:t>任務︰</a:t>
            </a:r>
          </a:p>
          <a:p>
            <a:pPr marL="12700" marR="60325">
              <a:lnSpc>
                <a:spcPct val="95000"/>
              </a:lnSpc>
              <a:spcBef>
                <a:spcPts val="1530"/>
              </a:spcBef>
            </a:pPr>
            <a:r>
              <a:rPr sz="1400" spc="-5" dirty="0" err="1" smtClean="0">
                <a:latin typeface="BMWType V2 Regular" pitchFamily="2" charset="0"/>
                <a:ea typeface="華康中黑體" panose="020B0509000000000000" pitchFamily="49" charset="-120"/>
                <a:cs typeface="BMWType V2 Regular" pitchFamily="2" charset="0"/>
              </a:rPr>
              <a:t>客戶與經銷商之間的首次接觸</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就好比一張經銷商的名片</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確定在第一印象</a:t>
            </a:r>
            <a:r>
              <a:rPr sz="1400" dirty="0" err="1" smtClean="0">
                <a:latin typeface="BMWType V2 Regular" pitchFamily="2" charset="0"/>
                <a:ea typeface="華康中黑體" panose="020B0509000000000000" pitchFamily="49" charset="-120"/>
                <a:cs typeface="BMWType V2 Regular" pitchFamily="2" charset="0"/>
              </a:rPr>
              <a:t>時提供絕佳的潛能</a:t>
            </a:r>
            <a:r>
              <a:rPr sz="1400" dirty="0">
                <a:latin typeface="BMWType V2 Regular" pitchFamily="2" charset="0"/>
                <a:ea typeface="華康中黑體" panose="020B0509000000000000" pitchFamily="49" charset="-120"/>
                <a:cs typeface="BMWType V2 Regular" pitchFamily="2" charset="0"/>
              </a:rPr>
              <a:t>。</a:t>
            </a:r>
          </a:p>
          <a:p>
            <a:pPr marL="12700">
              <a:lnSpc>
                <a:spcPts val="1639"/>
              </a:lnSpc>
              <a:spcBef>
                <a:spcPts val="755"/>
              </a:spcBef>
            </a:pPr>
            <a:r>
              <a:rPr sz="1400" spc="-5" dirty="0" err="1" smtClean="0">
                <a:latin typeface="BMWType V2 Regular" pitchFamily="2" charset="0"/>
                <a:ea typeface="華康中黑體" panose="020B0509000000000000" pitchFamily="49" charset="-120"/>
                <a:cs typeface="BMWType V2 Regular" pitchFamily="2" charset="0"/>
              </a:rPr>
              <a:t>儘可能精確記錄用戶的需求</a:t>
            </a:r>
            <a:r>
              <a:rPr lang="en-US" altLang="zh-TW" sz="1400" spc="-5" dirty="0" smtClean="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a:p>
            <a:pPr marL="12700">
              <a:lnSpc>
                <a:spcPts val="1639"/>
              </a:lnSpc>
            </a:pPr>
            <a:r>
              <a:rPr sz="1400" spc="-5" dirty="0">
                <a:latin typeface="BMWType V2 Regular" pitchFamily="2" charset="0"/>
                <a:ea typeface="華康中黑體" panose="020B0509000000000000" pitchFamily="49" charset="-120"/>
                <a:cs typeface="BMWType V2 Regular" pitchFamily="2" charset="0"/>
              </a:rPr>
              <a:t>為了在後續的程序步驟得到解決方法。</a:t>
            </a:r>
            <a:endParaRPr sz="1400" dirty="0">
              <a:latin typeface="BMWType V2 Regular" pitchFamily="2" charset="0"/>
              <a:ea typeface="華康中黑體" panose="020B0509000000000000" pitchFamily="49" charset="-120"/>
              <a:cs typeface="BMWType V2 Regular" pitchFamily="2" charset="0"/>
            </a:endParaRPr>
          </a:p>
          <a:p>
            <a:pPr marL="12700" marR="5080">
              <a:lnSpc>
                <a:spcPct val="95400"/>
              </a:lnSpc>
              <a:spcBef>
                <a:spcPts val="819"/>
              </a:spcBef>
            </a:pPr>
            <a:r>
              <a:rPr sz="1400" spc="-5" dirty="0" err="1" smtClean="0">
                <a:latin typeface="BMWType V2 Regular" pitchFamily="2" charset="0"/>
                <a:ea typeface="華康中黑體" panose="020B0509000000000000" pitchFamily="49" charset="-120"/>
                <a:cs typeface="BMWType V2 Regular" pitchFamily="2" charset="0"/>
              </a:rPr>
              <a:t>這包含將客戶的需求傳送至經銷商內負責的</a:t>
            </a:r>
            <a:r>
              <a:rPr sz="1400" spc="5" dirty="0" err="1" smtClean="0">
                <a:latin typeface="BMWType V2 Regular" pitchFamily="2" charset="0"/>
                <a:ea typeface="華康中黑體" panose="020B0509000000000000" pitchFamily="49" charset="-120"/>
                <a:cs typeface="BMWType V2 Regular" pitchFamily="2" charset="0"/>
              </a:rPr>
              <a:t>部門</a:t>
            </a:r>
            <a:r>
              <a:rPr sz="1400" spc="-30" dirty="0" smtClean="0">
                <a:latin typeface="BMWType V2 Regular" pitchFamily="2" charset="0"/>
                <a:ea typeface="華康中黑體" panose="020B0509000000000000" pitchFamily="49" charset="-120"/>
                <a:cs typeface="BMWType V2 Regular" pitchFamily="2" charset="0"/>
              </a:rPr>
              <a:t>(</a:t>
            </a:r>
            <a:r>
              <a:rPr sz="1400" spc="-30" dirty="0" err="1" smtClean="0">
                <a:latin typeface="BMWType V2 Regular" pitchFamily="2" charset="0"/>
                <a:ea typeface="華康中黑體" panose="020B0509000000000000" pitchFamily="49" charset="-120"/>
                <a:cs typeface="BMWType V2 Regular" pitchFamily="2" charset="0"/>
              </a:rPr>
              <a:t>例如</a:t>
            </a:r>
            <a:r>
              <a:rPr sz="1400" spc="-10" dirty="0" err="1" smtClean="0">
                <a:latin typeface="BMWType V2 Regular" pitchFamily="2" charset="0"/>
                <a:ea typeface="華康中黑體" panose="020B0509000000000000" pitchFamily="49" charset="-120"/>
                <a:cs typeface="BMWType V2 Regular" pitchFamily="2" charset="0"/>
              </a:rPr>
              <a:t>新車部</a:t>
            </a:r>
            <a:r>
              <a:rPr sz="1400" spc="-10" dirty="0" err="1">
                <a:latin typeface="BMWType V2 Regular" pitchFamily="2" charset="0"/>
                <a:ea typeface="華康中黑體" panose="020B0509000000000000" pitchFamily="49" charset="-120"/>
                <a:cs typeface="BMWType V2 Regular" pitchFamily="2" charset="0"/>
              </a:rPr>
              <a:t>、零件部</a:t>
            </a:r>
            <a:r>
              <a:rPr sz="1400" spc="-10" dirty="0" smtClean="0">
                <a:latin typeface="BMWType V2 Regular" pitchFamily="2" charset="0"/>
                <a:ea typeface="華康中黑體" panose="020B0509000000000000" pitchFamily="49" charset="-120"/>
                <a:cs typeface="BMWType V2 Regular" pitchFamily="2" charset="0"/>
              </a:rPr>
              <a:t>)</a:t>
            </a:r>
            <a:r>
              <a:rPr lang="en-US" altLang="zh-TW" sz="1400" spc="5"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並且進一步在</a:t>
            </a:r>
            <a:r>
              <a:rPr sz="1400" dirty="0" err="1" smtClean="0">
                <a:latin typeface="BMWType V2 Regular" pitchFamily="2" charset="0"/>
                <a:ea typeface="華康中黑體" panose="020B0509000000000000" pitchFamily="49" charset="-120"/>
                <a:cs typeface="BMWType V2 Regular" pitchFamily="2" charset="0"/>
              </a:rPr>
              <a:t>服務部門處理</a:t>
            </a:r>
            <a:r>
              <a:rPr sz="1400" dirty="0" smtClean="0">
                <a:latin typeface="BMWType V2 Regular" pitchFamily="2" charset="0"/>
                <a:ea typeface="華康中黑體" panose="020B0509000000000000" pitchFamily="49" charset="-120"/>
                <a:cs typeface="BMWType V2 Regular" pitchFamily="2" charset="0"/>
              </a:rPr>
              <a:t>。</a:t>
            </a:r>
            <a:r>
              <a:rPr sz="1400" spc="-90"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例如客戶要預約服務時</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63725" y="4129023"/>
            <a:ext cx="1397000" cy="570230"/>
          </a:xfrm>
          <a:custGeom>
            <a:avLst/>
            <a:gdLst/>
            <a:ahLst/>
            <a:cxnLst/>
            <a:rect l="l" t="t" r="r" b="b"/>
            <a:pathLst>
              <a:path w="1397000" h="570229">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5235575" y="4143375"/>
            <a:ext cx="1397000" cy="570230"/>
          </a:xfrm>
          <a:custGeom>
            <a:avLst/>
            <a:gdLst/>
            <a:ahLst/>
            <a:cxnLst/>
            <a:rect l="l" t="t" r="r" b="b"/>
            <a:pathLst>
              <a:path w="1397000" h="570229">
                <a:moveTo>
                  <a:pt x="1206373" y="0"/>
                </a:moveTo>
                <a:lnTo>
                  <a:pt x="0" y="0"/>
                </a:lnTo>
                <a:lnTo>
                  <a:pt x="190626" y="284988"/>
                </a:lnTo>
                <a:lnTo>
                  <a:pt x="0" y="569849"/>
                </a:lnTo>
                <a:lnTo>
                  <a:pt x="1206373" y="569849"/>
                </a:lnTo>
                <a:lnTo>
                  <a:pt x="1397000" y="284988"/>
                </a:lnTo>
                <a:lnTo>
                  <a:pt x="1206373"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txBox="1"/>
          <p:nvPr/>
        </p:nvSpPr>
        <p:spPr>
          <a:xfrm>
            <a:off x="5498338" y="4302505"/>
            <a:ext cx="711835"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型式</a:t>
            </a:r>
            <a:r>
              <a:rPr sz="1800" dirty="0">
                <a:latin typeface="BMWType V2 Regular" pitchFamily="2" charset="0"/>
                <a:ea typeface="華康中黑體" panose="020B0509000000000000" pitchFamily="49" charset="-120"/>
                <a:cs typeface="BMWType V2 Regular" pitchFamily="2" charset="0"/>
              </a:rPr>
              <a:t>︰</a:t>
            </a:r>
            <a:endParaRPr sz="1800">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5287136" y="4801361"/>
            <a:ext cx="1317625" cy="535940"/>
          </a:xfrm>
          <a:prstGeom prst="rect">
            <a:avLst/>
          </a:prstGeom>
        </p:spPr>
        <p:txBody>
          <a:bodyPr vert="horz" wrap="square" lIns="0" tIns="0" rIns="0" bIns="0" rtlCol="0">
            <a:spAutoFit/>
          </a:bodyPr>
          <a:lstStyle/>
          <a:p>
            <a:pPr marL="12700">
              <a:lnSpc>
                <a:spcPct val="100000"/>
              </a:lnSpc>
            </a:pPr>
            <a:r>
              <a:rPr sz="1400"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透過經銷商</a:t>
            </a:r>
            <a:endParaRPr sz="1400" dirty="0">
              <a:latin typeface="BMWType V2 Regular" pitchFamily="2" charset="0"/>
              <a:ea typeface="華康中黑體" panose="020B0509000000000000" pitchFamily="49" charset="-120"/>
              <a:cs typeface="BMWType V2 Regular" pitchFamily="2" charset="0"/>
            </a:endParaRPr>
          </a:p>
          <a:p>
            <a:pPr marL="12700">
              <a:lnSpc>
                <a:spcPct val="100000"/>
              </a:lnSpc>
              <a:spcBef>
                <a:spcPts val="755"/>
              </a:spcBef>
            </a:pPr>
            <a:r>
              <a:rPr sz="1400"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客戶關懷小組</a:t>
            </a:r>
            <a:endParaRPr sz="1400" dirty="0">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1322450" y="4275454"/>
            <a:ext cx="3225800" cy="902811"/>
          </a:xfrm>
          <a:prstGeom prst="rect">
            <a:avLst/>
          </a:prstGeom>
        </p:spPr>
        <p:txBody>
          <a:bodyPr vert="horz" wrap="square" lIns="0" tIns="0" rIns="0" bIns="0" rtlCol="0">
            <a:spAutoFit/>
          </a:bodyPr>
          <a:lstStyle/>
          <a:p>
            <a:pPr marL="315595">
              <a:lnSpc>
                <a:spcPct val="100000"/>
              </a:lnSpc>
            </a:pPr>
            <a:r>
              <a:rPr sz="1800" dirty="0">
                <a:latin typeface="BMWType V2 Regular" pitchFamily="2" charset="0"/>
                <a:ea typeface="華康中黑體" panose="020B0509000000000000" pitchFamily="49" charset="-120"/>
                <a:cs typeface="BMWType V2 Regular" pitchFamily="2" charset="0"/>
              </a:rPr>
              <a:t>目的︰</a:t>
            </a:r>
          </a:p>
          <a:p>
            <a:pPr>
              <a:lnSpc>
                <a:spcPct val="100000"/>
              </a:lnSpc>
              <a:spcBef>
                <a:spcPts val="30"/>
              </a:spcBef>
            </a:pPr>
            <a:endParaRPr sz="1400" dirty="0">
              <a:latin typeface="BMWType V2 Regular" pitchFamily="2" charset="0"/>
              <a:ea typeface="華康中黑體" panose="020B0509000000000000" pitchFamily="49" charset="-120"/>
              <a:cs typeface="BMWType V2 Regular" pitchFamily="2" charset="0"/>
            </a:endParaRPr>
          </a:p>
          <a:p>
            <a:pPr marL="12700" marR="5080" indent="-635">
              <a:lnSpc>
                <a:spcPts val="1580"/>
              </a:lnSpc>
            </a:pPr>
            <a:r>
              <a:rPr sz="1400" u="sng" spc="-5" dirty="0" err="1" smtClean="0">
                <a:latin typeface="BMWType V2 Regular" pitchFamily="2" charset="0"/>
                <a:ea typeface="華康中黑體" panose="020B0509000000000000" pitchFamily="49" charset="-120"/>
                <a:cs typeface="BMWType V2 Regular" pitchFamily="2" charset="0"/>
              </a:rPr>
              <a:t>提前使用車輛客戶資料以確認客戶</a:t>
            </a:r>
            <a:r>
              <a:rPr lang="en-US" altLang="zh-TW" sz="1400" u="sng" spc="-5"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進而提</a:t>
            </a:r>
            <a:r>
              <a:rPr sz="1400" spc="-15" dirty="0" err="1" smtClean="0">
                <a:latin typeface="BMWType V2 Regular" pitchFamily="2" charset="0"/>
                <a:ea typeface="華康中黑體" panose="020B0509000000000000" pitchFamily="49" charset="-120"/>
                <a:cs typeface="BMWType V2 Regular" pitchFamily="2" charset="0"/>
              </a:rPr>
              <a:t>供</a:t>
            </a:r>
            <a:r>
              <a:rPr sz="1400" dirty="0" err="1" smtClean="0">
                <a:latin typeface="BMWType V2 Regular" pitchFamily="2" charset="0"/>
                <a:ea typeface="華康中黑體" panose="020B0509000000000000" pitchFamily="49" charset="-120"/>
                <a:cs typeface="BMWType V2 Regular" pitchFamily="2" charset="0"/>
              </a:rPr>
              <a:t>客戶</a:t>
            </a:r>
            <a:r>
              <a:rPr sz="1400" spc="-15" dirty="0" err="1" smtClean="0">
                <a:latin typeface="BMWType V2 Regular" pitchFamily="2" charset="0"/>
                <a:ea typeface="華康中黑體" panose="020B0509000000000000" pitchFamily="49" charset="-120"/>
                <a:cs typeface="BMWType V2 Regular" pitchFamily="2" charset="0"/>
              </a:rPr>
              <a:t>個人</a:t>
            </a:r>
            <a:r>
              <a:rPr sz="1400" dirty="0" err="1" smtClean="0">
                <a:latin typeface="BMWType V2 Regular" pitchFamily="2" charset="0"/>
                <a:ea typeface="華康中黑體" panose="020B0509000000000000" pitchFamily="49" charset="-120"/>
                <a:cs typeface="BMWType V2 Regular" pitchFamily="2" charset="0"/>
              </a:rPr>
              <a:t>化量身</a:t>
            </a:r>
            <a:r>
              <a:rPr sz="1400" spc="-15" dirty="0" err="1" smtClean="0">
                <a:latin typeface="BMWType V2 Regular" pitchFamily="2" charset="0"/>
                <a:ea typeface="華康中黑體" panose="020B0509000000000000" pitchFamily="49" charset="-120"/>
                <a:cs typeface="BMWType V2 Regular" pitchFamily="2" charset="0"/>
              </a:rPr>
              <a:t>制</a:t>
            </a:r>
            <a:r>
              <a:rPr sz="1400" dirty="0" err="1" smtClean="0">
                <a:latin typeface="BMWType V2 Regular" pitchFamily="2" charset="0"/>
                <a:ea typeface="華康中黑體" panose="020B0509000000000000" pitchFamily="49" charset="-120"/>
                <a:cs typeface="BMWType V2 Regular" pitchFamily="2" charset="0"/>
              </a:rPr>
              <a:t>定的</a:t>
            </a:r>
            <a:r>
              <a:rPr sz="1400" spc="-15" dirty="0" err="1" smtClean="0">
                <a:latin typeface="BMWType V2 Regular" pitchFamily="2" charset="0"/>
                <a:ea typeface="華康中黑體" panose="020B0509000000000000" pitchFamily="49" charset="-120"/>
                <a:cs typeface="BMWType V2 Regular" pitchFamily="2" charset="0"/>
              </a:rPr>
              <a:t>最佳</a:t>
            </a:r>
            <a:r>
              <a:rPr sz="1400" dirty="0" err="1" smtClean="0">
                <a:latin typeface="BMWType V2 Regular" pitchFamily="2" charset="0"/>
                <a:ea typeface="華康中黑體" panose="020B0509000000000000" pitchFamily="49" charset="-120"/>
                <a:cs typeface="BMWType V2 Regular" pitchFamily="2" charset="0"/>
              </a:rPr>
              <a:t>回饋</a:t>
            </a:r>
            <a:endParaRPr sz="1400" dirty="0">
              <a:latin typeface="BMWType V2 Regular" pitchFamily="2" charset="0"/>
              <a:ea typeface="華康中黑體" panose="020B0509000000000000" pitchFamily="49" charset="-120"/>
              <a:cs typeface="BMWType V2 Regular" pitchFamily="2" charset="0"/>
            </a:endParaRPr>
          </a:p>
        </p:txBody>
      </p:sp>
      <p:sp>
        <p:nvSpPr>
          <p:cNvPr id="12" name="object 12"/>
          <p:cNvSpPr/>
          <p:nvPr/>
        </p:nvSpPr>
        <p:spPr>
          <a:xfrm>
            <a:off x="1335150" y="5156961"/>
            <a:ext cx="3199130" cy="0"/>
          </a:xfrm>
          <a:custGeom>
            <a:avLst/>
            <a:gdLst/>
            <a:ahLst/>
            <a:cxnLst/>
            <a:rect l="l" t="t" r="r" b="b"/>
            <a:pathLst>
              <a:path w="3199129">
                <a:moveTo>
                  <a:pt x="0" y="0"/>
                </a:moveTo>
                <a:lnTo>
                  <a:pt x="3198876" y="0"/>
                </a:lnTo>
              </a:path>
            </a:pathLst>
          </a:custGeom>
          <a:ln w="9143">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1322577" y="5146421"/>
            <a:ext cx="2693670" cy="215444"/>
          </a:xfrm>
          <a:prstGeom prst="rect">
            <a:avLst/>
          </a:prstGeom>
        </p:spPr>
        <p:txBody>
          <a:bodyPr vert="horz" wrap="square" lIns="0" tIns="0" rIns="0" bIns="0" rtlCol="0">
            <a:spAutoFit/>
          </a:bodyPr>
          <a:lstStyle/>
          <a:p>
            <a:pPr marL="12700">
              <a:lnSpc>
                <a:spcPct val="100000"/>
              </a:lnSpc>
            </a:pPr>
            <a:r>
              <a:rPr sz="1400" dirty="0">
                <a:latin typeface="BMWType V2 Regular" pitchFamily="2" charset="0"/>
                <a:ea typeface="華康中黑體" panose="020B0509000000000000" pitchFamily="49" charset="-120"/>
                <a:cs typeface="BMWType V2 Regular" pitchFamily="2" charset="0"/>
              </a:rPr>
              <a:t>（潛在</a:t>
            </a:r>
            <a:r>
              <a:rPr sz="1400" spc="-15" dirty="0">
                <a:latin typeface="BMWType V2 Regular" pitchFamily="2" charset="0"/>
                <a:ea typeface="華康中黑體" panose="020B0509000000000000" pitchFamily="49" charset="-120"/>
                <a:cs typeface="BMWType V2 Regular" pitchFamily="2" charset="0"/>
              </a:rPr>
              <a:t>的</a:t>
            </a:r>
            <a:r>
              <a:rPr sz="1400" dirty="0">
                <a:latin typeface="BMWType V2 Regular" pitchFamily="2" charset="0"/>
                <a:ea typeface="華康中黑體" panose="020B0509000000000000" pitchFamily="49" charset="-120"/>
                <a:cs typeface="BMWType V2 Regular" pitchFamily="2" charset="0"/>
              </a:rPr>
              <a:t>銷售</a:t>
            </a:r>
            <a:r>
              <a:rPr sz="1400" spc="-15" dirty="0">
                <a:latin typeface="BMWType V2 Regular" pitchFamily="2" charset="0"/>
                <a:ea typeface="華康中黑體" panose="020B0509000000000000" pitchFamily="49" charset="-120"/>
                <a:cs typeface="BMWType V2 Regular" pitchFamily="2" charset="0"/>
              </a:rPr>
              <a:t>商機</a:t>
            </a:r>
            <a:r>
              <a:rPr sz="1400" dirty="0">
                <a:latin typeface="BMWType V2 Regular" pitchFamily="2" charset="0"/>
                <a:ea typeface="華康中黑體" panose="020B0509000000000000" pitchFamily="49" charset="-120"/>
                <a:cs typeface="BMWType V2 Regular" pitchFamily="2" charset="0"/>
              </a:rPr>
              <a:t>）與支</a:t>
            </a:r>
            <a:r>
              <a:rPr sz="1400" spc="-15" dirty="0">
                <a:latin typeface="BMWType V2 Regular" pitchFamily="2" charset="0"/>
                <a:ea typeface="華康中黑體" panose="020B0509000000000000" pitchFamily="49" charset="-120"/>
                <a:cs typeface="BMWType V2 Regular" pitchFamily="2" charset="0"/>
              </a:rPr>
              <a:t>持</a:t>
            </a:r>
            <a:r>
              <a:rPr sz="1400" dirty="0">
                <a:latin typeface="BMWType V2 Regular" pitchFamily="2" charset="0"/>
                <a:ea typeface="華康中黑體" panose="020B0509000000000000" pitchFamily="49" charset="-120"/>
                <a:cs typeface="BMWType V2 Regular" pitchFamily="2" charset="0"/>
              </a:rPr>
              <a:t>資訊。</a:t>
            </a:r>
            <a:endParaRPr sz="1400">
              <a:latin typeface="BMWType V2 Regular" pitchFamily="2" charset="0"/>
              <a:ea typeface="華康中黑體" panose="020B0509000000000000" pitchFamily="49" charset="-120"/>
              <a:cs typeface="BMWType V2 Regular" pitchFamily="2" charset="0"/>
            </a:endParaRPr>
          </a:p>
        </p:txBody>
      </p:sp>
      <p:sp>
        <p:nvSpPr>
          <p:cNvPr id="14" name="object 14"/>
          <p:cNvSpPr/>
          <p:nvPr/>
        </p:nvSpPr>
        <p:spPr>
          <a:xfrm>
            <a:off x="1335150" y="5361178"/>
            <a:ext cx="2667000" cy="0"/>
          </a:xfrm>
          <a:custGeom>
            <a:avLst/>
            <a:gdLst/>
            <a:ahLst/>
            <a:cxnLst/>
            <a:rect l="l" t="t" r="r" b="b"/>
            <a:pathLst>
              <a:path w="2667000">
                <a:moveTo>
                  <a:pt x="0" y="0"/>
                </a:moveTo>
                <a:lnTo>
                  <a:pt x="2667000" y="0"/>
                </a:lnTo>
              </a:path>
            </a:pathLst>
          </a:custGeom>
          <a:ln w="9143">
            <a:solidFill>
              <a:srgbClr val="000000"/>
            </a:solidFill>
          </a:ln>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659130"/>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a:latin typeface="BMWType V2 Regular" pitchFamily="2" charset="0"/>
              <a:ea typeface="華康中黑體" panose="020B0509000000000000" pitchFamily="49" charset="-120"/>
              <a:cs typeface="BMWType V2 Regular" pitchFamily="2" charset="0"/>
            </a:endParaRPr>
          </a:p>
        </p:txBody>
      </p:sp>
      <p:sp>
        <p:nvSpPr>
          <p:cNvPr id="3" name="object 3"/>
          <p:cNvSpPr/>
          <p:nvPr/>
        </p:nvSpPr>
        <p:spPr>
          <a:xfrm>
            <a:off x="4527550" y="1939925"/>
            <a:ext cx="1960880" cy="660400"/>
          </a:xfrm>
          <a:custGeom>
            <a:avLst/>
            <a:gdLst/>
            <a:ahLst/>
            <a:cxnLst/>
            <a:rect l="l" t="t" r="r" b="b"/>
            <a:pathLst>
              <a:path w="1960879" h="660400">
                <a:moveTo>
                  <a:pt x="1960626" y="0"/>
                </a:moveTo>
                <a:lnTo>
                  <a:pt x="0" y="0"/>
                </a:lnTo>
                <a:lnTo>
                  <a:pt x="0" y="400050"/>
                </a:lnTo>
                <a:lnTo>
                  <a:pt x="980313" y="660400"/>
                </a:lnTo>
                <a:lnTo>
                  <a:pt x="1960626" y="400050"/>
                </a:lnTo>
                <a:lnTo>
                  <a:pt x="196062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4" name="object 4"/>
          <p:cNvSpPr txBox="1">
            <a:spLocks noGrp="1"/>
          </p:cNvSpPr>
          <p:nvPr>
            <p:ph type="title"/>
          </p:nvPr>
        </p:nvSpPr>
        <p:spPr>
          <a:xfrm>
            <a:off x="1322577" y="131444"/>
            <a:ext cx="2672080" cy="769441"/>
          </a:xfrm>
          <a:prstGeom prst="rect">
            <a:avLst/>
          </a:prstGeom>
        </p:spPr>
        <p:txBody>
          <a:bodyPr vert="horz" wrap="square" lIns="0" tIns="0" rIns="0" bIns="0" rtlCol="0">
            <a:spAutoFit/>
          </a:bodyPr>
          <a:lstStyle/>
          <a:p>
            <a:pPr marL="12700" marR="5080">
              <a:lnSpc>
                <a:spcPts val="2960"/>
              </a:lnSpc>
            </a:pPr>
            <a:r>
              <a:rPr spc="10" dirty="0" err="1" smtClean="0">
                <a:latin typeface="BMWType V2 Regular" pitchFamily="2" charset="0"/>
                <a:ea typeface="華康中黑體" panose="020B0509000000000000" pitchFamily="49" charset="-120"/>
                <a:cs typeface="BMWType V2 Regular" pitchFamily="2" charset="0"/>
              </a:rPr>
              <a:t>基本</a:t>
            </a:r>
            <a:r>
              <a:rPr dirty="0" err="1" smtClean="0">
                <a:latin typeface="BMWType V2 Regular" pitchFamily="2" charset="0"/>
                <a:ea typeface="華康中黑體" panose="020B0509000000000000" pitchFamily="49" charset="-120"/>
                <a:cs typeface="BMWType V2 Regular" pitchFamily="2" charset="0"/>
              </a:rPr>
              <a:t>服務</a:t>
            </a:r>
            <a:r>
              <a:rPr spc="-15" dirty="0" err="1" smtClean="0">
                <a:latin typeface="BMWType V2 Regular" pitchFamily="2" charset="0"/>
                <a:ea typeface="華康中黑體" panose="020B0509000000000000" pitchFamily="49" charset="-120"/>
                <a:cs typeface="BMWType V2 Regular" pitchFamily="2" charset="0"/>
              </a:rPr>
              <a:t>流</a:t>
            </a:r>
            <a:r>
              <a:rPr dirty="0" err="1" smtClean="0">
                <a:latin typeface="BMWType V2 Regular" pitchFamily="2" charset="0"/>
                <a:ea typeface="華康中黑體" panose="020B0509000000000000" pitchFamily="49" charset="-120"/>
                <a:cs typeface="BMWType V2 Regular" pitchFamily="2" charset="0"/>
              </a:rPr>
              <a:t>程準則</a:t>
            </a:r>
            <a:r>
              <a:rPr dirty="0" err="1" smtClean="0">
                <a:solidFill>
                  <a:srgbClr val="999999"/>
                </a:solidFill>
                <a:latin typeface="BMWType V2 Regular" pitchFamily="2" charset="0"/>
                <a:ea typeface="華康中黑體" panose="020B0509000000000000" pitchFamily="49" charset="-120"/>
                <a:cs typeface="BMWType V2 Regular" pitchFamily="2" charset="0"/>
              </a:rPr>
              <a:t>連繫</a:t>
            </a:r>
            <a:endParaRPr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5" name="object 5"/>
          <p:cNvSpPr/>
          <p:nvPr/>
        </p:nvSpPr>
        <p:spPr>
          <a:xfrm>
            <a:off x="1335150" y="1508125"/>
            <a:ext cx="3059049" cy="2349500"/>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6" name="object 6"/>
          <p:cNvSpPr txBox="1"/>
          <p:nvPr/>
        </p:nvSpPr>
        <p:spPr>
          <a:xfrm>
            <a:off x="4564126" y="1483740"/>
            <a:ext cx="939800" cy="287020"/>
          </a:xfrm>
          <a:prstGeom prst="rect">
            <a:avLst/>
          </a:prstGeom>
        </p:spPr>
        <p:txBody>
          <a:bodyPr vert="horz" wrap="square" lIns="0" tIns="0" rIns="0" bIns="0" rtlCol="0">
            <a:spAutoFit/>
          </a:bodyPr>
          <a:lstStyle/>
          <a:p>
            <a:pPr marL="12700">
              <a:lnSpc>
                <a:spcPct val="100000"/>
              </a:lnSpc>
            </a:pPr>
            <a:r>
              <a:rPr sz="1800" u="sng" dirty="0" err="1" smtClean="0">
                <a:latin typeface="BMWType V2 Regular" pitchFamily="2" charset="0"/>
                <a:ea typeface="華康中黑體" panose="020B0509000000000000" pitchFamily="49" charset="-120"/>
                <a:cs typeface="BMWType V2 Regular" pitchFamily="2" charset="0"/>
              </a:rPr>
              <a:t>連繫步</a:t>
            </a:r>
            <a:r>
              <a:rPr sz="1800" u="sng" spc="-5" dirty="0" err="1" smtClean="0">
                <a:latin typeface="BMWType V2 Regular" pitchFamily="2" charset="0"/>
                <a:ea typeface="華康中黑體" panose="020B0509000000000000" pitchFamily="49" charset="-120"/>
                <a:cs typeface="BMWType V2 Regular" pitchFamily="2" charset="0"/>
              </a:rPr>
              <a:t>驟</a:t>
            </a:r>
            <a:endParaRPr sz="1800" dirty="0">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4548251" y="2573401"/>
            <a:ext cx="1962150" cy="838200"/>
          </a:xfrm>
          <a:custGeom>
            <a:avLst/>
            <a:gdLst/>
            <a:ahLst/>
            <a:cxnLst/>
            <a:rect l="l" t="t" r="r" b="b"/>
            <a:pathLst>
              <a:path w="1962150" h="838200">
                <a:moveTo>
                  <a:pt x="0" y="0"/>
                </a:moveTo>
                <a:lnTo>
                  <a:pt x="0" y="574039"/>
                </a:lnTo>
                <a:lnTo>
                  <a:pt x="981075" y="838200"/>
                </a:lnTo>
                <a:lnTo>
                  <a:pt x="1962150" y="574039"/>
                </a:lnTo>
                <a:lnTo>
                  <a:pt x="1962150" y="264033"/>
                </a:lnTo>
                <a:lnTo>
                  <a:pt x="981075" y="264033"/>
                </a:lnTo>
                <a:lnTo>
                  <a:pt x="0" y="0"/>
                </a:lnTo>
                <a:close/>
              </a:path>
              <a:path w="1962150" h="838200">
                <a:moveTo>
                  <a:pt x="1962150" y="0"/>
                </a:moveTo>
                <a:lnTo>
                  <a:pt x="981075" y="264033"/>
                </a:lnTo>
                <a:lnTo>
                  <a:pt x="1962150" y="264033"/>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p:nvPr/>
        </p:nvSpPr>
        <p:spPr>
          <a:xfrm>
            <a:off x="4560951" y="3355975"/>
            <a:ext cx="1962150" cy="838200"/>
          </a:xfrm>
          <a:custGeom>
            <a:avLst/>
            <a:gdLst/>
            <a:ahLst/>
            <a:cxnLst/>
            <a:rect l="l" t="t" r="r" b="b"/>
            <a:pathLst>
              <a:path w="1962150" h="838200">
                <a:moveTo>
                  <a:pt x="0" y="0"/>
                </a:moveTo>
                <a:lnTo>
                  <a:pt x="0" y="574039"/>
                </a:lnTo>
                <a:lnTo>
                  <a:pt x="981075" y="838200"/>
                </a:lnTo>
                <a:lnTo>
                  <a:pt x="1962150" y="574039"/>
                </a:lnTo>
                <a:lnTo>
                  <a:pt x="1962150" y="264160"/>
                </a:lnTo>
                <a:lnTo>
                  <a:pt x="981075" y="264160"/>
                </a:lnTo>
                <a:lnTo>
                  <a:pt x="0" y="0"/>
                </a:lnTo>
                <a:close/>
              </a:path>
              <a:path w="1962150" h="838200">
                <a:moveTo>
                  <a:pt x="1962150" y="0"/>
                </a:moveTo>
                <a:lnTo>
                  <a:pt x="981075" y="264160"/>
                </a:lnTo>
                <a:lnTo>
                  <a:pt x="1962150" y="264160"/>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4543425" y="4122673"/>
            <a:ext cx="1962150" cy="838200"/>
          </a:xfrm>
          <a:custGeom>
            <a:avLst/>
            <a:gdLst/>
            <a:ahLst/>
            <a:cxnLst/>
            <a:rect l="l" t="t" r="r" b="b"/>
            <a:pathLst>
              <a:path w="1962150" h="838200">
                <a:moveTo>
                  <a:pt x="0" y="0"/>
                </a:moveTo>
                <a:lnTo>
                  <a:pt x="0" y="574167"/>
                </a:lnTo>
                <a:lnTo>
                  <a:pt x="981075" y="838200"/>
                </a:lnTo>
                <a:lnTo>
                  <a:pt x="1962150" y="574167"/>
                </a:lnTo>
                <a:lnTo>
                  <a:pt x="1962150" y="264159"/>
                </a:lnTo>
                <a:lnTo>
                  <a:pt x="981075" y="264159"/>
                </a:lnTo>
                <a:lnTo>
                  <a:pt x="0" y="0"/>
                </a:lnTo>
                <a:close/>
              </a:path>
              <a:path w="1962150" h="838200">
                <a:moveTo>
                  <a:pt x="1962150" y="0"/>
                </a:moveTo>
                <a:lnTo>
                  <a:pt x="981075" y="264159"/>
                </a:lnTo>
                <a:lnTo>
                  <a:pt x="1962150" y="264159"/>
                </a:lnTo>
                <a:lnTo>
                  <a:pt x="1962150"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10" name="object 10"/>
          <p:cNvSpPr txBox="1"/>
          <p:nvPr/>
        </p:nvSpPr>
        <p:spPr>
          <a:xfrm>
            <a:off x="4943602" y="2802508"/>
            <a:ext cx="1284605" cy="406265"/>
          </a:xfrm>
          <a:prstGeom prst="rect">
            <a:avLst/>
          </a:prstGeom>
        </p:spPr>
        <p:txBody>
          <a:bodyPr vert="horz" wrap="square" lIns="0" tIns="0" rIns="0" bIns="0" rtlCol="0">
            <a:spAutoFit/>
          </a:bodyPr>
          <a:lstStyle/>
          <a:p>
            <a:pPr marL="222885" marR="5080" indent="-210820">
              <a:lnSpc>
                <a:spcPct val="120000"/>
              </a:lnSpc>
            </a:pPr>
            <a:r>
              <a:rPr sz="1100" dirty="0" err="1" smtClean="0">
                <a:latin typeface="BMWType V2 Regular" pitchFamily="2" charset="0"/>
                <a:ea typeface="華康中黑體" panose="020B0509000000000000" pitchFamily="49" charset="-120"/>
                <a:cs typeface="BMWType V2 Regular" pitchFamily="2" charset="0"/>
              </a:rPr>
              <a:t>調閱客</a:t>
            </a:r>
            <a:r>
              <a:rPr sz="1100" spc="-15" dirty="0" err="1" smtClean="0">
                <a:latin typeface="BMWType V2 Regular" pitchFamily="2" charset="0"/>
                <a:ea typeface="華康中黑體" panose="020B0509000000000000" pitchFamily="49" charset="-120"/>
                <a:cs typeface="BMWType V2 Regular" pitchFamily="2" charset="0"/>
              </a:rPr>
              <a:t>戶</a:t>
            </a:r>
            <a:r>
              <a:rPr sz="1100" dirty="0" err="1" smtClean="0">
                <a:latin typeface="BMWType V2 Regular" pitchFamily="2" charset="0"/>
                <a:ea typeface="華康中黑體" panose="020B0509000000000000" pitchFamily="49" charset="-120"/>
                <a:cs typeface="BMWType V2 Regular" pitchFamily="2" charset="0"/>
              </a:rPr>
              <a:t>系統</a:t>
            </a:r>
            <a:r>
              <a:rPr sz="1100" spc="-15" dirty="0" err="1" smtClean="0">
                <a:latin typeface="BMWType V2 Regular" pitchFamily="2" charset="0"/>
                <a:ea typeface="華康中黑體" panose="020B0509000000000000" pitchFamily="49" charset="-120"/>
                <a:cs typeface="BMWType V2 Regular" pitchFamily="2" charset="0"/>
              </a:rPr>
              <a:t>資</a:t>
            </a:r>
            <a:r>
              <a:rPr sz="1100" dirty="0" err="1" smtClean="0">
                <a:latin typeface="BMWType V2 Regular" pitchFamily="2" charset="0"/>
                <a:ea typeface="華康中黑體" panose="020B0509000000000000" pitchFamily="49" charset="-120"/>
                <a:cs typeface="BMWType V2 Regular" pitchFamily="2" charset="0"/>
              </a:rPr>
              <a:t>料</a:t>
            </a:r>
            <a:r>
              <a:rPr lang="en-US" altLang="zh-TW" sz="1100" dirty="0" err="1" smtClean="0">
                <a:latin typeface="BMWType V2 Regular" pitchFamily="2" charset="0"/>
                <a:ea typeface="華康中黑體" panose="020B0509000000000000" pitchFamily="49" charset="-120"/>
                <a:cs typeface="BMWType V2 Regular" pitchFamily="2" charset="0"/>
              </a:rPr>
              <a:t>,</a:t>
            </a:r>
            <a:r>
              <a:rPr sz="1100" dirty="0" err="1" smtClean="0">
                <a:latin typeface="BMWType V2 Regular" pitchFamily="2" charset="0"/>
                <a:ea typeface="華康中黑體" panose="020B0509000000000000" pitchFamily="49" charset="-120"/>
                <a:cs typeface="BMWType V2 Regular" pitchFamily="2" charset="0"/>
              </a:rPr>
              <a:t>搜尋相符客戶</a:t>
            </a:r>
            <a:endParaRPr sz="1100" dirty="0">
              <a:latin typeface="BMWType V2 Regular" pitchFamily="2" charset="0"/>
              <a:ea typeface="華康中黑體" panose="020B0509000000000000" pitchFamily="49" charset="-120"/>
              <a:cs typeface="BMWType V2 Regular" pitchFamily="2" charset="0"/>
            </a:endParaRPr>
          </a:p>
        </p:txBody>
      </p:sp>
      <p:sp>
        <p:nvSpPr>
          <p:cNvPr id="11" name="object 11"/>
          <p:cNvSpPr txBox="1"/>
          <p:nvPr/>
        </p:nvSpPr>
        <p:spPr>
          <a:xfrm>
            <a:off x="4928742" y="2079497"/>
            <a:ext cx="12846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問候客</a:t>
            </a:r>
            <a:r>
              <a:rPr sz="1100" spc="-15" dirty="0">
                <a:latin typeface="BMWType V2 Regular" pitchFamily="2" charset="0"/>
                <a:ea typeface="華康中黑體" panose="020B0509000000000000" pitchFamily="49" charset="-120"/>
                <a:cs typeface="BMWType V2 Regular" pitchFamily="2" charset="0"/>
              </a:rPr>
              <a:t>戶</a:t>
            </a:r>
            <a:r>
              <a:rPr sz="1100" dirty="0">
                <a:latin typeface="BMWType V2 Regular" pitchFamily="2" charset="0"/>
                <a:ea typeface="華康中黑體" panose="020B0509000000000000" pitchFamily="49" charset="-120"/>
                <a:cs typeface="BMWType V2 Regular" pitchFamily="2" charset="0"/>
              </a:rPr>
              <a:t>與處</a:t>
            </a:r>
            <a:r>
              <a:rPr sz="1100" spc="-15" dirty="0">
                <a:latin typeface="BMWType V2 Regular" pitchFamily="2" charset="0"/>
                <a:ea typeface="華康中黑體" panose="020B0509000000000000" pitchFamily="49" charset="-120"/>
                <a:cs typeface="BMWType V2 Regular" pitchFamily="2" charset="0"/>
              </a:rPr>
              <a:t>理</a:t>
            </a:r>
            <a:r>
              <a:rPr sz="1100" dirty="0">
                <a:latin typeface="BMWType V2 Regular" pitchFamily="2" charset="0"/>
                <a:ea typeface="華康中黑體" panose="020B0509000000000000" pitchFamily="49" charset="-120"/>
                <a:cs typeface="BMWType V2 Regular" pitchFamily="2" charset="0"/>
              </a:rPr>
              <a:t>問題</a:t>
            </a:r>
            <a:endParaRPr sz="1100">
              <a:latin typeface="BMWType V2 Regular" pitchFamily="2" charset="0"/>
              <a:ea typeface="華康中黑體" panose="020B0509000000000000" pitchFamily="49" charset="-120"/>
              <a:cs typeface="BMWType V2 Regular" pitchFamily="2" charset="0"/>
            </a:endParaRPr>
          </a:p>
        </p:txBody>
      </p:sp>
      <p:sp>
        <p:nvSpPr>
          <p:cNvPr id="12" name="object 12"/>
          <p:cNvSpPr txBox="1"/>
          <p:nvPr/>
        </p:nvSpPr>
        <p:spPr>
          <a:xfrm>
            <a:off x="5151882" y="4455159"/>
            <a:ext cx="8655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檢查故</a:t>
            </a:r>
            <a:r>
              <a:rPr sz="1100" spc="-15" dirty="0">
                <a:latin typeface="BMWType V2 Regular" pitchFamily="2" charset="0"/>
                <a:ea typeface="華康中黑體" panose="020B0509000000000000" pitchFamily="49" charset="-120"/>
                <a:cs typeface="BMWType V2 Regular" pitchFamily="2" charset="0"/>
              </a:rPr>
              <a:t>障</a:t>
            </a:r>
            <a:r>
              <a:rPr sz="1100" dirty="0">
                <a:latin typeface="BMWType V2 Regular" pitchFamily="2" charset="0"/>
                <a:ea typeface="華康中黑體" panose="020B0509000000000000" pitchFamily="49" charset="-120"/>
                <a:cs typeface="BMWType V2 Regular" pitchFamily="2" charset="0"/>
              </a:rPr>
              <a:t>情況</a:t>
            </a:r>
            <a:endParaRPr sz="1100">
              <a:latin typeface="BMWType V2 Regular" pitchFamily="2" charset="0"/>
              <a:ea typeface="華康中黑體" panose="020B0509000000000000" pitchFamily="49" charset="-120"/>
              <a:cs typeface="BMWType V2 Regular" pitchFamily="2" charset="0"/>
            </a:endParaRPr>
          </a:p>
        </p:txBody>
      </p:sp>
      <p:sp>
        <p:nvSpPr>
          <p:cNvPr id="13" name="object 13"/>
          <p:cNvSpPr txBox="1"/>
          <p:nvPr/>
        </p:nvSpPr>
        <p:spPr>
          <a:xfrm>
            <a:off x="5204205" y="3683380"/>
            <a:ext cx="865505" cy="169277"/>
          </a:xfrm>
          <a:prstGeom prst="rect">
            <a:avLst/>
          </a:prstGeom>
        </p:spPr>
        <p:txBody>
          <a:bodyPr vert="horz" wrap="square" lIns="0" tIns="0" rIns="0" bIns="0" rtlCol="0">
            <a:spAutoFit/>
          </a:bodyPr>
          <a:lstStyle/>
          <a:p>
            <a:pPr marL="12700">
              <a:lnSpc>
                <a:spcPct val="100000"/>
              </a:lnSpc>
            </a:pPr>
            <a:r>
              <a:rPr sz="1100" dirty="0">
                <a:latin typeface="BMWType V2 Regular" pitchFamily="2" charset="0"/>
                <a:ea typeface="華康中黑體" panose="020B0509000000000000" pitchFamily="49" charset="-120"/>
                <a:cs typeface="BMWType V2 Regular" pitchFamily="2" charset="0"/>
              </a:rPr>
              <a:t>記錄客</a:t>
            </a:r>
            <a:r>
              <a:rPr sz="1100" spc="-15" dirty="0">
                <a:latin typeface="BMWType V2 Regular" pitchFamily="2" charset="0"/>
                <a:ea typeface="華康中黑體" panose="020B0509000000000000" pitchFamily="49" charset="-120"/>
                <a:cs typeface="BMWType V2 Regular" pitchFamily="2" charset="0"/>
              </a:rPr>
              <a:t>戶</a:t>
            </a:r>
            <a:r>
              <a:rPr sz="1100" dirty="0">
                <a:latin typeface="BMWType V2 Regular" pitchFamily="2" charset="0"/>
                <a:ea typeface="華康中黑體" panose="020B0509000000000000" pitchFamily="49" charset="-120"/>
                <a:cs typeface="BMWType V2 Regular" pitchFamily="2" charset="0"/>
              </a:rPr>
              <a:t>需求</a:t>
            </a:r>
            <a:endParaRPr sz="1100">
              <a:latin typeface="BMWType V2 Regular" pitchFamily="2" charset="0"/>
              <a:ea typeface="華康中黑體" panose="020B0509000000000000" pitchFamily="49" charset="-120"/>
              <a:cs typeface="BMWType V2 Regular" pitchFamily="2" charset="0"/>
            </a:endParaRPr>
          </a:p>
        </p:txBody>
      </p:sp>
      <p:sp>
        <p:nvSpPr>
          <p:cNvPr id="14" name="object 14"/>
          <p:cNvSpPr txBox="1"/>
          <p:nvPr/>
        </p:nvSpPr>
        <p:spPr>
          <a:xfrm>
            <a:off x="1322577" y="4070263"/>
            <a:ext cx="3047365" cy="621665"/>
          </a:xfrm>
          <a:prstGeom prst="rect">
            <a:avLst/>
          </a:prstGeom>
        </p:spPr>
        <p:txBody>
          <a:bodyPr vert="horz" wrap="square" lIns="0" tIns="0" rIns="0" bIns="0" rtlCol="0">
            <a:spAutoFit/>
          </a:bodyPr>
          <a:lstStyle/>
          <a:p>
            <a:pPr marL="12700" marR="5080">
              <a:lnSpc>
                <a:spcPct val="95100"/>
              </a:lnSpc>
            </a:pPr>
            <a:r>
              <a:rPr sz="1400" spc="-5" dirty="0" err="1" smtClean="0">
                <a:latin typeface="BMWType V2 Regular" pitchFamily="2" charset="0"/>
                <a:ea typeface="華康中黑體" panose="020B0509000000000000" pitchFamily="49" charset="-120"/>
                <a:cs typeface="BMWType V2 Regular" pitchFamily="2" charset="0"/>
              </a:rPr>
              <a:t>提前使用車輛客戶資料以確認客戶</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dirty="0" err="1" smtClean="0">
                <a:latin typeface="BMWType V2 Regular" pitchFamily="2" charset="0"/>
                <a:ea typeface="華康中黑體" panose="020B0509000000000000" pitchFamily="49" charset="-120"/>
                <a:cs typeface="BMWType V2 Regular" pitchFamily="2" charset="0"/>
              </a:rPr>
              <a:t>進而提</a:t>
            </a:r>
            <a:r>
              <a:rPr sz="1400" spc="-15" dirty="0" err="1" smtClean="0">
                <a:latin typeface="BMWType V2 Regular" pitchFamily="2" charset="0"/>
                <a:ea typeface="華康中黑體" panose="020B0509000000000000" pitchFamily="49" charset="-120"/>
                <a:cs typeface="BMWType V2 Regular" pitchFamily="2" charset="0"/>
              </a:rPr>
              <a:t>供</a:t>
            </a:r>
            <a:r>
              <a:rPr sz="1400" dirty="0" err="1" smtClean="0">
                <a:latin typeface="BMWType V2 Regular" pitchFamily="2" charset="0"/>
                <a:ea typeface="華康中黑體" panose="020B0509000000000000" pitchFamily="49" charset="-120"/>
                <a:cs typeface="BMWType V2 Regular" pitchFamily="2" charset="0"/>
              </a:rPr>
              <a:t>客戶</a:t>
            </a:r>
            <a:r>
              <a:rPr sz="1400" spc="-15" dirty="0" err="1" smtClean="0">
                <a:latin typeface="BMWType V2 Regular" pitchFamily="2" charset="0"/>
                <a:ea typeface="華康中黑體" panose="020B0509000000000000" pitchFamily="49" charset="-120"/>
                <a:cs typeface="BMWType V2 Regular" pitchFamily="2" charset="0"/>
              </a:rPr>
              <a:t>個人</a:t>
            </a:r>
            <a:r>
              <a:rPr sz="1400" dirty="0" err="1" smtClean="0">
                <a:latin typeface="BMWType V2 Regular" pitchFamily="2" charset="0"/>
                <a:ea typeface="華康中黑體" panose="020B0509000000000000" pitchFamily="49" charset="-120"/>
                <a:cs typeface="BMWType V2 Regular" pitchFamily="2" charset="0"/>
              </a:rPr>
              <a:t>化量身</a:t>
            </a:r>
            <a:r>
              <a:rPr sz="1400" spc="-15" dirty="0" err="1" smtClean="0">
                <a:latin typeface="BMWType V2 Regular" pitchFamily="2" charset="0"/>
                <a:ea typeface="華康中黑體" panose="020B0509000000000000" pitchFamily="49" charset="-120"/>
                <a:cs typeface="BMWType V2 Regular" pitchFamily="2" charset="0"/>
              </a:rPr>
              <a:t>制</a:t>
            </a:r>
            <a:r>
              <a:rPr sz="1400" dirty="0" err="1" smtClean="0">
                <a:latin typeface="BMWType V2 Regular" pitchFamily="2" charset="0"/>
                <a:ea typeface="華康中黑體" panose="020B0509000000000000" pitchFamily="49" charset="-120"/>
                <a:cs typeface="BMWType V2 Regular" pitchFamily="2" charset="0"/>
              </a:rPr>
              <a:t>定的</a:t>
            </a:r>
            <a:r>
              <a:rPr sz="1400" spc="-15" dirty="0" err="1" smtClean="0">
                <a:latin typeface="BMWType V2 Regular" pitchFamily="2" charset="0"/>
                <a:ea typeface="華康中黑體" panose="020B0509000000000000" pitchFamily="49" charset="-120"/>
                <a:cs typeface="BMWType V2 Regular" pitchFamily="2" charset="0"/>
              </a:rPr>
              <a:t>最佳</a:t>
            </a:r>
            <a:r>
              <a:rPr sz="1400" dirty="0" err="1" smtClean="0">
                <a:latin typeface="BMWType V2 Regular" pitchFamily="2" charset="0"/>
                <a:ea typeface="華康中黑體" panose="020B0509000000000000" pitchFamily="49" charset="-120"/>
                <a:cs typeface="BMWType V2 Regular" pitchFamily="2" charset="0"/>
              </a:rPr>
              <a:t>回</a:t>
            </a:r>
            <a:r>
              <a:rPr sz="1400" spc="-5" dirty="0" err="1" smtClean="0">
                <a:latin typeface="BMWType V2 Regular" pitchFamily="2" charset="0"/>
                <a:ea typeface="華康中黑體" panose="020B0509000000000000" pitchFamily="49" charset="-120"/>
                <a:cs typeface="BMWType V2 Regular" pitchFamily="2" charset="0"/>
              </a:rPr>
              <a:t>饋</a:t>
            </a:r>
            <a:r>
              <a:rPr sz="1400" spc="-5" dirty="0" err="1">
                <a:latin typeface="BMWType V2 Regular" pitchFamily="2" charset="0"/>
                <a:ea typeface="華康中黑體" panose="020B0509000000000000" pitchFamily="49" charset="-120"/>
                <a:cs typeface="BMWType V2 Regular" pitchFamily="2" charset="0"/>
              </a:rPr>
              <a:t>（潛在的銷售商機）與支持資訊</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827" y="172084"/>
            <a:ext cx="903605" cy="795089"/>
          </a:xfrm>
          <a:prstGeom prst="rect">
            <a:avLst/>
          </a:prstGeom>
        </p:spPr>
        <p:txBody>
          <a:bodyPr vert="horz" wrap="square" lIns="0" tIns="0" rIns="0" bIns="0" rtlCol="0">
            <a:spAutoFit/>
          </a:bodyPr>
          <a:lstStyle/>
          <a:p>
            <a:pPr marL="12700" marR="5080">
              <a:lnSpc>
                <a:spcPts val="1030"/>
              </a:lnSpc>
            </a:pPr>
            <a:r>
              <a:rPr lang="en-US" altLang="zh-TW" sz="900" spc="-20" dirty="0" err="1" smtClean="0">
                <a:latin typeface="BMWType V2 Regular" pitchFamily="2" charset="0"/>
                <a:ea typeface="華康中黑體" panose="020B0509000000000000" pitchFamily="49" charset="-120"/>
                <a:cs typeface="BMWType V2 Regular" pitchFamily="2" charset="0"/>
              </a:rPr>
              <a:t>Warranty</a:t>
            </a:r>
            <a:r>
              <a:rPr lang="en-US" altLang="zh-TW" sz="900" spc="-10" dirty="0" err="1" smtClean="0">
                <a:latin typeface="BMWType V2 Regular" pitchFamily="2" charset="0"/>
                <a:ea typeface="華康中黑體" panose="020B0509000000000000" pitchFamily="49" charset="-120"/>
                <a:cs typeface="BMWType V2 Regular" pitchFamily="2" charset="0"/>
              </a:rPr>
              <a:t>Training</a:t>
            </a:r>
            <a:r>
              <a:rPr lang="en-US" altLang="zh-TW" sz="900" spc="-20" dirty="0" err="1" smtClean="0">
                <a:latin typeface="BMWType V2 Regular" pitchFamily="2" charset="0"/>
                <a:ea typeface="華康中黑體" panose="020B0509000000000000" pitchFamily="49" charset="-120"/>
                <a:cs typeface="BMWType V2 Regular" pitchFamily="2" charset="0"/>
              </a:rPr>
              <a:t>PGM</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969"/>
              </a:lnSpc>
            </a:pPr>
            <a:r>
              <a:rPr lang="en-US" altLang="zh-TW" sz="900" spc="-15" dirty="0" smtClean="0">
                <a:latin typeface="BMWType V2 Regular" pitchFamily="2" charset="0"/>
                <a:ea typeface="華康中黑體" panose="020B0509000000000000" pitchFamily="49" charset="-120"/>
                <a:cs typeface="BMWType V2 Regular" pitchFamily="2" charset="0"/>
              </a:rPr>
              <a:t>Service</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25"/>
              </a:lnSpc>
            </a:pPr>
            <a:r>
              <a:rPr lang="en-US" altLang="zh-TW" sz="900" dirty="0" smtClean="0">
                <a:latin typeface="BMWType V2 Regular" pitchFamily="2" charset="0"/>
                <a:ea typeface="華康中黑體" panose="020B0509000000000000" pitchFamily="49" charset="-120"/>
                <a:cs typeface="BMWType V2 Regular" pitchFamily="2" charset="0"/>
              </a:rPr>
              <a:t>Aug.-01,</a:t>
            </a:r>
            <a:r>
              <a:rPr lang="en-US" altLang="zh-TW" sz="900" spc="20" dirty="0" smtClean="0">
                <a:latin typeface="BMWType V2 Regular" pitchFamily="2" charset="0"/>
                <a:ea typeface="華康中黑體" panose="020B0509000000000000" pitchFamily="49" charset="-120"/>
                <a:cs typeface="BMWType V2 Regular" pitchFamily="2" charset="0"/>
              </a:rPr>
              <a:t>2016</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r>
              <a:rPr lang="en-US" altLang="zh-TW" sz="900" spc="-30" dirty="0" smtClean="0">
                <a:latin typeface="BMWType V2 Regular" pitchFamily="2" charset="0"/>
                <a:ea typeface="華康中黑體" panose="020B0509000000000000" pitchFamily="49" charset="-120"/>
                <a:cs typeface="BMWType V2 Regular" pitchFamily="2" charset="0"/>
              </a:rPr>
              <a:t>Page</a:t>
            </a:r>
            <a:r>
              <a:rPr lang="en-US" altLang="zh-TW" sz="900" spc="20" dirty="0" smtClean="0">
                <a:latin typeface="BMWType V2 Regular" pitchFamily="2" charset="0"/>
                <a:ea typeface="華康中黑體" panose="020B0509000000000000" pitchFamily="49" charset="-120"/>
                <a:cs typeface="BMWType V2 Regular" pitchFamily="2" charset="0"/>
              </a:rPr>
              <a:t>1</a:t>
            </a:r>
            <a:endParaRPr lang="en-US" altLang="zh-TW" sz="900" dirty="0" smtClean="0">
              <a:latin typeface="BMWType V2 Regular" pitchFamily="2" charset="0"/>
              <a:ea typeface="華康中黑體" panose="020B0509000000000000" pitchFamily="49" charset="-120"/>
              <a:cs typeface="BMWType V2 Regular" pitchFamily="2" charset="0"/>
            </a:endParaRPr>
          </a:p>
          <a:p>
            <a:pPr marL="12700">
              <a:lnSpc>
                <a:spcPts val="1050"/>
              </a:lnSpc>
            </a:pPr>
            <a:endParaRPr sz="900" dirty="0">
              <a:latin typeface="BMWType V2 Regular" pitchFamily="2" charset="0"/>
              <a:ea typeface="華康中黑體" panose="020B0509000000000000" pitchFamily="49" charset="-120"/>
              <a:cs typeface="BMWType V2 Regular" pitchFamily="2" charset="0"/>
            </a:endParaRPr>
          </a:p>
        </p:txBody>
      </p:sp>
      <p:sp>
        <p:nvSpPr>
          <p:cNvPr id="3" name="object 3"/>
          <p:cNvSpPr txBox="1">
            <a:spLocks noGrp="1"/>
          </p:cNvSpPr>
          <p:nvPr>
            <p:ph type="title"/>
          </p:nvPr>
        </p:nvSpPr>
        <p:spPr>
          <a:xfrm>
            <a:off x="1322577" y="131444"/>
            <a:ext cx="2669540" cy="769441"/>
          </a:xfrm>
          <a:prstGeom prst="rect">
            <a:avLst/>
          </a:prstGeom>
        </p:spPr>
        <p:txBody>
          <a:bodyPr vert="horz" wrap="square" lIns="0" tIns="0" rIns="0" bIns="0" rtlCol="0">
            <a:spAutoFit/>
          </a:bodyPr>
          <a:lstStyle/>
          <a:p>
            <a:pPr marL="94615" marR="5080" indent="-82550">
              <a:lnSpc>
                <a:spcPts val="2960"/>
              </a:lnSpc>
            </a:pPr>
            <a:r>
              <a:rPr dirty="0" err="1" smtClean="0">
                <a:latin typeface="BMWType V2 Regular" pitchFamily="2" charset="0"/>
                <a:ea typeface="華康中黑體" panose="020B0509000000000000" pitchFamily="49" charset="-120"/>
                <a:cs typeface="BMWType V2 Regular" pitchFamily="2" charset="0"/>
              </a:rPr>
              <a:t>基本服</a:t>
            </a:r>
            <a:r>
              <a:rPr spc="-15" dirty="0" err="1" smtClean="0">
                <a:latin typeface="BMWType V2 Regular" pitchFamily="2" charset="0"/>
                <a:ea typeface="華康中黑體" panose="020B0509000000000000" pitchFamily="49" charset="-120"/>
                <a:cs typeface="BMWType V2 Regular" pitchFamily="2" charset="0"/>
              </a:rPr>
              <a:t>務</a:t>
            </a:r>
            <a:r>
              <a:rPr dirty="0" err="1" smtClean="0">
                <a:latin typeface="BMWType V2 Regular" pitchFamily="2" charset="0"/>
                <a:ea typeface="華康中黑體" panose="020B0509000000000000" pitchFamily="49" charset="-120"/>
                <a:cs typeface="BMWType V2 Regular" pitchFamily="2" charset="0"/>
              </a:rPr>
              <a:t>流程準則</a:t>
            </a:r>
            <a:r>
              <a:rPr spc="10" dirty="0" err="1" smtClean="0">
                <a:solidFill>
                  <a:srgbClr val="999999"/>
                </a:solidFill>
                <a:latin typeface="BMWType V2 Regular" pitchFamily="2" charset="0"/>
                <a:ea typeface="華康中黑體" panose="020B0509000000000000" pitchFamily="49" charset="-120"/>
                <a:cs typeface="BMWType V2 Regular" pitchFamily="2" charset="0"/>
              </a:rPr>
              <a:t>連繫</a:t>
            </a:r>
            <a:endParaRPr spc="10" dirty="0">
              <a:solidFill>
                <a:srgbClr val="999999"/>
              </a:solidFill>
              <a:latin typeface="BMWType V2 Regular" pitchFamily="2" charset="0"/>
              <a:ea typeface="華康中黑體" panose="020B0509000000000000" pitchFamily="49" charset="-120"/>
              <a:cs typeface="BMWType V2 Regular" pitchFamily="2" charset="0"/>
            </a:endParaRPr>
          </a:p>
        </p:txBody>
      </p:sp>
      <p:sp>
        <p:nvSpPr>
          <p:cNvPr id="4" name="object 4"/>
          <p:cNvSpPr txBox="1"/>
          <p:nvPr/>
        </p:nvSpPr>
        <p:spPr>
          <a:xfrm>
            <a:off x="2899410" y="1678559"/>
            <a:ext cx="2082800" cy="287020"/>
          </a:xfrm>
          <a:prstGeom prst="rect">
            <a:avLst/>
          </a:prstGeom>
        </p:spPr>
        <p:txBody>
          <a:bodyPr vert="horz" wrap="square" lIns="0" tIns="0" rIns="0" bIns="0" rtlCol="0">
            <a:spAutoFit/>
          </a:bodyPr>
          <a:lstStyle/>
          <a:p>
            <a:pPr marL="12700">
              <a:lnSpc>
                <a:spcPct val="100000"/>
              </a:lnSpc>
            </a:pPr>
            <a:r>
              <a:rPr sz="1800" spc="-5" dirty="0">
                <a:latin typeface="BMWType V2 Regular" pitchFamily="2" charset="0"/>
                <a:ea typeface="華康中黑體" panose="020B0509000000000000" pitchFamily="49" charset="-120"/>
                <a:cs typeface="BMWType V2 Regular" pitchFamily="2" charset="0"/>
              </a:rPr>
              <a:t>客戶關懷小組的聯繫</a:t>
            </a:r>
            <a:endParaRPr sz="1800">
              <a:latin typeface="BMWType V2 Regular" pitchFamily="2" charset="0"/>
              <a:ea typeface="華康中黑體" panose="020B0509000000000000" pitchFamily="49" charset="-120"/>
              <a:cs typeface="BMWType V2 Regular" pitchFamily="2" charset="0"/>
            </a:endParaRPr>
          </a:p>
        </p:txBody>
      </p:sp>
      <p:sp>
        <p:nvSpPr>
          <p:cNvPr id="5" name="object 5"/>
          <p:cNvSpPr txBox="1"/>
          <p:nvPr/>
        </p:nvSpPr>
        <p:spPr>
          <a:xfrm>
            <a:off x="5230114" y="3098800"/>
            <a:ext cx="3405504" cy="2574551"/>
          </a:xfrm>
          <a:prstGeom prst="rect">
            <a:avLst/>
          </a:prstGeom>
        </p:spPr>
        <p:txBody>
          <a:bodyPr vert="horz" wrap="square" lIns="0" tIns="0" rIns="0" bIns="0" rtlCol="0">
            <a:spAutoFit/>
          </a:bodyPr>
          <a:lstStyle/>
          <a:p>
            <a:pPr marL="12700" marR="5080">
              <a:lnSpc>
                <a:spcPct val="85000"/>
              </a:lnSpc>
            </a:pPr>
            <a:r>
              <a:rPr sz="1400" dirty="0" err="1" smtClean="0">
                <a:latin typeface="BMWType V2 Regular" pitchFamily="2" charset="0"/>
                <a:ea typeface="華康中黑體" panose="020B0509000000000000" pitchFamily="49" charset="-120"/>
                <a:cs typeface="BMWType V2 Regular" pitchFamily="2" charset="0"/>
              </a:rPr>
              <a:t>透過客戶關懷小組的聯繫</a:t>
            </a:r>
            <a:r>
              <a:rPr lang="en-US" altLang="zh-TW" sz="1400"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來補充那些因某些原因無法直接與經銷商連</a:t>
            </a:r>
            <a:r>
              <a:rPr sz="1400" spc="5" dirty="0" err="1" smtClean="0">
                <a:latin typeface="BMWType V2 Regular" pitchFamily="2" charset="0"/>
                <a:ea typeface="華康中黑體" panose="020B0509000000000000" pitchFamily="49" charset="-120"/>
                <a:cs typeface="BMWType V2 Regular" pitchFamily="2" charset="0"/>
              </a:rPr>
              <a:t>繫的情形</a:t>
            </a:r>
            <a:r>
              <a:rPr sz="1400" spc="-90" dirty="0"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例如員工編制不足時</a:t>
            </a:r>
            <a:r>
              <a:rPr sz="1400" spc="-5" dirty="0" smtClean="0">
                <a:latin typeface="BMWType V2 Regular" pitchFamily="2" charset="0"/>
                <a:ea typeface="華康中黑體" panose="020B0509000000000000" pitchFamily="49" charset="-120"/>
                <a:cs typeface="BMWType V2 Regular" pitchFamily="2" charset="0"/>
              </a:rPr>
              <a:t>)</a:t>
            </a:r>
            <a:r>
              <a:rPr sz="1400" dirty="0" smtClean="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a:p>
            <a:pPr marL="12700">
              <a:lnSpc>
                <a:spcPts val="1560"/>
              </a:lnSpc>
              <a:spcBef>
                <a:spcPts val="1165"/>
              </a:spcBef>
            </a:pPr>
            <a:r>
              <a:rPr sz="1400" spc="-5" dirty="0" err="1" smtClean="0">
                <a:latin typeface="BMWType V2 Regular" pitchFamily="2" charset="0"/>
                <a:ea typeface="華康中黑體" panose="020B0509000000000000" pitchFamily="49" charset="-120"/>
                <a:cs typeface="BMWType V2 Regular" pitchFamily="2" charset="0"/>
              </a:rPr>
              <a:t>在客戶未查覺的情況下</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該電話會自動轉接</a:t>
            </a:r>
            <a:endParaRPr sz="1400" dirty="0">
              <a:latin typeface="BMWType V2 Regular" pitchFamily="2" charset="0"/>
              <a:ea typeface="華康中黑體" panose="020B0509000000000000" pitchFamily="49" charset="-120"/>
              <a:cs typeface="BMWType V2 Regular" pitchFamily="2" charset="0"/>
            </a:endParaRPr>
          </a:p>
          <a:p>
            <a:pPr marL="12700">
              <a:lnSpc>
                <a:spcPts val="1560"/>
              </a:lnSpc>
            </a:pPr>
            <a:r>
              <a:rPr sz="1400" spc="-5" dirty="0">
                <a:latin typeface="BMWType V2 Regular" pitchFamily="2" charset="0"/>
                <a:ea typeface="華康中黑體" panose="020B0509000000000000" pitchFamily="49" charset="-120"/>
                <a:cs typeface="BMWType V2 Regular" pitchFamily="2" charset="0"/>
              </a:rPr>
              <a:t>到客戶關懷小組（電話中心）。</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30"/>
              </a:spcBef>
            </a:pPr>
            <a:endParaRPr sz="1200" dirty="0">
              <a:latin typeface="BMWType V2 Regular" pitchFamily="2" charset="0"/>
              <a:ea typeface="華康中黑體" panose="020B0509000000000000" pitchFamily="49" charset="-120"/>
              <a:cs typeface="BMWType V2 Regular" pitchFamily="2" charset="0"/>
            </a:endParaRPr>
          </a:p>
          <a:p>
            <a:pPr marL="12700" marR="5080">
              <a:lnSpc>
                <a:spcPts val="1440"/>
              </a:lnSpc>
            </a:pPr>
            <a:r>
              <a:rPr sz="1400" spc="-5" dirty="0" err="1" smtClean="0">
                <a:latin typeface="BMWType V2 Regular" pitchFamily="2" charset="0"/>
                <a:ea typeface="華康中黑體" panose="020B0509000000000000" pitchFamily="49" charset="-120"/>
                <a:cs typeface="BMWType V2 Regular" pitchFamily="2" charset="0"/>
              </a:rPr>
              <a:t>客戶關懷小組可能位於經銷商據點之一</a:t>
            </a:r>
            <a:r>
              <a:rPr lang="en-US" altLang="zh-TW" sz="1400" spc="-5" dirty="0" err="1" smtClean="0">
                <a:latin typeface="BMWType V2 Regular" pitchFamily="2" charset="0"/>
                <a:ea typeface="華康中黑體" panose="020B0509000000000000" pitchFamily="49" charset="-120"/>
                <a:cs typeface="BMWType V2 Regular" pitchFamily="2" charset="0"/>
              </a:rPr>
              <a:t>,</a:t>
            </a:r>
            <a:r>
              <a:rPr sz="1400" spc="-5" dirty="0" err="1" smtClean="0">
                <a:latin typeface="BMWType V2 Regular" pitchFamily="2" charset="0"/>
                <a:ea typeface="華康中黑體" panose="020B0509000000000000" pitchFamily="49" charset="-120"/>
                <a:cs typeface="BMWType V2 Regular" pitchFamily="2" charset="0"/>
              </a:rPr>
              <a:t>以確保客戶能隨時與經銷商聯繫</a:t>
            </a:r>
            <a:r>
              <a:rPr sz="1400" spc="-5" dirty="0">
                <a:latin typeface="BMWType V2 Regular" pitchFamily="2" charset="0"/>
                <a:ea typeface="華康中黑體" panose="020B0509000000000000" pitchFamily="49" charset="-120"/>
                <a:cs typeface="BMWType V2 Regular" pitchFamily="2" charset="0"/>
              </a:rPr>
              <a:t>。</a:t>
            </a:r>
            <a:endParaRPr sz="1400" dirty="0">
              <a:latin typeface="BMWType V2 Regular" pitchFamily="2" charset="0"/>
              <a:ea typeface="華康中黑體" panose="020B0509000000000000" pitchFamily="49" charset="-120"/>
              <a:cs typeface="BMWType V2 Regular" pitchFamily="2" charset="0"/>
            </a:endParaRPr>
          </a:p>
          <a:p>
            <a:pPr>
              <a:lnSpc>
                <a:spcPct val="100000"/>
              </a:lnSpc>
              <a:spcBef>
                <a:spcPts val="20"/>
              </a:spcBef>
            </a:pPr>
            <a:endParaRPr sz="1200" dirty="0">
              <a:latin typeface="BMWType V2 Regular" pitchFamily="2" charset="0"/>
              <a:ea typeface="華康中黑體" panose="020B0509000000000000" pitchFamily="49" charset="-120"/>
              <a:cs typeface="BMWType V2 Regular" pitchFamily="2" charset="0"/>
            </a:endParaRPr>
          </a:p>
          <a:p>
            <a:pPr marL="12700" marR="5080" algn="just">
              <a:lnSpc>
                <a:spcPct val="85300"/>
              </a:lnSpc>
            </a:pPr>
            <a:r>
              <a:rPr sz="1400" spc="-5" dirty="0" smtClean="0">
                <a:latin typeface="BMWType V2 Regular" pitchFamily="2" charset="0"/>
                <a:ea typeface="華康中黑體" panose="020B0509000000000000" pitchFamily="49" charset="-120"/>
                <a:cs typeface="BMWType V2 Regular" pitchFamily="2" charset="0"/>
              </a:rPr>
              <a:t>當透過客戶關懷小組做連繫時</a:t>
            </a:r>
            <a:r>
              <a:rPr lang="en-US" altLang="zh-TW" sz="1400" spc="-5" dirty="0" smtClean="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頇提供與經銷商直接連繫時相同的資訊和系統</a:t>
            </a:r>
            <a:r>
              <a:rPr sz="1400" spc="-5" dirty="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不過</a:t>
            </a:r>
            <a:r>
              <a:rPr lang="en-US" altLang="zh-TW" sz="1400" spc="-5" dirty="0" smtClean="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它提供更進一步的可能性</a:t>
            </a:r>
            <a:r>
              <a:rPr lang="en-US" altLang="zh-TW" sz="1400" spc="-5" dirty="0" smtClean="0">
                <a:latin typeface="BMWType V2 Regular" pitchFamily="2" charset="0"/>
                <a:ea typeface="華康中黑體" panose="020B0509000000000000" pitchFamily="49" charset="-120"/>
                <a:cs typeface="BMWType V2 Regular" pitchFamily="2" charset="0"/>
              </a:rPr>
              <a:t>,</a:t>
            </a:r>
            <a:r>
              <a:rPr sz="1400" spc="-5" dirty="0" smtClean="0">
                <a:latin typeface="BMWType V2 Regular" pitchFamily="2" charset="0"/>
                <a:ea typeface="華康中黑體" panose="020B0509000000000000" pitchFamily="49" charset="-120"/>
                <a:cs typeface="BMWType V2 Regular" pitchFamily="2" charset="0"/>
              </a:rPr>
              <a:t>例如同時提供幾</a:t>
            </a:r>
            <a:r>
              <a:rPr sz="1400" dirty="0" smtClean="0">
                <a:latin typeface="BMWType V2 Regular" pitchFamily="2" charset="0"/>
                <a:ea typeface="華康中黑體" panose="020B0509000000000000" pitchFamily="49" charset="-120"/>
                <a:cs typeface="BMWType V2 Regular" pitchFamily="2" charset="0"/>
              </a:rPr>
              <a:t>個經銷商預約規劃的選擇</a:t>
            </a:r>
            <a:r>
              <a:rPr sz="1400" dirty="0">
                <a:latin typeface="BMWType V2 Regular" pitchFamily="2" charset="0"/>
                <a:ea typeface="華康中黑體" panose="020B0509000000000000" pitchFamily="49" charset="-120"/>
                <a:cs typeface="BMWType V2 Regular" pitchFamily="2" charset="0"/>
              </a:rPr>
              <a:t>。</a:t>
            </a:r>
          </a:p>
        </p:txBody>
      </p:sp>
      <p:sp>
        <p:nvSpPr>
          <p:cNvPr id="6" name="object 6"/>
          <p:cNvSpPr/>
          <p:nvPr/>
        </p:nvSpPr>
        <p:spPr>
          <a:xfrm>
            <a:off x="1335150" y="3052826"/>
            <a:ext cx="3751199" cy="2893949"/>
          </a:xfrm>
          <a:prstGeom prst="rect">
            <a:avLst/>
          </a:prstGeom>
          <a:blipFill>
            <a:blip r:embed="rId2"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7" name="object 7"/>
          <p:cNvSpPr/>
          <p:nvPr/>
        </p:nvSpPr>
        <p:spPr>
          <a:xfrm>
            <a:off x="1335150" y="1524000"/>
            <a:ext cx="1397000" cy="570230"/>
          </a:xfrm>
          <a:custGeom>
            <a:avLst/>
            <a:gdLst/>
            <a:ahLst/>
            <a:cxnLst/>
            <a:rect l="l" t="t" r="r" b="b"/>
            <a:pathLst>
              <a:path w="1397000" h="570230">
                <a:moveTo>
                  <a:pt x="1206246" y="0"/>
                </a:moveTo>
                <a:lnTo>
                  <a:pt x="0" y="0"/>
                </a:lnTo>
                <a:lnTo>
                  <a:pt x="190627" y="284988"/>
                </a:lnTo>
                <a:lnTo>
                  <a:pt x="0" y="569976"/>
                </a:lnTo>
                <a:lnTo>
                  <a:pt x="1206246" y="569976"/>
                </a:lnTo>
                <a:lnTo>
                  <a:pt x="1397000" y="284988"/>
                </a:lnTo>
                <a:lnTo>
                  <a:pt x="1206246" y="0"/>
                </a:lnTo>
                <a:close/>
              </a:path>
            </a:pathLst>
          </a:custGeom>
          <a:solidFill>
            <a:srgbClr val="959595"/>
          </a:solid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
        <p:nvSpPr>
          <p:cNvPr id="8" name="object 8"/>
          <p:cNvSpPr txBox="1"/>
          <p:nvPr/>
        </p:nvSpPr>
        <p:spPr>
          <a:xfrm>
            <a:off x="1597278" y="1682496"/>
            <a:ext cx="1169035" cy="287020"/>
          </a:xfrm>
          <a:prstGeom prst="rect">
            <a:avLst/>
          </a:prstGeom>
        </p:spPr>
        <p:txBody>
          <a:bodyPr vert="horz" wrap="square" lIns="0" tIns="0" rIns="0" bIns="0" rtlCol="0">
            <a:spAutoFit/>
          </a:bodyPr>
          <a:lstStyle/>
          <a:p>
            <a:pPr marL="12700">
              <a:lnSpc>
                <a:spcPct val="100000"/>
              </a:lnSpc>
            </a:pPr>
            <a:r>
              <a:rPr sz="1800" dirty="0">
                <a:latin typeface="BMWType V2 Regular" pitchFamily="2" charset="0"/>
                <a:ea typeface="華康中黑體" panose="020B0509000000000000" pitchFamily="49" charset="-120"/>
                <a:cs typeface="BMWType V2 Regular" pitchFamily="2" charset="0"/>
              </a:rPr>
              <a:t>連繫分型︰</a:t>
            </a:r>
            <a:endParaRPr sz="1800">
              <a:latin typeface="BMWType V2 Regular" pitchFamily="2" charset="0"/>
              <a:ea typeface="華康中黑體" panose="020B0509000000000000" pitchFamily="49" charset="-120"/>
              <a:cs typeface="BMWType V2 Regular" pitchFamily="2" charset="0"/>
            </a:endParaRPr>
          </a:p>
        </p:txBody>
      </p:sp>
      <p:sp>
        <p:nvSpPr>
          <p:cNvPr id="9" name="object 9"/>
          <p:cNvSpPr/>
          <p:nvPr/>
        </p:nvSpPr>
        <p:spPr>
          <a:xfrm>
            <a:off x="1335150" y="2238375"/>
            <a:ext cx="1809750" cy="723900"/>
          </a:xfrm>
          <a:prstGeom prst="rect">
            <a:avLst/>
          </a:prstGeom>
          <a:blipFill>
            <a:blip r:embed="rId3" cstate="print"/>
            <a:stretch>
              <a:fillRect/>
            </a:stretch>
          </a:blipFill>
        </p:spPr>
        <p:txBody>
          <a:bodyPr wrap="square" lIns="0" tIns="0" rIns="0" bIns="0" rtlCol="0"/>
          <a:lstStyle/>
          <a:p>
            <a:endParaRPr>
              <a:latin typeface="BMWType V2 Regular" pitchFamily="2" charset="0"/>
              <a:ea typeface="華康中黑體" panose="020B0509000000000000" pitchFamily="49" charset="-120"/>
              <a:cs typeface="BMWType V2 Regular"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1144</Words>
  <Application>Microsoft Office PowerPoint</Application>
  <PresentationFormat>如螢幕大小 (4:3)</PresentationFormat>
  <Paragraphs>661</Paragraphs>
  <Slides>40</Slides>
  <Notes>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Office Theme</vt:lpstr>
      <vt:lpstr>服務流程</vt:lpstr>
      <vt:lpstr>服務流程 內容</vt:lpstr>
      <vt:lpstr>服務流程 內容</vt:lpstr>
      <vt:lpstr>基本服務流程準則前言</vt:lpstr>
      <vt:lpstr>基本服務流程準則核心程序</vt:lpstr>
      <vt:lpstr>基本服務流程準則服務流程型式總覽</vt:lpstr>
      <vt:lpstr>基本服務流程準則連繫</vt:lpstr>
      <vt:lpstr>基本服務流程準則連繫</vt:lpstr>
      <vt:lpstr>基本服務流程準則連繫</vt:lpstr>
      <vt:lpstr>基本服務流程準則預約</vt:lpstr>
      <vt:lpstr>基本服務流程準則預約</vt:lpstr>
      <vt:lpstr>基本服務流程準則預約</vt:lpstr>
      <vt:lpstr>基本服務流程準則預約</vt:lpstr>
      <vt:lpstr>基本服務流程準則諮詢準備</vt:lpstr>
      <vt:lpstr>基本服務流程準則諮詢準備</vt:lpstr>
      <vt:lpstr>基本服務流程準則諮詢準備</vt:lpstr>
      <vt:lpstr>基本服務流程準則諮詢服務</vt:lpstr>
      <vt:lpstr>基本服務流程準則諮詢服務</vt:lpstr>
      <vt:lpstr>基本服務流程準則 諮詢服務</vt:lpstr>
      <vt:lpstr>基本服務流程準則諮詢服務</vt:lpstr>
      <vt:lpstr>基本服務流程準則工單進行</vt:lpstr>
      <vt:lpstr>基本服務流程準則工單進行</vt:lpstr>
      <vt:lpstr>基本服務流程準則工單進行</vt:lpstr>
      <vt:lpstr>基本服務流程準則工單進行</vt:lpstr>
      <vt:lpstr>基本服務流程準則帳單結算</vt:lpstr>
      <vt:lpstr>基本服務流程準則交車</vt:lpstr>
      <vt:lpstr>基本服務流程準則交車</vt:lpstr>
      <vt:lpstr>基本服務流程準則客戶關懷</vt:lpstr>
      <vt:lpstr>基本服務流程準則 隨身手冊與說明光碟</vt:lpstr>
      <vt:lpstr>服務流程 內容</vt:lpstr>
      <vt:lpstr>ISPA服務流程整合系統系統連結</vt:lpstr>
      <vt:lpstr>ISPA服務流程整合系統目標群組</vt:lpstr>
      <vt:lpstr>PowerPoint 簡報</vt:lpstr>
      <vt:lpstr>PowerPoint 簡報</vt:lpstr>
      <vt:lpstr>PowerPoint 簡報</vt:lpstr>
      <vt:lpstr>PowerPoint 簡報</vt:lpstr>
      <vt:lpstr>PowerPoint 簡報</vt:lpstr>
      <vt:lpstr>PowerPoint 簡報</vt:lpstr>
      <vt:lpstr>ISPA服務流程整合系統 總結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Supplemented by a subtitle.</dc:title>
  <dc:creator>Fay Hsu</dc:creator>
  <cp:lastModifiedBy>ws49</cp:lastModifiedBy>
  <cp:revision>11</cp:revision>
  <dcterms:created xsi:type="dcterms:W3CDTF">2016-08-01T06:13:30Z</dcterms:created>
  <dcterms:modified xsi:type="dcterms:W3CDTF">2017-09-26T08:44:40Z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2011-06-01T00:00:00Z</vt:filetime>
  </property>
  <property fmtid="{D5CDD505-2E9C-101B-9397-08002B2CF9AE}" pid="3" name="Creator">
    <vt:lpwstr>Microsoft® Office PowerPoint® 2007</vt:lpwstr>
  </property>
  <property fmtid="{D5CDD505-2E9C-101B-9397-08002B2CF9AE}" pid="4" name="LastSaved">
    <vt:filetime>2016-08-01T00:00:00Z</vt:filetime>
  </property>
</Properties>
</file>