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9" r:id="rId3"/>
    <p:sldId id="312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>
        <p:scale>
          <a:sx n="90" d="100"/>
          <a:sy n="90" d="100"/>
        </p:scale>
        <p:origin x="-73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FC24F6B8-1D76-4854-9A88-2521A0C8C4AC}" type="datetimeFigureOut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24C22614-6216-483E-B1EA-7A092242ED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219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71B7F7E4-1BF9-4584-A432-2536881E8468}" type="datetimeFigureOut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6112D62D-0C56-4A95-8D60-DF1967F6BA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125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8AA0-9502-40BD-8184-8EA7AB6D150A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5982-5A07-4B50-8587-92C351BA4EED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5BC-9D05-40F3-AE89-CB6B7B6B2284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9D6E-30BB-424F-8AAD-E6BF1F8314A7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862" y="5589240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4C59-1C41-4193-BA25-12291160F82C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16D4-F304-407F-93B6-6916F7A9CBD9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2B62-2ADA-4EC1-BE21-BC904656A843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02FFB-2F7C-4084-9DE9-AC432DC3FCE6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0356-81E5-42E6-A502-1C1F4F92816D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1C49-4CAA-4E22-AF07-A3EFA81B7DD1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9AA2-4C91-4025-80B8-945B58EC6E43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7A07FF-B7F9-404D-A3A8-3985D9DE525D}" type="datetime1">
              <a:rPr lang="zh-TW" altLang="en-US" smtClean="0"/>
              <a:pPr/>
              <a:t>2013/11/26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2174081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台山廣海灣工業試驗區</a:t>
            </a:r>
            <a: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b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</a:t>
            </a:r>
            <a:r>
              <a:rPr lang="zh-TW" altLang="en-US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</a:t>
            </a:r>
            <a:r>
              <a:rPr lang="zh-TW" altLang="en-US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門市再生資源工業園區投資案</a:t>
            </a:r>
            <a:r>
              <a:rPr lang="en-US" altLang="zh-TW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』</a:t>
            </a:r>
            <a:endParaRPr lang="zh-TW" altLang="en-US" sz="36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6400800" cy="1584176"/>
          </a:xfrm>
        </p:spPr>
        <p:txBody>
          <a:bodyPr>
            <a:normAutofit fontScale="85000" lnSpcReduction="20000"/>
          </a:bodyPr>
          <a:lstStyle/>
          <a:p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200" dirty="0">
                <a:solidFill>
                  <a:schemeClr val="tx2"/>
                </a:solidFill>
                <a:latin typeface="+mj-ea"/>
                <a:ea typeface="+mj-ea"/>
              </a:rPr>
              <a:t>華通國際法律事務所</a:t>
            </a:r>
          </a:p>
          <a:p>
            <a:r>
              <a:rPr lang="zh-TW" altLang="en-US" sz="2200" dirty="0">
                <a:solidFill>
                  <a:schemeClr val="tx2"/>
                </a:solidFill>
                <a:latin typeface="+mj-ea"/>
                <a:ea typeface="+mj-ea"/>
              </a:rPr>
              <a:t>副所長 趙  安</a:t>
            </a:r>
          </a:p>
          <a:p>
            <a:r>
              <a:rPr lang="zh-TW" altLang="en-US" sz="2200" dirty="0" smtClean="0">
                <a:solidFill>
                  <a:schemeClr val="tx2"/>
                </a:solidFill>
                <a:latin typeface="+mj-ea"/>
                <a:ea typeface="+mj-ea"/>
              </a:rPr>
              <a:t>電　郵</a:t>
            </a:r>
            <a:r>
              <a:rPr lang="en-US" altLang="zh-TW" sz="2200" dirty="0">
                <a:solidFill>
                  <a:schemeClr val="tx2"/>
                </a:solidFill>
                <a:latin typeface="+mj-ea"/>
                <a:ea typeface="+mj-ea"/>
              </a:rPr>
              <a:t>:jameschao@liupartners.com</a:t>
            </a:r>
          </a:p>
          <a:p>
            <a:r>
              <a:rPr lang="zh-TW" altLang="en-US" sz="2200" dirty="0" smtClean="0">
                <a:solidFill>
                  <a:schemeClr val="tx2"/>
                </a:solidFill>
                <a:latin typeface="+mj-ea"/>
                <a:ea typeface="+mj-ea"/>
              </a:rPr>
              <a:t>手　機</a:t>
            </a:r>
            <a:r>
              <a:rPr lang="en-US" altLang="zh-TW" sz="2200" dirty="0" smtClean="0">
                <a:solidFill>
                  <a:schemeClr val="tx2"/>
                </a:solidFill>
                <a:latin typeface="+mj-ea"/>
                <a:ea typeface="+mj-ea"/>
              </a:rPr>
              <a:t>:</a:t>
            </a:r>
            <a:r>
              <a:rPr lang="en-US" altLang="zh-TW" sz="2200" dirty="0" smtClean="0">
                <a:solidFill>
                  <a:schemeClr val="tx2"/>
                </a:solidFill>
                <a:latin typeface="+mj-lt"/>
                <a:ea typeface="+mj-ea"/>
              </a:rPr>
              <a:t>0918959717</a:t>
            </a:r>
            <a:r>
              <a:rPr lang="en-US" altLang="zh-TW" sz="2200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endParaRPr lang="en-US" altLang="zh-TW" sz="2200" dirty="0">
              <a:solidFill>
                <a:schemeClr val="tx2"/>
              </a:solidFill>
              <a:latin typeface="+mj-ea"/>
              <a:ea typeface="+mj-ea"/>
            </a:endParaRPr>
          </a:p>
          <a:p>
            <a:endParaRPr lang="en-US" altLang="zh-TW" dirty="0" smtClean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4" name="Picture 2" descr="C:\Users\user\AppData\Local\Microsoft\Windows\Temporary Internet Files\Content.Outlook\63MDWC9S\華通中英文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085184"/>
            <a:ext cx="3672408" cy="10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91344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』~7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96272"/>
          </a:xfrm>
        </p:spPr>
        <p:txBody>
          <a:bodyPr/>
          <a:lstStyle/>
          <a:p>
            <a:r>
              <a:rPr lang="zh-TW" altLang="en-US" b="1" dirty="0" smtClean="0"/>
              <a:t>柒、結束語</a:t>
            </a:r>
            <a:r>
              <a:rPr lang="zh-TW" altLang="en-US" b="1" dirty="0"/>
              <a:t>	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dirty="0" smtClean="0"/>
              <a:t>本</a:t>
            </a:r>
            <a:r>
              <a:rPr lang="zh-TW" altLang="en-US" dirty="0"/>
              <a:t>案初期預計與策略性投資人或財務性投資人合作</a:t>
            </a:r>
            <a:r>
              <a:rPr lang="zh-TW" altLang="en-US" dirty="0" smtClean="0"/>
              <a:t>籌募</a:t>
            </a:r>
            <a:r>
              <a:rPr lang="zh-TW" altLang="en-US" dirty="0"/>
              <a:t>資金並</a:t>
            </a:r>
            <a:r>
              <a:rPr lang="zh-TW" altLang="en-US" dirty="0" smtClean="0"/>
              <a:t>組建公司</a:t>
            </a:r>
            <a:r>
              <a:rPr lang="zh-TW" altLang="en-US" dirty="0"/>
              <a:t>，並協助首位招商對象三珈企業</a:t>
            </a:r>
            <a:r>
              <a:rPr lang="zh-TW" altLang="en-US" dirty="0" smtClean="0"/>
              <a:t>進駐</a:t>
            </a:r>
            <a:r>
              <a:rPr lang="zh-TW" altLang="en-US" dirty="0"/>
              <a:t>並取得相關經營許可。</a:t>
            </a:r>
          </a:p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5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                      敬請指教</a:t>
            </a:r>
            <a:r>
              <a:rPr lang="en-US" altLang="zh-TW" sz="3600" dirty="0" smtClean="0"/>
              <a:t>!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                    華</a:t>
            </a:r>
            <a:r>
              <a:rPr lang="zh-TW" altLang="en-US" dirty="0"/>
              <a:t>通國際法律事務所</a:t>
            </a:r>
          </a:p>
          <a:p>
            <a:pPr marL="0" indent="0">
              <a:buNone/>
            </a:pPr>
            <a:r>
              <a:rPr lang="zh-TW" altLang="en-US" dirty="0"/>
              <a:t>                                 </a:t>
            </a:r>
            <a:r>
              <a:rPr lang="zh-TW" altLang="en-US" dirty="0" smtClean="0"/>
              <a:t>副</a:t>
            </a:r>
            <a:r>
              <a:rPr lang="zh-TW" altLang="en-US" dirty="0"/>
              <a:t>所長 </a:t>
            </a:r>
            <a:r>
              <a:rPr lang="zh-TW" altLang="en-US" dirty="0" smtClean="0"/>
              <a:t> 趙  </a:t>
            </a:r>
            <a:r>
              <a:rPr lang="zh-TW" altLang="en-US" dirty="0"/>
              <a:t>安</a:t>
            </a:r>
          </a:p>
          <a:p>
            <a:pPr marL="0" indent="0">
              <a:buNone/>
            </a:pPr>
            <a:r>
              <a:rPr lang="zh-TW" altLang="en-US" dirty="0"/>
              <a:t>                                 </a:t>
            </a:r>
            <a:r>
              <a:rPr lang="zh-TW" altLang="en-US" dirty="0" smtClean="0"/>
              <a:t>電　 郵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jameschao@liupartners.com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                            </a:t>
            </a:r>
            <a:r>
              <a:rPr lang="zh-TW" altLang="en-US" dirty="0" smtClean="0"/>
              <a:t>手　 機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0918959717 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9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本案特色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pPr lvl="0"/>
            <a:r>
              <a:rPr lang="zh-TW" altLang="zh-TW" dirty="0"/>
              <a:t>屬粵東南沿海少見</a:t>
            </a:r>
            <a:r>
              <a:rPr lang="en-US" altLang="zh-TW" dirty="0"/>
              <a:t>6,000</a:t>
            </a:r>
            <a:r>
              <a:rPr lang="zh-TW" altLang="zh-TW" dirty="0"/>
              <a:t>畝基地；土地每畝未稅價格</a:t>
            </a:r>
            <a:r>
              <a:rPr lang="en-US" altLang="zh-TW" dirty="0"/>
              <a:t>20</a:t>
            </a:r>
            <a:r>
              <a:rPr lang="zh-TW" altLang="zh-TW" dirty="0"/>
              <a:t>萬元；後續開發價值驚人，前期土地證取得金額至少應籌足</a:t>
            </a:r>
            <a:r>
              <a:rPr lang="en-US" altLang="zh-TW" dirty="0"/>
              <a:t>1.2</a:t>
            </a:r>
            <a:r>
              <a:rPr lang="zh-TW" altLang="zh-TW" dirty="0"/>
              <a:t>億元！</a:t>
            </a:r>
          </a:p>
          <a:p>
            <a:pPr lvl="0"/>
            <a:r>
              <a:rPr lang="zh-TW" altLang="zh-TW" dirty="0"/>
              <a:t>基地交通輻射全國，具有</a:t>
            </a:r>
            <a:r>
              <a:rPr lang="en-US" altLang="zh-TW" dirty="0"/>
              <a:t>3</a:t>
            </a:r>
            <a:r>
              <a:rPr lang="zh-TW" altLang="zh-TW" dirty="0"/>
              <a:t>港、</a:t>
            </a:r>
            <a:r>
              <a:rPr lang="en-US" altLang="zh-TW" dirty="0"/>
              <a:t>2</a:t>
            </a:r>
            <a:r>
              <a:rPr lang="zh-TW" altLang="zh-TW" dirty="0"/>
              <a:t>高、</a:t>
            </a:r>
            <a:r>
              <a:rPr lang="en-US" altLang="zh-TW" dirty="0"/>
              <a:t>1</a:t>
            </a:r>
            <a:r>
              <a:rPr lang="zh-TW" altLang="zh-TW" dirty="0"/>
              <a:t>橋、</a:t>
            </a:r>
            <a:r>
              <a:rPr lang="en-US" altLang="zh-TW" dirty="0"/>
              <a:t>5</a:t>
            </a:r>
            <a:r>
              <a:rPr lang="zh-TW" altLang="zh-TW" dirty="0"/>
              <a:t>機的區位優勢！</a:t>
            </a:r>
          </a:p>
          <a:p>
            <a:pPr lvl="0"/>
            <a:r>
              <a:rPr lang="zh-TW" altLang="zh-TW" dirty="0"/>
              <a:t>呼應黨中央第</a:t>
            </a:r>
            <a:r>
              <a:rPr lang="en-US" altLang="zh-TW" dirty="0"/>
              <a:t>18</a:t>
            </a:r>
            <a:r>
              <a:rPr lang="zh-TW" altLang="zh-TW" dirty="0"/>
              <a:t>屆三中全會發展環境保護政策指導方向！</a:t>
            </a:r>
          </a:p>
          <a:p>
            <a:pPr lvl="0"/>
            <a:r>
              <a:rPr lang="zh-TW" altLang="zh-TW" dirty="0" smtClean="0"/>
              <a:t>全國</a:t>
            </a:r>
            <a:r>
              <a:rPr lang="zh-TW" altLang="zh-TW" dirty="0"/>
              <a:t>資源回收牌照稀有難以取得；本基地擁有廣東省最後一張牌照！</a:t>
            </a:r>
          </a:p>
          <a:p>
            <a:pPr lvl="0"/>
            <a:r>
              <a:rPr lang="zh-TW" altLang="zh-TW" dirty="0"/>
              <a:t>園區業者經營經評估合格者，有政府基金補貼挹注可能，招商條件優渥極具吸引力！</a:t>
            </a:r>
          </a:p>
          <a:p>
            <a:pPr marL="0" lvl="0" indent="0">
              <a:lnSpc>
                <a:spcPct val="120000"/>
              </a:lnSpc>
              <a:buNone/>
            </a:pPr>
            <a:endParaRPr lang="zh-TW" altLang="en-US" sz="21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1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目錄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520" y="1700808"/>
            <a:ext cx="4320480" cy="4688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1800" b="1" dirty="0"/>
              <a:t>壹、</a:t>
            </a:r>
            <a:r>
              <a:rPr lang="en-US" altLang="zh-TW" sz="1800" b="1" dirty="0"/>
              <a:t>『</a:t>
            </a:r>
            <a:r>
              <a:rPr lang="zh-TW" altLang="en-US" sz="1800" b="1" dirty="0"/>
              <a:t>循環經濟產業在中國的發展前景</a:t>
            </a:r>
            <a:r>
              <a:rPr lang="en-US" altLang="zh-TW" sz="1800" b="1" dirty="0"/>
              <a:t>』</a:t>
            </a:r>
          </a:p>
          <a:p>
            <a:r>
              <a:rPr lang="zh-TW" altLang="en-US" sz="1800" dirty="0"/>
              <a:t>一、資源回收產業在中國發展的現況</a:t>
            </a:r>
          </a:p>
          <a:p>
            <a:r>
              <a:rPr lang="zh-TW" altLang="en-US" sz="1800" dirty="0"/>
              <a:t>二、中國政府對資源回收產業的政策支持</a:t>
            </a:r>
          </a:p>
          <a:p>
            <a:r>
              <a:rPr lang="zh-TW" altLang="en-US" sz="1800" dirty="0"/>
              <a:t>三、廣東省對</a:t>
            </a:r>
            <a:r>
              <a:rPr lang="en-US" altLang="zh-TW" sz="1800" dirty="0"/>
              <a:t>『</a:t>
            </a:r>
            <a:r>
              <a:rPr lang="zh-TW" altLang="en-US" sz="1800" dirty="0"/>
              <a:t>台山廣海灣江門市再生資源工業園區案</a:t>
            </a:r>
            <a:r>
              <a:rPr lang="en-US" altLang="zh-TW" sz="1800" dirty="0"/>
              <a:t>』</a:t>
            </a:r>
            <a:r>
              <a:rPr lang="zh-TW" altLang="en-US" sz="1800" dirty="0"/>
              <a:t>的政策支持</a:t>
            </a:r>
          </a:p>
          <a:p>
            <a:endParaRPr lang="zh-TW" altLang="en-US" sz="1800" dirty="0"/>
          </a:p>
          <a:p>
            <a:pPr marL="0" indent="0">
              <a:buNone/>
            </a:pPr>
            <a:r>
              <a:rPr lang="zh-TW" altLang="en-US" sz="1800" b="1" dirty="0"/>
              <a:t>貳、</a:t>
            </a:r>
            <a:r>
              <a:rPr lang="en-US" altLang="zh-TW" sz="1800" b="1" dirty="0"/>
              <a:t>『</a:t>
            </a:r>
            <a:r>
              <a:rPr lang="zh-TW" altLang="en-US" sz="1800" b="1" dirty="0"/>
              <a:t>台山廣海灣江門市再生資源工業園區案</a:t>
            </a:r>
            <a:r>
              <a:rPr lang="en-US" altLang="zh-TW" sz="1800" b="1" dirty="0"/>
              <a:t>』</a:t>
            </a:r>
            <a:r>
              <a:rPr lang="zh-TW" altLang="en-US" sz="1800" b="1" dirty="0"/>
              <a:t>簡介</a:t>
            </a:r>
            <a:r>
              <a:rPr lang="zh-TW" altLang="en-US" sz="1800" dirty="0"/>
              <a:t>	</a:t>
            </a:r>
          </a:p>
          <a:p>
            <a:r>
              <a:rPr lang="zh-TW" altLang="en-US" sz="1800" dirty="0"/>
              <a:t>一、區位介紹	</a:t>
            </a:r>
          </a:p>
          <a:p>
            <a:r>
              <a:rPr lang="zh-TW" altLang="en-US" sz="1800" dirty="0"/>
              <a:t>二、核准依據與項目	</a:t>
            </a:r>
          </a:p>
          <a:p>
            <a:r>
              <a:rPr lang="zh-TW" altLang="en-US" sz="1800" dirty="0"/>
              <a:t>三、園區開發准入條件	</a:t>
            </a:r>
          </a:p>
          <a:p>
            <a:r>
              <a:rPr lang="zh-TW" altLang="en-US" sz="1800" dirty="0"/>
              <a:t>四、園區投資獎勵措施	</a:t>
            </a:r>
            <a:endParaRPr lang="en-US" altLang="zh-TW" sz="1800" dirty="0" smtClean="0"/>
          </a:p>
          <a:p>
            <a:endParaRPr lang="zh-TW" altLang="en-US" sz="1800" dirty="0"/>
          </a:p>
          <a:p>
            <a:pPr marL="0" indent="0">
              <a:buNone/>
            </a:pPr>
            <a:r>
              <a:rPr lang="zh-TW" altLang="en-US" sz="1800" b="1" dirty="0"/>
              <a:t>參、投資價值</a:t>
            </a:r>
            <a:r>
              <a:rPr lang="zh-TW" altLang="en-US" sz="1800" dirty="0"/>
              <a:t>	</a:t>
            </a:r>
          </a:p>
          <a:p>
            <a:r>
              <a:rPr lang="zh-TW" altLang="en-US" sz="1800" dirty="0"/>
              <a:t>一、</a:t>
            </a:r>
            <a:r>
              <a:rPr lang="en-US" altLang="zh-TW" sz="1800" dirty="0"/>
              <a:t>SWOT</a:t>
            </a:r>
            <a:r>
              <a:rPr lang="zh-TW" altLang="en-US" sz="1800" dirty="0"/>
              <a:t>分析	</a:t>
            </a:r>
          </a:p>
          <a:p>
            <a:r>
              <a:rPr lang="zh-TW" altLang="en-US" sz="1800" dirty="0"/>
              <a:t>二、未來展望（</a:t>
            </a:r>
            <a:r>
              <a:rPr lang="en-US" altLang="zh-TW" sz="1800" dirty="0"/>
              <a:t>Prospect</a:t>
            </a:r>
            <a:r>
              <a:rPr lang="zh-TW" altLang="en-US" sz="1800" dirty="0"/>
              <a:t>）	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54880" y="1700808"/>
            <a:ext cx="4209608" cy="4464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000" b="1" dirty="0" smtClean="0"/>
              <a:t>肆、招商對象與經營團隊</a:t>
            </a:r>
            <a:r>
              <a:rPr lang="zh-TW" altLang="en-US" sz="2000" b="1" dirty="0"/>
              <a:t>	</a:t>
            </a:r>
          </a:p>
          <a:p>
            <a:r>
              <a:rPr lang="zh-TW" altLang="en-US" sz="2000" dirty="0"/>
              <a:t>一</a:t>
            </a:r>
            <a:r>
              <a:rPr lang="zh-TW" altLang="en-US" sz="2000" dirty="0" smtClean="0"/>
              <a:t>、招商對象介紹</a:t>
            </a:r>
            <a:r>
              <a:rPr lang="zh-TW" altLang="en-US" sz="2000" dirty="0"/>
              <a:t>	</a:t>
            </a:r>
          </a:p>
          <a:p>
            <a:r>
              <a:rPr lang="zh-TW" altLang="en-US" sz="2000" dirty="0"/>
              <a:t>二</a:t>
            </a:r>
            <a:r>
              <a:rPr lang="zh-TW" altLang="en-US" sz="2000" dirty="0" smtClean="0"/>
              <a:t>、經營團隊介紹</a:t>
            </a:r>
            <a:endParaRPr lang="en-US" altLang="zh-TW" sz="2000" dirty="0" smtClean="0"/>
          </a:p>
          <a:p>
            <a:r>
              <a:rPr lang="zh-TW" altLang="en-US" sz="2000" dirty="0"/>
              <a:t> </a:t>
            </a:r>
            <a:r>
              <a:rPr lang="zh-TW" altLang="en-US" sz="2000" dirty="0" smtClean="0"/>
              <a:t>       華</a:t>
            </a:r>
            <a:r>
              <a:rPr lang="zh-TW" altLang="en-US" sz="2000" dirty="0"/>
              <a:t>通國際法律</a:t>
            </a:r>
            <a:r>
              <a:rPr lang="zh-TW" altLang="en-US" sz="2000" dirty="0" smtClean="0"/>
              <a:t>事務所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	—</a:t>
            </a:r>
            <a:r>
              <a:rPr lang="zh-TW" altLang="en-US" sz="2000" dirty="0"/>
              <a:t>最佳國際投資平台規劃</a:t>
            </a:r>
            <a:r>
              <a:rPr lang="zh-TW" altLang="en-US" sz="2000" dirty="0" smtClean="0"/>
              <a:t>者</a:t>
            </a:r>
            <a:endParaRPr lang="en-US" altLang="zh-TW" sz="2000" dirty="0" smtClean="0"/>
          </a:p>
          <a:p>
            <a:endParaRPr lang="zh-TW" altLang="en-US" sz="2000" dirty="0" smtClean="0"/>
          </a:p>
          <a:p>
            <a:pPr marL="0" indent="0">
              <a:buNone/>
            </a:pPr>
            <a:r>
              <a:rPr lang="zh-TW" altLang="en-US" sz="2000" b="1" dirty="0" smtClean="0"/>
              <a:t>伍、</a:t>
            </a:r>
            <a:r>
              <a:rPr lang="zh-TW" altLang="en-US" sz="2000" b="1" dirty="0"/>
              <a:t>本投資之重要作為	</a:t>
            </a:r>
          </a:p>
          <a:p>
            <a:pPr marL="0" indent="0">
              <a:buNone/>
            </a:pPr>
            <a:endParaRPr lang="zh-TW" altLang="en-US" sz="2000" dirty="0"/>
          </a:p>
          <a:p>
            <a:endParaRPr lang="zh-TW" altLang="en-US" sz="2000" dirty="0"/>
          </a:p>
          <a:p>
            <a:pPr marL="0" indent="0">
              <a:buNone/>
            </a:pPr>
            <a:r>
              <a:rPr lang="zh-TW" altLang="en-US" sz="2000" b="1" dirty="0" smtClean="0"/>
              <a:t>陸、資本項目與金額</a:t>
            </a:r>
            <a:r>
              <a:rPr lang="zh-TW" altLang="en-US" sz="2000" dirty="0"/>
              <a:t>	</a:t>
            </a:r>
          </a:p>
          <a:p>
            <a:r>
              <a:rPr lang="zh-TW" altLang="en-US" sz="2000" dirty="0"/>
              <a:t>一</a:t>
            </a:r>
            <a:r>
              <a:rPr lang="zh-TW" altLang="en-US" sz="2000" dirty="0" smtClean="0"/>
              <a:t>、合資公司資本</a:t>
            </a:r>
            <a:r>
              <a:rPr lang="zh-TW" altLang="en-US" sz="2000" dirty="0"/>
              <a:t>項目</a:t>
            </a:r>
            <a:r>
              <a:rPr lang="zh-TW" altLang="en-US" sz="2000" dirty="0" smtClean="0"/>
              <a:t>、投資金額</a:t>
            </a:r>
            <a:endParaRPr lang="en-US" altLang="zh-TW" sz="2000" dirty="0" smtClean="0"/>
          </a:p>
          <a:p>
            <a:r>
              <a:rPr lang="zh-TW" altLang="en-US" sz="2000" dirty="0"/>
              <a:t>二、三珈企業資本</a:t>
            </a:r>
            <a:r>
              <a:rPr lang="zh-TW" altLang="en-US" sz="2000" dirty="0" smtClean="0"/>
              <a:t>項目、投資金額</a:t>
            </a:r>
            <a:r>
              <a:rPr lang="zh-TW" altLang="en-US" sz="2000" dirty="0"/>
              <a:t>	</a:t>
            </a:r>
          </a:p>
          <a:p>
            <a:endParaRPr lang="zh-TW" altLang="en-US" sz="2000" dirty="0"/>
          </a:p>
          <a:p>
            <a:pPr marL="0" indent="0">
              <a:buNone/>
            </a:pPr>
            <a:r>
              <a:rPr lang="zh-TW" altLang="en-US" sz="2000" b="1" dirty="0" smtClean="0"/>
              <a:t>柒、結束語</a:t>
            </a:r>
            <a:endParaRPr lang="zh-TW" altLang="en-US" sz="2000" b="1" dirty="0"/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86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91344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』~1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76064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2600" b="1" dirty="0"/>
              <a:t>壹、</a:t>
            </a:r>
            <a:r>
              <a:rPr lang="en-US" altLang="zh-TW" sz="2600" b="1" dirty="0"/>
              <a:t>『</a:t>
            </a:r>
            <a:r>
              <a:rPr lang="zh-TW" altLang="en-US" sz="2600" b="1" dirty="0"/>
              <a:t>循環經濟產業在中國的發展前景</a:t>
            </a:r>
            <a:r>
              <a:rPr lang="en-US" altLang="zh-TW" sz="2600" b="1" dirty="0"/>
              <a:t>』</a:t>
            </a:r>
          </a:p>
          <a:p>
            <a:pPr>
              <a:lnSpc>
                <a:spcPct val="120000"/>
              </a:lnSpc>
            </a:pPr>
            <a:r>
              <a:rPr lang="zh-TW" altLang="en-US" sz="2600" b="1" dirty="0" smtClean="0"/>
              <a:t>一</a:t>
            </a:r>
            <a:r>
              <a:rPr lang="zh-TW" altLang="en-US" sz="2600" b="1" dirty="0"/>
              <a:t>、資源回收產業在中國發展的現況：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第十八</a:t>
            </a:r>
            <a:r>
              <a:rPr lang="zh-TW" altLang="en-US" sz="2200" dirty="0"/>
              <a:t>屆三中全會明白揭示：</a:t>
            </a:r>
            <a:r>
              <a:rPr lang="en-US" altLang="zh-TW" sz="2200" dirty="0"/>
              <a:t>『</a:t>
            </a:r>
            <a:r>
              <a:rPr lang="zh-TW" altLang="en-US" sz="2200" dirty="0"/>
              <a:t>緊緊圍繞建設美麗中國深化生態文明體制改革，加快建立生態文明制度，健全國土空間開發、資源節約利用、生態環境保護的體制機制，推動形成人與自然和諧發展現代化建設新格局。</a:t>
            </a:r>
            <a:r>
              <a:rPr lang="en-US" altLang="zh-TW" sz="2200" dirty="0"/>
              <a:t>』</a:t>
            </a:r>
            <a:r>
              <a:rPr lang="zh-TW" altLang="en-US" sz="2200" dirty="0"/>
              <a:t>。</a:t>
            </a:r>
            <a:r>
              <a:rPr lang="en-US" altLang="zh-TW" sz="2200" dirty="0"/>
              <a:t>(</a:t>
            </a:r>
            <a:r>
              <a:rPr lang="zh-TW" altLang="en-US" sz="2200" dirty="0"/>
              <a:t>引自：中共中央第十八屆三中全會會議公報</a:t>
            </a:r>
            <a:r>
              <a:rPr lang="en-US" altLang="zh-TW" sz="2200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TW" sz="2200" dirty="0" smtClean="0"/>
              <a:t>2009</a:t>
            </a:r>
            <a:r>
              <a:rPr lang="zh-TW" altLang="en-US" sz="2200" dirty="0"/>
              <a:t>年全球電子產品回收產值高達</a:t>
            </a:r>
            <a:r>
              <a:rPr lang="en-US" altLang="zh-TW" sz="2200" dirty="0"/>
              <a:t>110</a:t>
            </a:r>
            <a:r>
              <a:rPr lang="zh-TW" altLang="en-US" sz="2200" dirty="0"/>
              <a:t>億元美金，平均年成長率為</a:t>
            </a:r>
            <a:r>
              <a:rPr lang="en-US" altLang="zh-TW" sz="2200" dirty="0"/>
              <a:t>8.8%</a:t>
            </a:r>
            <a:r>
              <a:rPr lang="zh-TW" altLang="en-US" sz="2200" dirty="0"/>
              <a:t>。</a:t>
            </a:r>
            <a:r>
              <a:rPr lang="en-US" altLang="zh-TW" sz="2200" dirty="0"/>
              <a:t>(</a:t>
            </a:r>
            <a:r>
              <a:rPr lang="zh-TW" altLang="en-US" sz="2200" dirty="0"/>
              <a:t>引自：</a:t>
            </a:r>
            <a:r>
              <a:rPr lang="en-US" altLang="zh-TW" sz="2200" dirty="0"/>
              <a:t>BCC</a:t>
            </a:r>
            <a:r>
              <a:rPr lang="en-US" altLang="zh-TW" sz="2200" dirty="0" smtClean="0"/>
              <a:t>,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Inc</a:t>
            </a:r>
            <a:r>
              <a:rPr lang="en-US" altLang="zh-TW" sz="2200" dirty="0"/>
              <a:t>.</a:t>
            </a:r>
            <a:r>
              <a:rPr lang="zh-TW" altLang="en-US" sz="2200" dirty="0"/>
              <a:t>的市場分析報告</a:t>
            </a:r>
            <a:r>
              <a:rPr lang="en-US" altLang="zh-TW" sz="2200" dirty="0"/>
              <a:t>2010</a:t>
            </a:r>
            <a:r>
              <a:rPr lang="zh-TW" altLang="en-US" sz="2200" dirty="0"/>
              <a:t>年</a:t>
            </a:r>
            <a:r>
              <a:rPr lang="en-US" altLang="zh-TW" sz="2200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全球</a:t>
            </a:r>
            <a:r>
              <a:rPr lang="zh-TW" altLang="en-US" sz="2200" dirty="0"/>
              <a:t>的廢電子產品</a:t>
            </a:r>
            <a:r>
              <a:rPr lang="en-US" altLang="zh-TW" sz="2200" dirty="0"/>
              <a:t>70%(3500</a:t>
            </a:r>
            <a:r>
              <a:rPr lang="zh-TW" altLang="en-US" sz="2200" dirty="0"/>
              <a:t>萬噸</a:t>
            </a:r>
            <a:r>
              <a:rPr lang="en-US" altLang="zh-TW" sz="2200" dirty="0"/>
              <a:t>)</a:t>
            </a:r>
            <a:r>
              <a:rPr lang="zh-TW" altLang="en-US" sz="2200" dirty="0"/>
              <a:t>都是流向中國進行回收處理。</a:t>
            </a:r>
            <a:r>
              <a:rPr lang="en-US" altLang="zh-TW" sz="2200" dirty="0"/>
              <a:t>(</a:t>
            </a:r>
            <a:r>
              <a:rPr lang="zh-TW" altLang="en-US" sz="2200" dirty="0"/>
              <a:t>引自：聯合國環境規劃署</a:t>
            </a:r>
            <a:r>
              <a:rPr lang="en-US" altLang="zh-TW" sz="2200" dirty="0"/>
              <a:t>2011</a:t>
            </a:r>
            <a:r>
              <a:rPr lang="zh-TW" altLang="en-US" sz="2200" dirty="0"/>
              <a:t>年統計報告</a:t>
            </a:r>
            <a:r>
              <a:rPr lang="en-US" altLang="zh-TW" sz="2200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中國</a:t>
            </a:r>
            <a:r>
              <a:rPr lang="zh-TW" altLang="en-US" sz="2200" dirty="0"/>
              <a:t>境內所生產的廢電子產品年生產量就有</a:t>
            </a:r>
            <a:r>
              <a:rPr lang="en-US" altLang="zh-TW" sz="2200" dirty="0"/>
              <a:t>110</a:t>
            </a:r>
            <a:r>
              <a:rPr lang="zh-TW" altLang="en-US" sz="2200" dirty="0"/>
              <a:t>萬噸，每年還以</a:t>
            </a:r>
            <a:r>
              <a:rPr lang="en-US" altLang="zh-TW" sz="2200" dirty="0"/>
              <a:t>5-10%</a:t>
            </a:r>
            <a:r>
              <a:rPr lang="zh-TW" altLang="en-US" sz="2200" dirty="0"/>
              <a:t>的比率成長。</a:t>
            </a:r>
            <a:r>
              <a:rPr lang="en-US" altLang="zh-TW" sz="2200" dirty="0"/>
              <a:t>(</a:t>
            </a:r>
            <a:r>
              <a:rPr lang="zh-TW" altLang="en-US" sz="2200" dirty="0"/>
              <a:t>引自：中國商務部</a:t>
            </a:r>
            <a:r>
              <a:rPr lang="en-US" altLang="zh-TW" sz="2200" dirty="0"/>
              <a:t>2012</a:t>
            </a:r>
            <a:r>
              <a:rPr lang="zh-TW" altLang="en-US" sz="2200" dirty="0"/>
              <a:t>年統計報告</a:t>
            </a:r>
            <a:r>
              <a:rPr lang="en-US" altLang="zh-TW" sz="2200" dirty="0" smtClean="0"/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sz="2600" b="1" dirty="0" smtClean="0"/>
              <a:t>二</a:t>
            </a:r>
            <a:r>
              <a:rPr lang="zh-TW" altLang="en-US" sz="2600" b="1" dirty="0"/>
              <a:t>、中國政府對</a:t>
            </a:r>
            <a:r>
              <a:rPr lang="en-US" altLang="zh-TW" sz="2600" b="1" dirty="0"/>
              <a:t>『</a:t>
            </a:r>
            <a:r>
              <a:rPr lang="zh-TW" altLang="en-US" sz="2600" b="1" dirty="0"/>
              <a:t>資源回收產業</a:t>
            </a:r>
            <a:r>
              <a:rPr lang="en-US" altLang="zh-TW" sz="2600" b="1" dirty="0"/>
              <a:t>』</a:t>
            </a:r>
            <a:r>
              <a:rPr lang="zh-TW" altLang="en-US" sz="2600" b="1" dirty="0"/>
              <a:t>的政策支持：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與</a:t>
            </a:r>
            <a:r>
              <a:rPr lang="zh-TW" altLang="en-US" sz="2200" dirty="0"/>
              <a:t>世界接軌建立</a:t>
            </a:r>
            <a:r>
              <a:rPr lang="en-US" altLang="zh-TW" sz="2200" dirty="0"/>
              <a:t>China WEEE</a:t>
            </a:r>
            <a:r>
              <a:rPr lang="zh-TW" altLang="en-US" sz="2200" dirty="0"/>
              <a:t>制度；以廢舊電子產品汰舊換新補貼政策；誘發循環經濟迴圈效應。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建立</a:t>
            </a:r>
            <a:r>
              <a:rPr lang="zh-TW" altLang="en-US" sz="2200" dirty="0"/>
              <a:t>國家統一基金及企業補貼目錄；激勵廢舊電子加工拆解業者提升經濟規模與技術水平，促成循環經濟活絡健康發展</a:t>
            </a:r>
            <a:r>
              <a:rPr lang="zh-TW" altLang="en-US" sz="2200" dirty="0" smtClean="0"/>
              <a:t>。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endParaRPr lang="zh-TW" altLang="en-US" sz="2200" dirty="0"/>
          </a:p>
          <a:p>
            <a:pPr>
              <a:lnSpc>
                <a:spcPct val="120000"/>
              </a:lnSpc>
            </a:pPr>
            <a:r>
              <a:rPr lang="zh-TW" altLang="en-US" sz="2600" b="1" dirty="0" smtClean="0"/>
              <a:t>三</a:t>
            </a:r>
            <a:r>
              <a:rPr lang="zh-TW" altLang="en-US" sz="2600" b="1" dirty="0"/>
              <a:t>、廣東省對</a:t>
            </a:r>
            <a:r>
              <a:rPr lang="en-US" altLang="zh-TW" sz="2600" b="1" dirty="0"/>
              <a:t>『</a:t>
            </a:r>
            <a:r>
              <a:rPr lang="zh-TW" altLang="en-US" sz="2600" b="1" dirty="0"/>
              <a:t>廣海灣江門市再生資源工業園區案</a:t>
            </a:r>
            <a:r>
              <a:rPr lang="en-US" altLang="zh-TW" sz="2600" b="1" dirty="0"/>
              <a:t>』</a:t>
            </a:r>
            <a:r>
              <a:rPr lang="zh-TW" altLang="en-US" sz="2600" b="1" dirty="0"/>
              <a:t>的政策支持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規劃</a:t>
            </a:r>
            <a:r>
              <a:rPr lang="zh-TW" altLang="en-US" sz="2200" dirty="0"/>
              <a:t>廣海灣工業試驗區成立再生資源回收專業園區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配發</a:t>
            </a:r>
            <a:r>
              <a:rPr lang="en-US" altLang="zh-TW" sz="2200" dirty="0"/>
              <a:t>6,000</a:t>
            </a:r>
            <a:r>
              <a:rPr lang="zh-TW" altLang="en-US" sz="2200" dirty="0"/>
              <a:t>畝園區基地使用證委外經營招商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經</a:t>
            </a:r>
            <a:r>
              <a:rPr lang="zh-TW" altLang="en-US" sz="2200" dirty="0"/>
              <a:t>評估合格新建業者，由廣東省府逕予核發高回收利潤之廢鐵、廢銅、廢鋁廢家電壓件進口許可證</a:t>
            </a:r>
          </a:p>
          <a:p>
            <a:pPr lvl="1">
              <a:lnSpc>
                <a:spcPct val="120000"/>
              </a:lnSpc>
            </a:pPr>
            <a:r>
              <a:rPr lang="zh-TW" altLang="en-US" sz="2200" dirty="0" smtClean="0"/>
              <a:t>經</a:t>
            </a:r>
            <a:r>
              <a:rPr lang="zh-TW" altLang="en-US" sz="2200" dirty="0"/>
              <a:t>評估合格新建業者，報國家環境保護總局許可後，准予核發高回收利潤之廢舊汽車壓件進口許可證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35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』~2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83264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2300" b="1" dirty="0"/>
              <a:t>貳、</a:t>
            </a:r>
            <a:r>
              <a:rPr lang="en-US" altLang="zh-TW" sz="2300" b="1" dirty="0"/>
              <a:t>『</a:t>
            </a:r>
            <a:r>
              <a:rPr lang="zh-TW" altLang="en-US" sz="2300" b="1" dirty="0"/>
              <a:t>廣海灣江門市再生資源工業園區案</a:t>
            </a:r>
            <a:r>
              <a:rPr lang="en-US" altLang="zh-TW" sz="2300" b="1" dirty="0"/>
              <a:t>』</a:t>
            </a:r>
            <a:r>
              <a:rPr lang="zh-TW" altLang="en-US" sz="2300" b="1" dirty="0"/>
              <a:t>簡介	</a:t>
            </a:r>
          </a:p>
          <a:p>
            <a:r>
              <a:rPr lang="zh-TW" altLang="en-US" sz="2300" b="1" dirty="0"/>
              <a:t>一、區位介紹</a:t>
            </a:r>
            <a:r>
              <a:rPr lang="zh-TW" altLang="en-US" sz="2300" dirty="0"/>
              <a:t>	</a:t>
            </a:r>
          </a:p>
          <a:p>
            <a:pPr lvl="1"/>
            <a:r>
              <a:rPr lang="zh-TW" altLang="en-US" dirty="0" smtClean="0"/>
              <a:t>臺山位於珠江三角洲西南邊、南海之濱。</a:t>
            </a:r>
          </a:p>
          <a:p>
            <a:pPr lvl="1"/>
            <a:r>
              <a:rPr lang="zh-TW" altLang="en-US" dirty="0" smtClean="0"/>
              <a:t>廣</a:t>
            </a:r>
            <a:r>
              <a:rPr lang="zh-TW" altLang="en-US" dirty="0"/>
              <a:t>海灣邊有兩個商港及一個漁港，海運發達。</a:t>
            </a:r>
          </a:p>
          <a:p>
            <a:pPr lvl="1"/>
            <a:r>
              <a:rPr lang="zh-TW" altLang="en-US" dirty="0" smtClean="0"/>
              <a:t>基地</a:t>
            </a:r>
            <a:r>
              <a:rPr lang="zh-TW" altLang="en-US" dirty="0"/>
              <a:t>是新台高速與西部沿海高速交會處，輻射全國。</a:t>
            </a:r>
          </a:p>
          <a:p>
            <a:pPr lvl="1"/>
            <a:r>
              <a:rPr lang="zh-TW" altLang="en-US" dirty="0" smtClean="0"/>
              <a:t>基地距江門市區</a:t>
            </a:r>
            <a:r>
              <a:rPr lang="en-US" altLang="zh-TW" dirty="0" smtClean="0"/>
              <a:t>60</a:t>
            </a:r>
            <a:r>
              <a:rPr lang="zh-TW" altLang="en-US" dirty="0" smtClean="0"/>
              <a:t>公里，距珠海市區</a:t>
            </a:r>
            <a:r>
              <a:rPr lang="en-US" altLang="zh-TW" dirty="0" smtClean="0"/>
              <a:t>65</a:t>
            </a:r>
            <a:r>
              <a:rPr lang="zh-TW" altLang="en-US" dirty="0" smtClean="0"/>
              <a:t>公里，距廣州市</a:t>
            </a:r>
            <a:r>
              <a:rPr lang="en-US" altLang="zh-TW" dirty="0" smtClean="0"/>
              <a:t>120</a:t>
            </a:r>
            <a:r>
              <a:rPr lang="zh-TW" altLang="en-US" dirty="0"/>
              <a:t>公里，珠港澳大橋建成後，距澳門</a:t>
            </a:r>
            <a:r>
              <a:rPr lang="en-US" altLang="zh-TW" dirty="0"/>
              <a:t>60</a:t>
            </a:r>
            <a:r>
              <a:rPr lang="zh-TW" altLang="en-US" dirty="0"/>
              <a:t>分、香港</a:t>
            </a:r>
            <a:r>
              <a:rPr lang="en-US" altLang="zh-TW" dirty="0"/>
              <a:t>1</a:t>
            </a:r>
            <a:r>
              <a:rPr lang="zh-TW" altLang="en-US" dirty="0"/>
              <a:t>小時</a:t>
            </a:r>
            <a:r>
              <a:rPr lang="en-US" altLang="zh-TW" dirty="0"/>
              <a:t>30</a:t>
            </a:r>
            <a:r>
              <a:rPr lang="zh-TW" altLang="en-US" dirty="0"/>
              <a:t>分，是廣、澳、港三大城市資源回收中心點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endParaRPr lang="zh-TW" altLang="en-US" dirty="0"/>
          </a:p>
          <a:p>
            <a:r>
              <a:rPr lang="zh-TW" altLang="en-US" sz="2300" b="1" dirty="0"/>
              <a:t>二、核准依據與項目</a:t>
            </a:r>
            <a:r>
              <a:rPr lang="zh-TW" altLang="en-US" b="1" dirty="0"/>
              <a:t>	</a:t>
            </a:r>
          </a:p>
          <a:p>
            <a:pPr lvl="1"/>
            <a:r>
              <a:rPr lang="en-US" altLang="zh-TW" dirty="0" smtClean="0"/>
              <a:t>2006</a:t>
            </a:r>
            <a:r>
              <a:rPr lang="zh-TW" altLang="en-US" dirty="0"/>
              <a:t>年</a:t>
            </a:r>
            <a:r>
              <a:rPr lang="en-US" altLang="zh-TW" dirty="0"/>
              <a:t>7</a:t>
            </a:r>
            <a:r>
              <a:rPr lang="zh-TW" altLang="en-US" dirty="0"/>
              <a:t>月</a:t>
            </a:r>
            <a:r>
              <a:rPr lang="en-US" altLang="zh-TW" dirty="0"/>
              <a:t>11</a:t>
            </a:r>
            <a:r>
              <a:rPr lang="zh-TW" altLang="en-US" dirty="0"/>
              <a:t>日經國務院國家環境保護總局以環辦函字第</a:t>
            </a:r>
            <a:r>
              <a:rPr lang="en-US" altLang="zh-TW" dirty="0"/>
              <a:t>(2006)406</a:t>
            </a:r>
            <a:r>
              <a:rPr lang="zh-TW" altLang="en-US" dirty="0"/>
              <a:t>號</a:t>
            </a:r>
            <a:r>
              <a:rPr lang="zh-TW" altLang="en-US" dirty="0" smtClean="0"/>
              <a:t>函批准</a:t>
            </a:r>
            <a:r>
              <a:rPr lang="zh-TW" altLang="en-US" dirty="0"/>
              <a:t>開發並授予廣東省可逕予核發廢鐵、廢銅、廢鋁廢家電壓件進口</a:t>
            </a:r>
            <a:r>
              <a:rPr lang="zh-TW" altLang="en-US" dirty="0" smtClean="0"/>
              <a:t>許可證。</a:t>
            </a:r>
            <a:endParaRPr lang="en-US" altLang="zh-TW" dirty="0" smtClean="0"/>
          </a:p>
          <a:p>
            <a:pPr lvl="1"/>
            <a:endParaRPr lang="zh-TW" altLang="en-US" dirty="0"/>
          </a:p>
          <a:p>
            <a:r>
              <a:rPr lang="zh-TW" altLang="en-US" sz="2300" b="1" dirty="0"/>
              <a:t>三、園區開發准入條件	</a:t>
            </a:r>
          </a:p>
          <a:p>
            <a:pPr lvl="1"/>
            <a:r>
              <a:rPr lang="zh-TW" altLang="en-US" dirty="0" smtClean="0"/>
              <a:t>投資</a:t>
            </a:r>
            <a:r>
              <a:rPr lang="zh-TW" altLang="en-US" dirty="0"/>
              <a:t>額不得低於</a:t>
            </a:r>
            <a:r>
              <a:rPr lang="en-US" altLang="zh-TW" dirty="0"/>
              <a:t>200</a:t>
            </a:r>
            <a:r>
              <a:rPr lang="zh-TW" altLang="en-US" dirty="0"/>
              <a:t>萬元人民幣</a:t>
            </a:r>
            <a:r>
              <a:rPr lang="en-US" altLang="zh-TW" dirty="0"/>
              <a:t>/</a:t>
            </a:r>
            <a:r>
              <a:rPr lang="zh-TW" altLang="en-US" dirty="0"/>
              <a:t>畝。</a:t>
            </a:r>
          </a:p>
          <a:p>
            <a:pPr lvl="1"/>
            <a:r>
              <a:rPr lang="zh-TW" altLang="en-US" dirty="0" smtClean="0"/>
              <a:t>創</a:t>
            </a:r>
            <a:r>
              <a:rPr lang="zh-TW" altLang="en-US" dirty="0"/>
              <a:t>稅額不得低於</a:t>
            </a:r>
            <a:r>
              <a:rPr lang="en-US" altLang="zh-TW" dirty="0"/>
              <a:t>15</a:t>
            </a:r>
            <a:r>
              <a:rPr lang="zh-TW" altLang="en-US" dirty="0"/>
              <a:t>萬元人民幣</a:t>
            </a:r>
            <a:r>
              <a:rPr lang="en-US" altLang="zh-TW" dirty="0"/>
              <a:t>/</a:t>
            </a:r>
            <a:r>
              <a:rPr lang="zh-TW" altLang="en-US" dirty="0"/>
              <a:t>年。</a:t>
            </a:r>
          </a:p>
          <a:p>
            <a:pPr lvl="1"/>
            <a:r>
              <a:rPr lang="zh-TW" altLang="en-US" dirty="0" smtClean="0"/>
              <a:t>投資</a:t>
            </a:r>
            <a:r>
              <a:rPr lang="zh-TW" altLang="en-US" dirty="0"/>
              <a:t>容積率不得低於</a:t>
            </a:r>
            <a:r>
              <a:rPr lang="en-US" altLang="zh-TW" dirty="0"/>
              <a:t>1.0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於</a:t>
            </a:r>
            <a:r>
              <a:rPr lang="zh-TW" altLang="en-US" dirty="0"/>
              <a:t>基地租約合同簽訂後，項目建設期間依投資金額決定長短：</a:t>
            </a:r>
          </a:p>
          <a:p>
            <a:pPr lvl="1"/>
            <a:r>
              <a:rPr lang="en-US" altLang="zh-TW" dirty="0" smtClean="0"/>
              <a:t>5,000</a:t>
            </a:r>
            <a:r>
              <a:rPr lang="zh-TW" altLang="en-US" dirty="0"/>
              <a:t>萬元以下者；</a:t>
            </a:r>
            <a:r>
              <a:rPr lang="en-US" altLang="zh-TW" dirty="0"/>
              <a:t>12</a:t>
            </a:r>
            <a:r>
              <a:rPr lang="zh-TW" altLang="en-US" dirty="0"/>
              <a:t>個月完工。</a:t>
            </a:r>
          </a:p>
          <a:p>
            <a:pPr lvl="1"/>
            <a:r>
              <a:rPr lang="en-US" altLang="zh-TW" dirty="0" smtClean="0"/>
              <a:t>5,000</a:t>
            </a:r>
            <a:r>
              <a:rPr lang="zh-TW" altLang="en-US" dirty="0"/>
              <a:t>萬元以上至</a:t>
            </a:r>
            <a:r>
              <a:rPr lang="en-US" altLang="zh-TW" dirty="0"/>
              <a:t>2</a:t>
            </a:r>
            <a:r>
              <a:rPr lang="zh-TW" altLang="en-US" dirty="0"/>
              <a:t>億元者；</a:t>
            </a:r>
            <a:r>
              <a:rPr lang="en-US" altLang="zh-TW" dirty="0"/>
              <a:t>15</a:t>
            </a:r>
            <a:r>
              <a:rPr lang="zh-TW" altLang="en-US" dirty="0"/>
              <a:t>個月完工。</a:t>
            </a:r>
          </a:p>
          <a:p>
            <a:pPr lvl="1"/>
            <a:r>
              <a:rPr lang="en-US" altLang="zh-TW" dirty="0" smtClean="0"/>
              <a:t>2</a:t>
            </a:r>
            <a:r>
              <a:rPr lang="zh-TW" altLang="en-US" dirty="0"/>
              <a:t>億元至</a:t>
            </a:r>
            <a:r>
              <a:rPr lang="en-US" altLang="zh-TW" dirty="0"/>
              <a:t>3</a:t>
            </a:r>
            <a:r>
              <a:rPr lang="zh-TW" altLang="en-US" dirty="0"/>
              <a:t>億元者；</a:t>
            </a:r>
            <a:r>
              <a:rPr lang="en-US" altLang="zh-TW" dirty="0"/>
              <a:t>18</a:t>
            </a:r>
            <a:r>
              <a:rPr lang="zh-TW" altLang="en-US" dirty="0"/>
              <a:t>個月完工。</a:t>
            </a:r>
          </a:p>
          <a:p>
            <a:pPr lvl="1"/>
            <a:r>
              <a:rPr lang="zh-TW" altLang="en-US" dirty="0" smtClean="0"/>
              <a:t>超過</a:t>
            </a:r>
            <a:r>
              <a:rPr lang="en-US" altLang="zh-TW" dirty="0"/>
              <a:t>3</a:t>
            </a:r>
            <a:r>
              <a:rPr lang="zh-TW" altLang="en-US" dirty="0"/>
              <a:t>億元者；雙方協議另訂完工期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endParaRPr lang="zh-TW" altLang="en-US" dirty="0"/>
          </a:p>
          <a:p>
            <a:r>
              <a:rPr lang="zh-TW" altLang="en-US" sz="2300" b="1" dirty="0"/>
              <a:t>四、園區投資獎勵措施</a:t>
            </a:r>
          </a:p>
          <a:p>
            <a:pPr lvl="1"/>
            <a:r>
              <a:rPr lang="zh-TW" altLang="en-US" dirty="0" smtClean="0"/>
              <a:t>專</a:t>
            </a:r>
            <a:r>
              <a:rPr lang="zh-TW" altLang="en-US" dirty="0"/>
              <a:t>項獎勵金：地方稅提成退補。</a:t>
            </a:r>
          </a:p>
          <a:p>
            <a:pPr lvl="1"/>
            <a:r>
              <a:rPr lang="zh-TW" altLang="en-US" dirty="0" smtClean="0"/>
              <a:t>管理費</a:t>
            </a:r>
            <a:r>
              <a:rPr lang="zh-TW" altLang="en-US" dirty="0"/>
              <a:t>免收。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6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19336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』~3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40288"/>
          </a:xfrm>
        </p:spPr>
        <p:txBody>
          <a:bodyPr>
            <a:normAutofit/>
          </a:bodyPr>
          <a:lstStyle/>
          <a:p>
            <a:r>
              <a:rPr lang="zh-TW" altLang="en-US" sz="1600" b="1" dirty="0"/>
              <a:t>參、投資價值	</a:t>
            </a:r>
          </a:p>
          <a:p>
            <a:r>
              <a:rPr lang="zh-TW" altLang="en-US" sz="1600" b="1" dirty="0"/>
              <a:t>一、</a:t>
            </a:r>
            <a:r>
              <a:rPr lang="en-US" altLang="zh-TW" sz="1600" b="1" dirty="0"/>
              <a:t>SWOT</a:t>
            </a:r>
            <a:r>
              <a:rPr lang="zh-TW" altLang="en-US" sz="1600" b="1" dirty="0"/>
              <a:t>分析	</a:t>
            </a:r>
          </a:p>
          <a:p>
            <a:pPr marL="180975" lvl="1" indent="0"/>
            <a:r>
              <a:rPr lang="zh-TW" altLang="en-US" sz="1600" b="1" dirty="0" smtClean="0"/>
              <a:t>（</a:t>
            </a:r>
            <a:r>
              <a:rPr lang="zh-TW" altLang="en-US" sz="1600" b="1" dirty="0"/>
              <a:t>一）優勢（</a:t>
            </a:r>
            <a:r>
              <a:rPr lang="en-US" altLang="zh-TW" sz="1600" b="1" dirty="0"/>
              <a:t>Strengths</a:t>
            </a:r>
            <a:r>
              <a:rPr lang="zh-TW" altLang="en-US" sz="1600" b="1" dirty="0"/>
              <a:t>）</a:t>
            </a:r>
          </a:p>
          <a:p>
            <a:pPr marL="446088" lvl="1" indent="0"/>
            <a:r>
              <a:rPr lang="zh-TW" altLang="en-US" sz="1400" dirty="0" smtClean="0"/>
              <a:t> 粵</a:t>
            </a:r>
            <a:r>
              <a:rPr lang="zh-TW" altLang="en-US" sz="1400" dirty="0"/>
              <a:t>南沿海少見</a:t>
            </a:r>
            <a:r>
              <a:rPr lang="en-US" altLang="zh-TW" sz="1400" dirty="0" smtClean="0"/>
              <a:t>6,000</a:t>
            </a:r>
            <a:r>
              <a:rPr lang="zh-TW" altLang="en-US" sz="1400" dirty="0"/>
              <a:t>畝完整可開發地塊</a:t>
            </a:r>
          </a:p>
          <a:p>
            <a:pPr marL="446088" lvl="1" indent="0"/>
            <a:r>
              <a:rPr lang="zh-TW" altLang="en-US" sz="1400" dirty="0" smtClean="0"/>
              <a:t>土地</a:t>
            </a:r>
            <a:r>
              <a:rPr lang="zh-TW" altLang="en-US" sz="1400" dirty="0"/>
              <a:t>使用證價格低廉，每畝</a:t>
            </a:r>
            <a:r>
              <a:rPr lang="en-US" altLang="zh-TW" sz="1400" dirty="0"/>
              <a:t>20</a:t>
            </a:r>
            <a:r>
              <a:rPr lang="zh-TW" altLang="en-US" sz="1400" dirty="0"/>
              <a:t>萬元。</a:t>
            </a:r>
          </a:p>
          <a:p>
            <a:pPr lvl="1" indent="-11113"/>
            <a:r>
              <a:rPr lang="zh-TW" altLang="en-US" sz="1400" dirty="0" smtClean="0"/>
              <a:t>廢棄</a:t>
            </a:r>
            <a:r>
              <a:rPr lang="zh-TW" altLang="en-US" sz="1400" dirty="0"/>
              <a:t>家電與車輛進口許可證彌足珍貴。</a:t>
            </a:r>
          </a:p>
          <a:p>
            <a:pPr lvl="1" indent="-11113"/>
            <a:r>
              <a:rPr lang="zh-TW" altLang="en-US" sz="1400" dirty="0" smtClean="0"/>
              <a:t>園區</a:t>
            </a:r>
            <a:r>
              <a:rPr lang="zh-TW" altLang="en-US" sz="1400" dirty="0"/>
              <a:t>開發者可列為補貼基金企業目錄降低成本提高競爭力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lvl="1" indent="-11113"/>
            <a:r>
              <a:rPr lang="zh-TW" altLang="en-US" sz="1400" dirty="0"/>
              <a:t>本所掌握牌照核准可能性及進度。</a:t>
            </a:r>
            <a:endParaRPr lang="en-US" altLang="zh-TW" sz="1400" dirty="0" smtClean="0"/>
          </a:p>
          <a:p>
            <a:pPr lvl="1" indent="-11113"/>
            <a:endParaRPr lang="zh-TW" altLang="en-US" sz="1300" dirty="0"/>
          </a:p>
          <a:p>
            <a:pPr marL="180975" lvl="1" indent="0"/>
            <a:r>
              <a:rPr lang="zh-TW" altLang="en-US" sz="1600" b="1" dirty="0" smtClean="0"/>
              <a:t>（</a:t>
            </a:r>
            <a:r>
              <a:rPr lang="zh-TW" altLang="en-US" sz="1600" b="1" dirty="0"/>
              <a:t>二）劣勢（</a:t>
            </a:r>
            <a:r>
              <a:rPr lang="en-US" altLang="zh-TW" sz="1600" b="1" dirty="0"/>
              <a:t>Weaknesses</a:t>
            </a:r>
            <a:r>
              <a:rPr lang="zh-TW" altLang="en-US" sz="1600" b="1" dirty="0"/>
              <a:t>）</a:t>
            </a:r>
          </a:p>
          <a:p>
            <a:pPr lvl="1" indent="-11113"/>
            <a:r>
              <a:rPr lang="zh-TW" altLang="en-US" sz="1400" dirty="0" smtClean="0"/>
              <a:t>園區</a:t>
            </a:r>
            <a:r>
              <a:rPr lang="zh-TW" altLang="en-US" sz="1400" dirty="0"/>
              <a:t>准入門檻高，前期設備與土地成本投入大</a:t>
            </a:r>
            <a:r>
              <a:rPr lang="zh-TW" altLang="en-US" sz="1400" dirty="0" smtClean="0"/>
              <a:t>，資金籌備</a:t>
            </a:r>
            <a:r>
              <a:rPr lang="zh-TW" altLang="en-US" sz="1400" dirty="0"/>
              <a:t>壓力大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lvl="1" indent="-11113"/>
            <a:endParaRPr lang="zh-TW" altLang="en-US" sz="1300" dirty="0"/>
          </a:p>
          <a:p>
            <a:pPr marL="180975" lvl="1" indent="0"/>
            <a:r>
              <a:rPr lang="zh-TW" altLang="en-US" sz="1600" b="1" dirty="0" smtClean="0"/>
              <a:t>（</a:t>
            </a:r>
            <a:r>
              <a:rPr lang="zh-TW" altLang="en-US" sz="1600" b="1" dirty="0"/>
              <a:t>三）機會（</a:t>
            </a:r>
            <a:r>
              <a:rPr lang="en-US" altLang="zh-TW" sz="1600" b="1" dirty="0"/>
              <a:t>Opportunities</a:t>
            </a:r>
            <a:r>
              <a:rPr lang="zh-TW" altLang="en-US" sz="1600" b="1" dirty="0"/>
              <a:t>）</a:t>
            </a:r>
          </a:p>
          <a:p>
            <a:pPr lvl="1" indent="-11113"/>
            <a:r>
              <a:rPr lang="zh-TW" altLang="en-US" sz="1400" dirty="0" smtClean="0"/>
              <a:t>符合</a:t>
            </a:r>
            <a:r>
              <a:rPr lang="zh-TW" altLang="en-US" sz="1400" dirty="0"/>
              <a:t>中央與地方政策發展方向易受政府支持。</a:t>
            </a:r>
          </a:p>
          <a:p>
            <a:pPr lvl="1" indent="-11113"/>
            <a:r>
              <a:rPr lang="zh-TW" altLang="en-US" sz="1400" dirty="0" smtClean="0"/>
              <a:t>拆</a:t>
            </a:r>
            <a:r>
              <a:rPr lang="zh-TW" altLang="en-US" sz="1400" dirty="0"/>
              <a:t>解加工專業技術有充分經驗積累，再生利用率高，易發展具有</a:t>
            </a:r>
            <a:r>
              <a:rPr lang="zh-TW" altLang="en-US" sz="1400" dirty="0" smtClean="0"/>
              <a:t>經濟</a:t>
            </a:r>
            <a:r>
              <a:rPr lang="zh-TW" altLang="en-US" sz="1400" dirty="0"/>
              <a:t>規模企業。</a:t>
            </a:r>
          </a:p>
          <a:p>
            <a:pPr marL="446088" lvl="1" indent="0"/>
            <a:r>
              <a:rPr lang="zh-TW" altLang="en-US" sz="1400" dirty="0" smtClean="0"/>
              <a:t>中國</a:t>
            </a:r>
            <a:r>
              <a:rPr lang="zh-TW" altLang="en-US" sz="1400" dirty="0"/>
              <a:t>廢舊電器與車輛保有率高，</a:t>
            </a:r>
            <a:r>
              <a:rPr lang="en-US" altLang="zh-TW" sz="1400" dirty="0"/>
              <a:t>2012</a:t>
            </a:r>
            <a:r>
              <a:rPr lang="zh-TW" altLang="en-US" sz="1400" dirty="0"/>
              <a:t>年起進入廢舊電子產品回收</a:t>
            </a:r>
            <a:r>
              <a:rPr lang="zh-TW" altLang="en-US" sz="1400" dirty="0" smtClean="0"/>
              <a:t>汰換</a:t>
            </a:r>
            <a:r>
              <a:rPr lang="zh-TW" altLang="en-US" sz="1400" dirty="0"/>
              <a:t>高峰期，如回收率提升，市場前景可期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marL="446088" lvl="1" indent="0"/>
            <a:endParaRPr lang="zh-TW" altLang="en-US" sz="1400" dirty="0"/>
          </a:p>
          <a:p>
            <a:r>
              <a:rPr lang="zh-TW" altLang="en-US" sz="1600" b="1" dirty="0"/>
              <a:t>二、未來展望（</a:t>
            </a:r>
            <a:r>
              <a:rPr lang="en-US" altLang="zh-TW" sz="1600" b="1" dirty="0"/>
              <a:t>Prospect</a:t>
            </a:r>
            <a:r>
              <a:rPr lang="zh-TW" altLang="en-US" sz="1600" b="1" dirty="0"/>
              <a:t>）	</a:t>
            </a:r>
            <a:endParaRPr lang="en-US" altLang="zh-TW" sz="1600" b="1" dirty="0" smtClean="0"/>
          </a:p>
          <a:p>
            <a:pPr lvl="1"/>
            <a:r>
              <a:rPr lang="zh-TW" altLang="en-US" sz="1400" dirty="0" smtClean="0"/>
              <a:t>粵</a:t>
            </a:r>
            <a:r>
              <a:rPr lang="zh-TW" altLang="en-US" sz="1400" dirty="0"/>
              <a:t>南沿海土地開發價值</a:t>
            </a:r>
            <a:r>
              <a:rPr lang="zh-TW" altLang="en-US" sz="1400" dirty="0" smtClean="0"/>
              <a:t>驚人</a:t>
            </a:r>
            <a:endParaRPr lang="en-US" altLang="zh-TW" sz="1400" dirty="0" smtClean="0"/>
          </a:p>
          <a:p>
            <a:pPr lvl="1"/>
            <a:r>
              <a:rPr lang="zh-TW" altLang="en-US" sz="1400" dirty="0" smtClean="0"/>
              <a:t>資源</a:t>
            </a:r>
            <a:r>
              <a:rPr lang="zh-TW" altLang="en-US" sz="1400" dirty="0"/>
              <a:t>再生回收市場可持續發展利潤龐大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8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19336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』~4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r>
              <a:rPr lang="zh-TW" altLang="en-US" b="1" dirty="0" smtClean="0"/>
              <a:t>肆、招商對象與經營團隊</a:t>
            </a:r>
            <a:r>
              <a:rPr lang="zh-TW" altLang="en-US" b="1" dirty="0"/>
              <a:t>	</a:t>
            </a:r>
          </a:p>
          <a:p>
            <a:pPr lvl="1"/>
            <a:r>
              <a:rPr lang="zh-TW" altLang="en-US" dirty="0"/>
              <a:t>一</a:t>
            </a:r>
            <a:r>
              <a:rPr lang="zh-TW" altLang="en-US" dirty="0" smtClean="0"/>
              <a:t>、招商對象介紹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 smtClean="0"/>
              <a:t>        </a:t>
            </a:r>
            <a:r>
              <a:rPr lang="en-US" altLang="zh-TW" dirty="0" smtClean="0"/>
              <a:t>(A)</a:t>
            </a:r>
            <a:r>
              <a:rPr lang="zh-TW" altLang="en-US" dirty="0" smtClean="0"/>
              <a:t> 三</a:t>
            </a:r>
            <a:r>
              <a:rPr lang="zh-TW" altLang="en-US" dirty="0"/>
              <a:t>珈企業股份有限公司</a:t>
            </a:r>
            <a:r>
              <a:rPr lang="en-US" altLang="zh-TW" dirty="0"/>
              <a:t>----</a:t>
            </a:r>
            <a:r>
              <a:rPr lang="zh-TW" altLang="en-US" dirty="0"/>
              <a:t>南臺灣最大資源再生回收</a:t>
            </a:r>
            <a:r>
              <a:rPr lang="zh-TW" altLang="en-US" dirty="0" smtClean="0"/>
              <a:t>業者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詳細介紹請參商業計畫書</a:t>
            </a:r>
            <a:r>
              <a:rPr lang="en-US" altLang="zh-TW" dirty="0" smtClean="0"/>
              <a:t>)</a:t>
            </a:r>
          </a:p>
          <a:p>
            <a:pPr marL="27432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(B) </a:t>
            </a:r>
            <a:r>
              <a:rPr lang="zh-TW" altLang="en-US" dirty="0" smtClean="0"/>
              <a:t>海內外有興趣有實力從事再生資源的業者</a:t>
            </a:r>
            <a:endParaRPr lang="zh-TW" altLang="en-US" dirty="0"/>
          </a:p>
          <a:p>
            <a:pPr lvl="1"/>
            <a:r>
              <a:rPr lang="zh-TW" altLang="en-US" dirty="0"/>
              <a:t>二</a:t>
            </a:r>
            <a:r>
              <a:rPr lang="zh-TW" altLang="en-US" dirty="0" smtClean="0"/>
              <a:t>、經營團隊介紹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 smtClean="0"/>
              <a:t>           華</a:t>
            </a:r>
            <a:r>
              <a:rPr lang="zh-TW" altLang="en-US" dirty="0"/>
              <a:t>通國際法律事務所</a:t>
            </a:r>
            <a:r>
              <a:rPr lang="en-US" altLang="zh-TW" dirty="0"/>
              <a:t>—</a:t>
            </a:r>
            <a:r>
              <a:rPr lang="zh-TW" altLang="en-US" dirty="0"/>
              <a:t>最佳國際投資平台規劃</a:t>
            </a:r>
            <a:r>
              <a:rPr lang="zh-TW" altLang="en-US" dirty="0" smtClean="0"/>
              <a:t>者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/>
              <a:t>            </a:t>
            </a:r>
            <a:r>
              <a:rPr lang="en-US" altLang="zh-TW" dirty="0"/>
              <a:t>(</a:t>
            </a:r>
            <a:r>
              <a:rPr lang="zh-TW" altLang="en-US" dirty="0"/>
              <a:t>詳細介紹請參商業計畫書</a:t>
            </a:r>
            <a:r>
              <a:rPr lang="en-US" altLang="zh-TW" dirty="0"/>
              <a:t>)</a:t>
            </a:r>
            <a:r>
              <a:rPr lang="zh-TW" altLang="en-US" dirty="0"/>
              <a:t>	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3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19336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』~5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r>
              <a:rPr lang="zh-TW" altLang="en-US" b="1" dirty="0" smtClean="0"/>
              <a:t>伍、</a:t>
            </a:r>
            <a:r>
              <a:rPr lang="zh-TW" altLang="en-US" b="1" dirty="0"/>
              <a:t>本投資之重要作為：</a:t>
            </a:r>
            <a:r>
              <a:rPr lang="zh-TW" altLang="en-US" dirty="0"/>
              <a:t>	</a:t>
            </a:r>
          </a:p>
          <a:p>
            <a:pPr lvl="1"/>
            <a:r>
              <a:rPr lang="zh-TW" altLang="en-US" dirty="0" smtClean="0"/>
              <a:t>結合</a:t>
            </a:r>
            <a:r>
              <a:rPr lang="zh-TW" altLang="en-US" dirty="0"/>
              <a:t>國際資金成立合資公司！</a:t>
            </a:r>
          </a:p>
          <a:p>
            <a:pPr lvl="1"/>
            <a:r>
              <a:rPr lang="zh-TW" altLang="en-US" dirty="0" smtClean="0"/>
              <a:t>取得</a:t>
            </a:r>
            <a:r>
              <a:rPr lang="zh-TW" altLang="en-US" dirty="0"/>
              <a:t>園區開發商資格；負責規劃開發！</a:t>
            </a:r>
          </a:p>
          <a:p>
            <a:pPr lvl="1"/>
            <a:r>
              <a:rPr lang="zh-TW" altLang="en-US" dirty="0" smtClean="0"/>
              <a:t>取得</a:t>
            </a:r>
            <a:r>
              <a:rPr lang="zh-TW" altLang="en-US" dirty="0"/>
              <a:t>園區</a:t>
            </a:r>
            <a:r>
              <a:rPr lang="en-US" altLang="zh-TW" dirty="0"/>
              <a:t>6,000</a:t>
            </a:r>
            <a:r>
              <a:rPr lang="zh-TW" altLang="en-US" dirty="0"/>
              <a:t>畝土地證！</a:t>
            </a:r>
          </a:p>
          <a:p>
            <a:pPr lvl="1"/>
            <a:r>
              <a:rPr lang="zh-TW" altLang="en-US" dirty="0" smtClean="0"/>
              <a:t>負責</a:t>
            </a:r>
            <a:r>
              <a:rPr lang="zh-TW" altLang="en-US" dirty="0"/>
              <a:t>園區招商工作！</a:t>
            </a:r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06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519336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『</a:t>
            </a:r>
            <a:r>
              <a:rPr lang="zh-TW" altLang="en-US" sz="2000" dirty="0"/>
              <a:t>台山廣海灣江門市再生資源工業園區案</a:t>
            </a:r>
            <a:r>
              <a:rPr lang="en-US" altLang="zh-TW" sz="2000" dirty="0" smtClean="0"/>
              <a:t>』~6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/>
          <a:lstStyle/>
          <a:p>
            <a:r>
              <a:rPr lang="zh-TW" altLang="en-US" b="1" dirty="0" smtClean="0"/>
              <a:t>陸、資本項目及金額</a:t>
            </a:r>
            <a:r>
              <a:rPr lang="zh-TW" altLang="en-US" b="1" dirty="0"/>
              <a:t>	</a:t>
            </a:r>
            <a:endParaRPr lang="en-US" altLang="zh-TW" b="1" dirty="0" smtClean="0"/>
          </a:p>
          <a:p>
            <a:endParaRPr lang="zh-TW" altLang="en-US" b="1" dirty="0" smtClean="0"/>
          </a:p>
          <a:p>
            <a:pPr marL="274320" lvl="1" indent="0">
              <a:buNone/>
            </a:pPr>
            <a:r>
              <a:rPr lang="zh-TW" altLang="en-US" b="1" dirty="0" smtClean="0"/>
              <a:t>（一）合資公司資本項目與預估金額：</a:t>
            </a:r>
          </a:p>
          <a:p>
            <a:pPr lvl="2"/>
            <a:r>
              <a:rPr lang="zh-TW" altLang="en-US" sz="2000" dirty="0" smtClean="0"/>
              <a:t>合資</a:t>
            </a:r>
            <a:r>
              <a:rPr lang="zh-TW" altLang="en-US" sz="2000" dirty="0"/>
              <a:t>公司設立資本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1.2</a:t>
            </a:r>
            <a:r>
              <a:rPr lang="zh-TW" altLang="en-US" sz="2000" dirty="0"/>
              <a:t>億元</a:t>
            </a:r>
          </a:p>
          <a:p>
            <a:pPr lvl="2"/>
            <a:r>
              <a:rPr lang="zh-TW" altLang="en-US" sz="2000" dirty="0" smtClean="0"/>
              <a:t>園區</a:t>
            </a:r>
            <a:r>
              <a:rPr lang="zh-TW" altLang="en-US" sz="2000" dirty="0"/>
              <a:t>開發商牌照申請取得費用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200</a:t>
            </a:r>
            <a:r>
              <a:rPr lang="zh-TW" altLang="en-US" sz="2000" dirty="0"/>
              <a:t>萬元</a:t>
            </a:r>
          </a:p>
          <a:p>
            <a:pPr lvl="2"/>
            <a:r>
              <a:rPr lang="en-US" altLang="zh-TW" sz="2000" dirty="0" smtClean="0"/>
              <a:t>6,000</a:t>
            </a:r>
            <a:r>
              <a:rPr lang="zh-TW" altLang="en-US" sz="2000" dirty="0"/>
              <a:t>畝土地取得成本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12</a:t>
            </a:r>
            <a:r>
              <a:rPr lang="zh-TW" altLang="en-US" sz="2000" dirty="0"/>
              <a:t>億</a:t>
            </a:r>
            <a:r>
              <a:rPr lang="zh-TW" altLang="en-US" sz="2000" dirty="0" smtClean="0"/>
              <a:t>元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付款方式另議</a:t>
            </a:r>
            <a:r>
              <a:rPr lang="en-US" altLang="zh-TW" sz="2000" dirty="0" smtClean="0"/>
              <a:t>)</a:t>
            </a:r>
          </a:p>
          <a:p>
            <a:pPr lvl="1"/>
            <a:endParaRPr lang="zh-TW" altLang="en-US" dirty="0"/>
          </a:p>
          <a:p>
            <a:pPr marL="274320" lvl="1" indent="0">
              <a:buNone/>
            </a:pPr>
            <a:r>
              <a:rPr lang="zh-TW" altLang="en-US" b="1" dirty="0"/>
              <a:t>（二</a:t>
            </a:r>
            <a:r>
              <a:rPr lang="zh-TW" altLang="en-US" b="1" dirty="0" smtClean="0"/>
              <a:t>）三</a:t>
            </a:r>
            <a:r>
              <a:rPr lang="zh-TW" altLang="en-US" b="1" dirty="0"/>
              <a:t>珈企業資本項目與預估金額：</a:t>
            </a:r>
          </a:p>
          <a:p>
            <a:pPr lvl="2"/>
            <a:r>
              <a:rPr lang="zh-TW" altLang="en-US" sz="2000" dirty="0" smtClean="0"/>
              <a:t>新建</a:t>
            </a:r>
            <a:r>
              <a:rPr lang="zh-TW" altLang="en-US" sz="2000" dirty="0"/>
              <a:t>企業設立資本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1.5</a:t>
            </a:r>
            <a:r>
              <a:rPr lang="zh-TW" altLang="en-US" sz="2000" dirty="0"/>
              <a:t>億元</a:t>
            </a:r>
          </a:p>
          <a:p>
            <a:pPr lvl="2"/>
            <a:r>
              <a:rPr lang="zh-TW" altLang="en-US" sz="2000" dirty="0" smtClean="0"/>
              <a:t>各類</a:t>
            </a:r>
            <a:r>
              <a:rPr lang="zh-TW" altLang="en-US" sz="2000" dirty="0"/>
              <a:t>許可證取得費用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200</a:t>
            </a:r>
            <a:r>
              <a:rPr lang="zh-TW" altLang="en-US" sz="2000" dirty="0"/>
              <a:t>萬元</a:t>
            </a:r>
          </a:p>
          <a:p>
            <a:pPr lvl="2"/>
            <a:r>
              <a:rPr lang="en-US" altLang="zh-TW" sz="2000" dirty="0" smtClean="0"/>
              <a:t>500</a:t>
            </a:r>
            <a:r>
              <a:rPr lang="zh-TW" altLang="en-US" sz="2000" dirty="0"/>
              <a:t>畝土地取得成本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1</a:t>
            </a:r>
            <a:r>
              <a:rPr lang="zh-TW" altLang="en-US" sz="2000" dirty="0"/>
              <a:t>億元</a:t>
            </a:r>
          </a:p>
          <a:p>
            <a:pPr lvl="2"/>
            <a:r>
              <a:rPr lang="zh-TW" altLang="en-US" sz="2000" dirty="0" smtClean="0"/>
              <a:t>第一</a:t>
            </a:r>
            <a:r>
              <a:rPr lang="zh-TW" altLang="en-US" sz="2000" dirty="0"/>
              <a:t>期設備投入成本</a:t>
            </a:r>
            <a:r>
              <a:rPr lang="zh-TW" altLang="en-US" sz="2000" dirty="0"/>
              <a:t>：人民幣</a:t>
            </a:r>
            <a:r>
              <a:rPr lang="en-US" altLang="zh-TW" sz="2000" dirty="0" smtClean="0"/>
              <a:t>4</a:t>
            </a:r>
            <a:r>
              <a:rPr lang="zh-TW" altLang="en-US" sz="2000" dirty="0"/>
              <a:t>千萬元 </a:t>
            </a:r>
          </a:p>
          <a:p>
            <a:pPr lvl="1"/>
            <a:endParaRPr lang="zh-TW" altLang="en-US" sz="28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4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558</Words>
  <Application>Microsoft Office PowerPoint</Application>
  <PresentationFormat>如螢幕大小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清晰度</vt:lpstr>
      <vt:lpstr>『台山廣海灣工業試驗區—             江門市再生資源工業園區投資案』</vt:lpstr>
      <vt:lpstr>本案特色</vt:lpstr>
      <vt:lpstr>目錄</vt:lpstr>
      <vt:lpstr>『台山廣海灣江門市再生資源工業園區案』~1</vt:lpstr>
      <vt:lpstr>『台山廣海灣江門市再生資源工業園區案』~2</vt:lpstr>
      <vt:lpstr>『台山廣海灣江門市再生資源工業園區案』~3</vt:lpstr>
      <vt:lpstr>『台山廣海灣江門市再生資源工業園區案』~4</vt:lpstr>
      <vt:lpstr>『台山廣海灣江門市再生資源工業園區案』~5</vt:lpstr>
      <vt:lpstr>『台山廣海灣江門市再生資源工業園區案』~6</vt:lpstr>
      <vt:lpstr>『台山廣海灣江門市再生資源工業園區案』~7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行政院衛生署食品藥物管理局委託業務企畫書 </dc:title>
  <dc:creator>hpw</dc:creator>
  <cp:lastModifiedBy>Liu &amp; Partners</cp:lastModifiedBy>
  <cp:revision>160</cp:revision>
  <cp:lastPrinted>2013-10-28T06:49:02Z</cp:lastPrinted>
  <dcterms:created xsi:type="dcterms:W3CDTF">2013-02-19T16:22:45Z</dcterms:created>
  <dcterms:modified xsi:type="dcterms:W3CDTF">2013-11-26T11:04:46Z</dcterms:modified>
</cp:coreProperties>
</file>