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7" r:id="rId2"/>
    <p:sldId id="256" r:id="rId3"/>
    <p:sldId id="273" r:id="rId4"/>
    <p:sldId id="334" r:id="rId5"/>
    <p:sldId id="268" r:id="rId6"/>
    <p:sldId id="310" r:id="rId7"/>
    <p:sldId id="317" r:id="rId8"/>
    <p:sldId id="311" r:id="rId9"/>
    <p:sldId id="321" r:id="rId10"/>
    <p:sldId id="323" r:id="rId11"/>
    <p:sldId id="280" r:id="rId12"/>
    <p:sldId id="314" r:id="rId13"/>
    <p:sldId id="293" r:id="rId14"/>
    <p:sldId id="294" r:id="rId15"/>
    <p:sldId id="290" r:id="rId16"/>
    <p:sldId id="297" r:id="rId17"/>
    <p:sldId id="336" r:id="rId18"/>
    <p:sldId id="296" r:id="rId19"/>
    <p:sldId id="289" r:id="rId20"/>
    <p:sldId id="306" r:id="rId21"/>
    <p:sldId id="335" r:id="rId22"/>
    <p:sldId id="322" r:id="rId23"/>
    <p:sldId id="329" r:id="rId24"/>
    <p:sldId id="337" r:id="rId25"/>
    <p:sldId id="258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60" d="100"/>
          <a:sy n="60" d="100"/>
        </p:scale>
        <p:origin x="-151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77FB4-B59E-46AB-A68D-A58FD22D78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F20D5E-655B-4C2E-A91B-A35E018F78AD}">
      <dgm:prSet phldrT="[文本]"/>
      <dgm:spPr/>
      <dgm:t>
        <a:bodyPr/>
        <a:lstStyle/>
        <a:p>
          <a:r>
            <a:rPr lang="zh-CN" altLang="en-US" dirty="0" smtClean="0"/>
            <a:t>培训考试</a:t>
          </a:r>
          <a:endParaRPr lang="zh-CN" altLang="en-US" dirty="0"/>
        </a:p>
      </dgm:t>
    </dgm:pt>
    <dgm:pt modelId="{BF6BDEA7-0931-41A3-A2D2-BA0A9A0C57B4}" type="parTrans" cxnId="{5C282E63-70BE-4F73-8D20-69848076BA41}">
      <dgm:prSet/>
      <dgm:spPr/>
      <dgm:t>
        <a:bodyPr/>
        <a:lstStyle/>
        <a:p>
          <a:endParaRPr lang="zh-CN" altLang="en-US"/>
        </a:p>
      </dgm:t>
    </dgm:pt>
    <dgm:pt modelId="{5D4FBD27-08D4-4945-B87A-CAC5AFC184F4}" type="sibTrans" cxnId="{5C282E63-70BE-4F73-8D20-69848076BA41}">
      <dgm:prSet/>
      <dgm:spPr/>
      <dgm:t>
        <a:bodyPr/>
        <a:lstStyle/>
        <a:p>
          <a:endParaRPr lang="zh-CN" altLang="en-US"/>
        </a:p>
      </dgm:t>
    </dgm:pt>
    <dgm:pt modelId="{60546230-6557-4719-A7F8-13574A771061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找服务商签订纸质协议（帮派里有联系方式和下载）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8C6933EF-6250-4C16-B1E1-7352767F0008}" type="parTrans" cxnId="{6E8DFE7D-12CA-43BD-A734-ED36E96BF263}">
      <dgm:prSet/>
      <dgm:spPr/>
      <dgm:t>
        <a:bodyPr/>
        <a:lstStyle/>
        <a:p>
          <a:endParaRPr lang="zh-CN" altLang="en-US"/>
        </a:p>
      </dgm:t>
    </dgm:pt>
    <dgm:pt modelId="{92F97F53-992D-41D0-8599-5DA30B73AE7E}" type="sibTrans" cxnId="{6E8DFE7D-12CA-43BD-A734-ED36E96BF263}">
      <dgm:prSet/>
      <dgm:spPr/>
      <dgm:t>
        <a:bodyPr/>
        <a:lstStyle/>
        <a:p>
          <a:endParaRPr lang="zh-CN" altLang="en-US"/>
        </a:p>
      </dgm:t>
    </dgm:pt>
    <dgm:pt modelId="{F95A5085-62F4-4B98-BCC2-EAF507AEFC6E}">
      <dgm:prSet phldrT="[文本]"/>
      <dgm:spPr/>
      <dgm:t>
        <a:bodyPr/>
        <a:lstStyle/>
        <a:p>
          <a:r>
            <a:rPr lang="zh-CN" altLang="en-US" dirty="0" smtClean="0"/>
            <a:t>签订协议</a:t>
          </a:r>
          <a:endParaRPr lang="zh-CN" altLang="en-US" dirty="0"/>
        </a:p>
      </dgm:t>
    </dgm:pt>
    <dgm:pt modelId="{B726ECE1-3D6C-42AB-8E07-23ED3FA7FC45}" type="parTrans" cxnId="{D7C48052-F51F-4EDB-B153-30A631585C6E}">
      <dgm:prSet/>
      <dgm:spPr/>
      <dgm:t>
        <a:bodyPr/>
        <a:lstStyle/>
        <a:p>
          <a:endParaRPr lang="zh-CN" altLang="en-US"/>
        </a:p>
      </dgm:t>
    </dgm:pt>
    <dgm:pt modelId="{3B6305F9-D51B-4140-A931-F1130B8AA988}" type="sibTrans" cxnId="{D7C48052-F51F-4EDB-B153-30A631585C6E}">
      <dgm:prSet/>
      <dgm:spPr/>
      <dgm:t>
        <a:bodyPr/>
        <a:lstStyle/>
        <a:p>
          <a:endParaRPr lang="zh-CN" altLang="en-US"/>
        </a:p>
      </dgm:t>
    </dgm:pt>
    <dgm:pt modelId="{3D61E043-F8A0-4C75-AAB6-F7CD2AD1A6C9}">
      <dgm:prSet phldrT="[文本]" custT="1"/>
      <dgm:spPr/>
      <dgm:t>
        <a:bodyPr/>
        <a:lstStyle/>
        <a:p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2935D06A-ADD1-4F54-9968-CE351AE8E022}" type="parTrans" cxnId="{A51DB298-D9F6-47EB-A0C7-F2290BC3E607}">
      <dgm:prSet/>
      <dgm:spPr/>
      <dgm:t>
        <a:bodyPr/>
        <a:lstStyle/>
        <a:p>
          <a:endParaRPr lang="zh-CN" altLang="en-US"/>
        </a:p>
      </dgm:t>
    </dgm:pt>
    <dgm:pt modelId="{D85C15AB-56F8-4A4B-B792-C76CACE44EC1}" type="sibTrans" cxnId="{A51DB298-D9F6-47EB-A0C7-F2290BC3E607}">
      <dgm:prSet/>
      <dgm:spPr/>
      <dgm:t>
        <a:bodyPr/>
        <a:lstStyle/>
        <a:p>
          <a:endParaRPr lang="zh-CN" altLang="en-US"/>
        </a:p>
      </dgm:t>
    </dgm:pt>
    <dgm:pt modelId="{E79C4ABB-71AD-4508-81D8-339C66BA77FF}">
      <dgm:prSet phldrT="[文本]"/>
      <dgm:spPr/>
      <dgm:t>
        <a:bodyPr/>
        <a:lstStyle/>
        <a:p>
          <a:r>
            <a:rPr lang="zh-CN" altLang="en-US" dirty="0" smtClean="0"/>
            <a:t>开通设置</a:t>
          </a:r>
          <a:endParaRPr lang="zh-CN" altLang="en-US" dirty="0"/>
        </a:p>
      </dgm:t>
    </dgm:pt>
    <dgm:pt modelId="{139253FA-1587-4154-A8FF-B318416DB208}" type="parTrans" cxnId="{E903A12C-B198-47AA-B61C-D897FBEE1B65}">
      <dgm:prSet/>
      <dgm:spPr/>
      <dgm:t>
        <a:bodyPr/>
        <a:lstStyle/>
        <a:p>
          <a:endParaRPr lang="zh-CN" altLang="en-US"/>
        </a:p>
      </dgm:t>
    </dgm:pt>
    <dgm:pt modelId="{4321C91D-436E-4379-8AD5-220F956E38D3}" type="sibTrans" cxnId="{E903A12C-B198-47AA-B61C-D897FBEE1B65}">
      <dgm:prSet/>
      <dgm:spPr/>
      <dgm:t>
        <a:bodyPr/>
        <a:lstStyle/>
        <a:p>
          <a:endParaRPr lang="zh-CN" altLang="en-US"/>
        </a:p>
      </dgm:t>
    </dgm:pt>
    <dgm:pt modelId="{7D29D558-447E-42CB-AF13-5315AC2915C3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培训结束后开通服务，次日即可使用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4AA56692-8F10-49E7-8523-EA9394B3F7C8}" type="parTrans" cxnId="{336EB1C3-AF7C-4A9D-8519-43CC18896672}">
      <dgm:prSet/>
      <dgm:spPr/>
      <dgm:t>
        <a:bodyPr/>
        <a:lstStyle/>
        <a:p>
          <a:endParaRPr lang="zh-CN" altLang="en-US"/>
        </a:p>
      </dgm:t>
    </dgm:pt>
    <dgm:pt modelId="{89044E15-BDD4-47FF-9225-E52EE4EAF409}" type="sibTrans" cxnId="{336EB1C3-AF7C-4A9D-8519-43CC18896672}">
      <dgm:prSet/>
      <dgm:spPr/>
      <dgm:t>
        <a:bodyPr/>
        <a:lstStyle/>
        <a:p>
          <a:endParaRPr lang="zh-CN" altLang="en-US"/>
        </a:p>
      </dgm:t>
    </dgm:pt>
    <dgm:pt modelId="{A7D27968-23A8-45CE-A267-234A24F49A2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维护商品“包装体积”“家具产地”（左侧产品信息）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17BDE521-86C9-40B0-AAA4-C302BADC0469}" type="parTrans" cxnId="{C5F73D46-170F-4CD0-8F93-0A66B9CFB3BD}">
      <dgm:prSet/>
      <dgm:spPr/>
      <dgm:t>
        <a:bodyPr/>
        <a:lstStyle/>
        <a:p>
          <a:endParaRPr lang="zh-CN" altLang="en-US"/>
        </a:p>
      </dgm:t>
    </dgm:pt>
    <dgm:pt modelId="{68611A68-636C-4A24-BA18-422DD0796230}" type="sibTrans" cxnId="{C5F73D46-170F-4CD0-8F93-0A66B9CFB3BD}">
      <dgm:prSet/>
      <dgm:spPr/>
      <dgm:t>
        <a:bodyPr/>
        <a:lstStyle/>
        <a:p>
          <a:endParaRPr lang="zh-CN" altLang="en-US"/>
        </a:p>
      </dgm:t>
    </dgm:pt>
    <dgm:pt modelId="{AEF4E5C1-2385-4423-8272-D860C01EA32F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参加在线培训（以店铺</a:t>
          </a:r>
          <a:r>
            <a:rPr lang="en-US" altLang="zh-CN" sz="1800" dirty="0" smtClean="0">
              <a:latin typeface="微软雅黑" pitchFamily="34" charset="-122"/>
              <a:ea typeface="微软雅黑" pitchFamily="34" charset="-122"/>
            </a:rPr>
            <a:t>ID</a:t>
          </a:r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登入参加培训）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120B6F71-BDC1-4920-A669-FD306179F85B}" type="parTrans" cxnId="{CAD4BB0A-DD7C-479A-8EDF-5CEE4154ECA6}">
      <dgm:prSet/>
      <dgm:spPr/>
    </dgm:pt>
    <dgm:pt modelId="{5A7F41F7-109C-44F6-810B-BF8F7C49F3F2}" type="sibTrans" cxnId="{CAD4BB0A-DD7C-479A-8EDF-5CEE4154ECA6}">
      <dgm:prSet/>
      <dgm:spPr/>
    </dgm:pt>
    <dgm:pt modelId="{4A01CA52-DCAD-438E-8F4E-706F78A3E00D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联系旺旺：物流专用，提供店铺全称，报备开通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A6EFF13F-B4EB-414B-950C-CA55ACD567EC}" type="parTrans" cxnId="{5510C53A-A1AF-4B8E-8887-9B69025DF1A4}">
      <dgm:prSet/>
      <dgm:spPr/>
    </dgm:pt>
    <dgm:pt modelId="{CB84FFE2-78EC-4B98-A1EC-89DF4730F136}" type="sibTrans" cxnId="{5510C53A-A1AF-4B8E-8887-9B69025DF1A4}">
      <dgm:prSet/>
      <dgm:spPr/>
    </dgm:pt>
    <dgm:pt modelId="{EC2B96CE-9F61-49D1-8472-699E87BB8438}">
      <dgm:prSet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签订支付宝代扣协议（商家中心</a:t>
          </a:r>
          <a:r>
            <a:rPr lang="en-US" altLang="en-US" sz="1800" dirty="0" smtClean="0">
              <a:latin typeface="微软雅黑" pitchFamily="34" charset="-122"/>
              <a:ea typeface="微软雅黑" pitchFamily="34" charset="-122"/>
            </a:rPr>
            <a:t>-——</a:t>
          </a:r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物流管理</a:t>
          </a:r>
          <a:r>
            <a:rPr lang="en-US" altLang="en-US" sz="1800" dirty="0" smtClean="0"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仓储管理），并提供签订成功的页面截图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EF8325DE-AD51-4DAE-939F-861B2583F7F4}" type="parTrans" cxnId="{A31E39C7-6FF2-4350-8D5F-F3FB0028C638}">
      <dgm:prSet/>
      <dgm:spPr/>
      <dgm:t>
        <a:bodyPr/>
        <a:lstStyle/>
        <a:p>
          <a:endParaRPr lang="zh-CN" altLang="en-US"/>
        </a:p>
      </dgm:t>
    </dgm:pt>
    <dgm:pt modelId="{54E2BCB7-15C9-4803-8459-943AD7602FA4}" type="sibTrans" cxnId="{A31E39C7-6FF2-4350-8D5F-F3FB0028C638}">
      <dgm:prSet/>
      <dgm:spPr/>
      <dgm:t>
        <a:bodyPr/>
        <a:lstStyle/>
        <a:p>
          <a:endParaRPr lang="zh-CN" altLang="en-US"/>
        </a:p>
      </dgm:t>
    </dgm:pt>
    <dgm:pt modelId="{2E7AA4C9-20E4-4343-8D0C-1DBA1502CD82}" type="pres">
      <dgm:prSet presAssocID="{55277FB4-B59E-46AB-A68D-A58FD22D78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9A95767-6847-4950-BF2B-E8E745C0B21F}" type="pres">
      <dgm:prSet presAssocID="{8FF20D5E-655B-4C2E-A91B-A35E018F78AD}" presName="composite" presStyleCnt="0"/>
      <dgm:spPr/>
    </dgm:pt>
    <dgm:pt modelId="{017F91CF-1485-46AA-BD8C-CDE43CDEE998}" type="pres">
      <dgm:prSet presAssocID="{8FF20D5E-655B-4C2E-A91B-A35E018F78AD}" presName="parentText" presStyleLbl="alignNode1" presStyleIdx="0" presStyleCnt="3" custLinFactNeighborX="902" custLinFactNeighborY="852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792ACC-FB52-4007-8135-101C2CDD865A}" type="pres">
      <dgm:prSet presAssocID="{8FF20D5E-655B-4C2E-A91B-A35E018F78AD}" presName="descendantText" presStyleLbl="alignAcc1" presStyleIdx="0" presStyleCnt="3" custScaleY="1475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425FAD-0F0D-4D58-88FD-4F97934DB251}" type="pres">
      <dgm:prSet presAssocID="{5D4FBD27-08D4-4945-B87A-CAC5AFC184F4}" presName="sp" presStyleCnt="0"/>
      <dgm:spPr/>
    </dgm:pt>
    <dgm:pt modelId="{FE6C10C5-1B1B-4F49-B9CE-170292277CCD}" type="pres">
      <dgm:prSet presAssocID="{F95A5085-62F4-4B98-BCC2-EAF507AEFC6E}" presName="composite" presStyleCnt="0"/>
      <dgm:spPr/>
    </dgm:pt>
    <dgm:pt modelId="{39FEFB5E-3A25-44BD-BCDB-50950977D884}" type="pres">
      <dgm:prSet presAssocID="{F95A5085-62F4-4B98-BCC2-EAF507AEFC6E}" presName="parentText" presStyleLbl="alignNode1" presStyleIdx="1" presStyleCnt="3" custLinFactY="-2093" custLinFactNeighborX="95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B14F66-BE78-46BB-9B16-C36028FBF2AE}" type="pres">
      <dgm:prSet presAssocID="{F95A5085-62F4-4B98-BCC2-EAF507AEFC6E}" presName="descendantText" presStyleLbl="alignAcc1" presStyleIdx="1" presStyleCnt="3" custScaleY="869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977BDE-2CFC-4190-891B-27A89C9AC9FC}" type="pres">
      <dgm:prSet presAssocID="{3B6305F9-D51B-4140-A931-F1130B8AA988}" presName="sp" presStyleCnt="0"/>
      <dgm:spPr/>
    </dgm:pt>
    <dgm:pt modelId="{FE06896C-284A-4C21-B6E6-ABF5C56ED58D}" type="pres">
      <dgm:prSet presAssocID="{E79C4ABB-71AD-4508-81D8-339C66BA77FF}" presName="composite" presStyleCnt="0"/>
      <dgm:spPr/>
    </dgm:pt>
    <dgm:pt modelId="{9DEB3E22-C619-414A-9075-7F38D1B2BD75}" type="pres">
      <dgm:prSet presAssocID="{E79C4ABB-71AD-4508-81D8-339C66BA77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A79465-1163-4603-9BB7-27B1CD6A5A8C}" type="pres">
      <dgm:prSet presAssocID="{E79C4ABB-71AD-4508-81D8-339C66BA77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A1A8E6-AB08-48F1-9B24-77116D1494E7}" type="presOf" srcId="{7D29D558-447E-42CB-AF13-5315AC2915C3}" destId="{61A79465-1163-4603-9BB7-27B1CD6A5A8C}" srcOrd="0" destOrd="0" presId="urn:microsoft.com/office/officeart/2005/8/layout/chevron2"/>
    <dgm:cxn modelId="{5C282E63-70BE-4F73-8D20-69848076BA41}" srcId="{55277FB4-B59E-46AB-A68D-A58FD22D787C}" destId="{8FF20D5E-655B-4C2E-A91B-A35E018F78AD}" srcOrd="0" destOrd="0" parTransId="{BF6BDEA7-0931-41A3-A2D2-BA0A9A0C57B4}" sibTransId="{5D4FBD27-08D4-4945-B87A-CAC5AFC184F4}"/>
    <dgm:cxn modelId="{336EB1C3-AF7C-4A9D-8519-43CC18896672}" srcId="{E79C4ABB-71AD-4508-81D8-339C66BA77FF}" destId="{7D29D558-447E-42CB-AF13-5315AC2915C3}" srcOrd="0" destOrd="0" parTransId="{4AA56692-8F10-49E7-8523-EA9394B3F7C8}" sibTransId="{89044E15-BDD4-47FF-9225-E52EE4EAF409}"/>
    <dgm:cxn modelId="{D7C48052-F51F-4EDB-B153-30A631585C6E}" srcId="{55277FB4-B59E-46AB-A68D-A58FD22D787C}" destId="{F95A5085-62F4-4B98-BCC2-EAF507AEFC6E}" srcOrd="1" destOrd="0" parTransId="{B726ECE1-3D6C-42AB-8E07-23ED3FA7FC45}" sibTransId="{3B6305F9-D51B-4140-A931-F1130B8AA988}"/>
    <dgm:cxn modelId="{9B9137E9-9FB0-4D21-8740-007BB0C61268}" type="presOf" srcId="{55277FB4-B59E-46AB-A68D-A58FD22D787C}" destId="{2E7AA4C9-20E4-4343-8D0C-1DBA1502CD82}" srcOrd="0" destOrd="0" presId="urn:microsoft.com/office/officeart/2005/8/layout/chevron2"/>
    <dgm:cxn modelId="{A51DB298-D9F6-47EB-A0C7-F2290BC3E607}" srcId="{F95A5085-62F4-4B98-BCC2-EAF507AEFC6E}" destId="{3D61E043-F8A0-4C75-AAB6-F7CD2AD1A6C9}" srcOrd="0" destOrd="0" parTransId="{2935D06A-ADD1-4F54-9968-CE351AE8E022}" sibTransId="{D85C15AB-56F8-4A4B-B792-C76CACE44EC1}"/>
    <dgm:cxn modelId="{D60C3755-51C8-4628-AF03-0B8D15808ECA}" type="presOf" srcId="{60546230-6557-4719-A7F8-13574A771061}" destId="{80792ACC-FB52-4007-8135-101C2CDD865A}" srcOrd="0" destOrd="0" presId="urn:microsoft.com/office/officeart/2005/8/layout/chevron2"/>
    <dgm:cxn modelId="{B846E7B5-BD8B-4F6A-8879-003A022E237D}" type="presOf" srcId="{F95A5085-62F4-4B98-BCC2-EAF507AEFC6E}" destId="{39FEFB5E-3A25-44BD-BCDB-50950977D884}" srcOrd="0" destOrd="0" presId="urn:microsoft.com/office/officeart/2005/8/layout/chevron2"/>
    <dgm:cxn modelId="{9CC97DC0-9836-4F98-8F73-E2394C96190A}" type="presOf" srcId="{EC2B96CE-9F61-49D1-8472-699E87BB8438}" destId="{80792ACC-FB52-4007-8135-101C2CDD865A}" srcOrd="0" destOrd="2" presId="urn:microsoft.com/office/officeart/2005/8/layout/chevron2"/>
    <dgm:cxn modelId="{DC6B4E69-830B-43E8-A34B-BA92326523AD}" type="presOf" srcId="{E79C4ABB-71AD-4508-81D8-339C66BA77FF}" destId="{9DEB3E22-C619-414A-9075-7F38D1B2BD75}" srcOrd="0" destOrd="0" presId="urn:microsoft.com/office/officeart/2005/8/layout/chevron2"/>
    <dgm:cxn modelId="{002F9C22-85A4-4B6A-9E15-9ED5EC47F49C}" type="presOf" srcId="{8FF20D5E-655B-4C2E-A91B-A35E018F78AD}" destId="{017F91CF-1485-46AA-BD8C-CDE43CDEE998}" srcOrd="0" destOrd="0" presId="urn:microsoft.com/office/officeart/2005/8/layout/chevron2"/>
    <dgm:cxn modelId="{C3ACAD1E-C0A1-4A48-8718-B8B8AB5B9779}" type="presOf" srcId="{3D61E043-F8A0-4C75-AAB6-F7CD2AD1A6C9}" destId="{F4B14F66-BE78-46BB-9B16-C36028FBF2AE}" srcOrd="0" destOrd="0" presId="urn:microsoft.com/office/officeart/2005/8/layout/chevron2"/>
    <dgm:cxn modelId="{A31E39C7-6FF2-4350-8D5F-F3FB0028C638}" srcId="{8FF20D5E-655B-4C2E-A91B-A35E018F78AD}" destId="{EC2B96CE-9F61-49D1-8472-699E87BB8438}" srcOrd="2" destOrd="0" parTransId="{EF8325DE-AD51-4DAE-939F-861B2583F7F4}" sibTransId="{54E2BCB7-15C9-4803-8459-943AD7602FA4}"/>
    <dgm:cxn modelId="{B42A8C1F-4BB8-4721-A2C0-78965DD13113}" type="presOf" srcId="{AEF4E5C1-2385-4423-8272-D860C01EA32F}" destId="{F4B14F66-BE78-46BB-9B16-C36028FBF2AE}" srcOrd="0" destOrd="1" presId="urn:microsoft.com/office/officeart/2005/8/layout/chevron2"/>
    <dgm:cxn modelId="{E903A12C-B198-47AA-B61C-D897FBEE1B65}" srcId="{55277FB4-B59E-46AB-A68D-A58FD22D787C}" destId="{E79C4ABB-71AD-4508-81D8-339C66BA77FF}" srcOrd="2" destOrd="0" parTransId="{139253FA-1587-4154-A8FF-B318416DB208}" sibTransId="{4321C91D-436E-4379-8AD5-220F956E38D3}"/>
    <dgm:cxn modelId="{24630457-D302-4766-9D3B-04657E042D23}" type="presOf" srcId="{4A01CA52-DCAD-438E-8F4E-706F78A3E00D}" destId="{80792ACC-FB52-4007-8135-101C2CDD865A}" srcOrd="0" destOrd="1" presId="urn:microsoft.com/office/officeart/2005/8/layout/chevron2"/>
    <dgm:cxn modelId="{5510C53A-A1AF-4B8E-8887-9B69025DF1A4}" srcId="{8FF20D5E-655B-4C2E-A91B-A35E018F78AD}" destId="{4A01CA52-DCAD-438E-8F4E-706F78A3E00D}" srcOrd="1" destOrd="0" parTransId="{A6EFF13F-B4EB-414B-950C-CA55ACD567EC}" sibTransId="{CB84FFE2-78EC-4B98-A1EC-89DF4730F136}"/>
    <dgm:cxn modelId="{070509BD-9C9C-4D9B-B993-483A3633C2B2}" type="presOf" srcId="{A7D27968-23A8-45CE-A267-234A24F49A29}" destId="{61A79465-1163-4603-9BB7-27B1CD6A5A8C}" srcOrd="0" destOrd="1" presId="urn:microsoft.com/office/officeart/2005/8/layout/chevron2"/>
    <dgm:cxn modelId="{CAD4BB0A-DD7C-479A-8EDF-5CEE4154ECA6}" srcId="{F95A5085-62F4-4B98-BCC2-EAF507AEFC6E}" destId="{AEF4E5C1-2385-4423-8272-D860C01EA32F}" srcOrd="1" destOrd="0" parTransId="{120B6F71-BDC1-4920-A669-FD306179F85B}" sibTransId="{5A7F41F7-109C-44F6-810B-BF8F7C49F3F2}"/>
    <dgm:cxn modelId="{6E8DFE7D-12CA-43BD-A734-ED36E96BF263}" srcId="{8FF20D5E-655B-4C2E-A91B-A35E018F78AD}" destId="{60546230-6557-4719-A7F8-13574A771061}" srcOrd="0" destOrd="0" parTransId="{8C6933EF-6250-4C16-B1E1-7352767F0008}" sibTransId="{92F97F53-992D-41D0-8599-5DA30B73AE7E}"/>
    <dgm:cxn modelId="{C5F73D46-170F-4CD0-8F93-0A66B9CFB3BD}" srcId="{E79C4ABB-71AD-4508-81D8-339C66BA77FF}" destId="{A7D27968-23A8-45CE-A267-234A24F49A29}" srcOrd="1" destOrd="0" parTransId="{17BDE521-86C9-40B0-AAA4-C302BADC0469}" sibTransId="{68611A68-636C-4A24-BA18-422DD0796230}"/>
    <dgm:cxn modelId="{2DD02067-46C0-49CD-9D1B-5C88671485F6}" type="presParOf" srcId="{2E7AA4C9-20E4-4343-8D0C-1DBA1502CD82}" destId="{C9A95767-6847-4950-BF2B-E8E745C0B21F}" srcOrd="0" destOrd="0" presId="urn:microsoft.com/office/officeart/2005/8/layout/chevron2"/>
    <dgm:cxn modelId="{118BB878-EAA9-4C50-8338-29DE0EBC84FB}" type="presParOf" srcId="{C9A95767-6847-4950-BF2B-E8E745C0B21F}" destId="{017F91CF-1485-46AA-BD8C-CDE43CDEE998}" srcOrd="0" destOrd="0" presId="urn:microsoft.com/office/officeart/2005/8/layout/chevron2"/>
    <dgm:cxn modelId="{88FD1350-C01B-497A-8CE5-5C99C1FD873E}" type="presParOf" srcId="{C9A95767-6847-4950-BF2B-E8E745C0B21F}" destId="{80792ACC-FB52-4007-8135-101C2CDD865A}" srcOrd="1" destOrd="0" presId="urn:microsoft.com/office/officeart/2005/8/layout/chevron2"/>
    <dgm:cxn modelId="{50A149DB-989E-425E-B628-18E304305DAC}" type="presParOf" srcId="{2E7AA4C9-20E4-4343-8D0C-1DBA1502CD82}" destId="{34425FAD-0F0D-4D58-88FD-4F97934DB251}" srcOrd="1" destOrd="0" presId="urn:microsoft.com/office/officeart/2005/8/layout/chevron2"/>
    <dgm:cxn modelId="{6BC9B14F-5786-430B-9B05-4DDD826BD521}" type="presParOf" srcId="{2E7AA4C9-20E4-4343-8D0C-1DBA1502CD82}" destId="{FE6C10C5-1B1B-4F49-B9CE-170292277CCD}" srcOrd="2" destOrd="0" presId="urn:microsoft.com/office/officeart/2005/8/layout/chevron2"/>
    <dgm:cxn modelId="{C91A6FBB-6148-4F5E-A38E-F06D22C6D6F2}" type="presParOf" srcId="{FE6C10C5-1B1B-4F49-B9CE-170292277CCD}" destId="{39FEFB5E-3A25-44BD-BCDB-50950977D884}" srcOrd="0" destOrd="0" presId="urn:microsoft.com/office/officeart/2005/8/layout/chevron2"/>
    <dgm:cxn modelId="{0BB7B195-6AAD-4509-BED8-28FA64860F70}" type="presParOf" srcId="{FE6C10C5-1B1B-4F49-B9CE-170292277CCD}" destId="{F4B14F66-BE78-46BB-9B16-C36028FBF2AE}" srcOrd="1" destOrd="0" presId="urn:microsoft.com/office/officeart/2005/8/layout/chevron2"/>
    <dgm:cxn modelId="{A5C01604-4454-4BB7-A230-BD89E2FF7152}" type="presParOf" srcId="{2E7AA4C9-20E4-4343-8D0C-1DBA1502CD82}" destId="{1C977BDE-2CFC-4190-891B-27A89C9AC9FC}" srcOrd="3" destOrd="0" presId="urn:microsoft.com/office/officeart/2005/8/layout/chevron2"/>
    <dgm:cxn modelId="{D079C1F8-2C4B-4911-8286-FB353CB2DEEC}" type="presParOf" srcId="{2E7AA4C9-20E4-4343-8D0C-1DBA1502CD82}" destId="{FE06896C-284A-4C21-B6E6-ABF5C56ED58D}" srcOrd="4" destOrd="0" presId="urn:microsoft.com/office/officeart/2005/8/layout/chevron2"/>
    <dgm:cxn modelId="{DC9F46D4-37D3-4BEA-9DD2-E37D4348A3AC}" type="presParOf" srcId="{FE06896C-284A-4C21-B6E6-ABF5C56ED58D}" destId="{9DEB3E22-C619-414A-9075-7F38D1B2BD75}" srcOrd="0" destOrd="0" presId="urn:microsoft.com/office/officeart/2005/8/layout/chevron2"/>
    <dgm:cxn modelId="{9C20EEE8-1B8E-4003-A0BA-4B1BAF0075D9}" type="presParOf" srcId="{FE06896C-284A-4C21-B6E6-ABF5C56ED58D}" destId="{61A79465-1163-4603-9BB7-27B1CD6A5A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F91CF-1485-46AA-BD8C-CDE43CDEE998}">
      <dsp:nvSpPr>
        <dsp:cNvPr id="0" name=""/>
        <dsp:cNvSpPr/>
      </dsp:nvSpPr>
      <dsp:spPr>
        <a:xfrm rot="5400000">
          <a:off x="-222376" y="1795958"/>
          <a:ext cx="1547657" cy="108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培训考试</a:t>
          </a:r>
          <a:endParaRPr lang="zh-CN" altLang="en-US" sz="2000" kern="1200" dirty="0"/>
        </a:p>
      </dsp:txBody>
      <dsp:txXfrm rot="5400000">
        <a:off x="-222376" y="1795958"/>
        <a:ext cx="1547657" cy="1083359"/>
      </dsp:txXfrm>
    </dsp:sp>
    <dsp:sp modelId="{80792ACC-FB52-4007-8135-101C2CDD865A}">
      <dsp:nvSpPr>
        <dsp:cNvPr id="0" name=""/>
        <dsp:cNvSpPr/>
      </dsp:nvSpPr>
      <dsp:spPr>
        <a:xfrm rot="5400000">
          <a:off x="3914496" y="-2825961"/>
          <a:ext cx="1483967" cy="7146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找服务商签订纸质协议（帮派里有联系方式和下载）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联系旺旺：物流专用，提供店铺全称，报备开通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签订支付宝代扣协议（商家中心</a:t>
          </a:r>
          <a:r>
            <a:rPr lang="en-US" altLang="en-US" sz="1800" kern="1200" dirty="0" smtClean="0">
              <a:latin typeface="微软雅黑" pitchFamily="34" charset="-122"/>
              <a:ea typeface="微软雅黑" pitchFamily="34" charset="-122"/>
            </a:rPr>
            <a:t>-——</a:t>
          </a: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物流管理</a:t>
          </a:r>
          <a:r>
            <a:rPr lang="en-US" altLang="en-US" sz="1800" kern="1200" dirty="0" smtClean="0"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仓储管理），并提供签订成功的页面截图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3914496" y="-2825961"/>
        <a:ext cx="1483967" cy="7146240"/>
      </dsp:txXfrm>
    </dsp:sp>
    <dsp:sp modelId="{39FEFB5E-3A25-44BD-BCDB-50950977D884}">
      <dsp:nvSpPr>
        <dsp:cNvPr id="0" name=""/>
        <dsp:cNvSpPr/>
      </dsp:nvSpPr>
      <dsp:spPr>
        <a:xfrm rot="5400000">
          <a:off x="-221802" y="260749"/>
          <a:ext cx="1547657" cy="108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签订协议</a:t>
          </a:r>
          <a:endParaRPr lang="zh-CN" altLang="en-US" sz="2000" kern="1200" dirty="0"/>
        </a:p>
      </dsp:txBody>
      <dsp:txXfrm rot="5400000">
        <a:off x="-221802" y="260749"/>
        <a:ext cx="1547657" cy="1083359"/>
      </dsp:txXfrm>
    </dsp:sp>
    <dsp:sp modelId="{F4B14F66-BE78-46BB-9B16-C36028FBF2AE}">
      <dsp:nvSpPr>
        <dsp:cNvPr id="0" name=""/>
        <dsp:cNvSpPr/>
      </dsp:nvSpPr>
      <dsp:spPr>
        <a:xfrm rot="5400000">
          <a:off x="4219237" y="-1461481"/>
          <a:ext cx="874485" cy="7146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参加在线培训（以店铺</a:t>
          </a:r>
          <a:r>
            <a:rPr lang="en-US" altLang="zh-CN" sz="1800" kern="1200" dirty="0" smtClean="0">
              <a:latin typeface="微软雅黑" pitchFamily="34" charset="-122"/>
              <a:ea typeface="微软雅黑" pitchFamily="34" charset="-122"/>
            </a:rPr>
            <a:t>ID</a:t>
          </a: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登入参加培训）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4219237" y="-1461481"/>
        <a:ext cx="874485" cy="7146240"/>
      </dsp:txXfrm>
    </dsp:sp>
    <dsp:sp modelId="{9DEB3E22-C619-414A-9075-7F38D1B2BD75}">
      <dsp:nvSpPr>
        <dsp:cNvPr id="0" name=""/>
        <dsp:cNvSpPr/>
      </dsp:nvSpPr>
      <dsp:spPr>
        <a:xfrm rot="5400000">
          <a:off x="-232148" y="3205279"/>
          <a:ext cx="1547657" cy="108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开通设置</a:t>
          </a:r>
          <a:endParaRPr lang="zh-CN" altLang="en-US" sz="2000" kern="1200" dirty="0"/>
        </a:p>
      </dsp:txBody>
      <dsp:txXfrm rot="5400000">
        <a:off x="-232148" y="3205279"/>
        <a:ext cx="1547657" cy="1083359"/>
      </dsp:txXfrm>
    </dsp:sp>
    <dsp:sp modelId="{61A79465-1163-4603-9BB7-27B1CD6A5A8C}">
      <dsp:nvSpPr>
        <dsp:cNvPr id="0" name=""/>
        <dsp:cNvSpPr/>
      </dsp:nvSpPr>
      <dsp:spPr>
        <a:xfrm rot="5400000">
          <a:off x="4153491" y="-97000"/>
          <a:ext cx="1005977" cy="7146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培训结束后开通服务，次日即可使用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维护商品“包装体积”“家具产地”（左侧产品信息）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4153491" y="-97000"/>
        <a:ext cx="1005977" cy="714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0A8F8AF-0D4F-4545-A82E-5635CE57C8CD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E7716D-E715-4AF6-BC25-1062B55CC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FF5F-FEF6-4674-AA96-43F0CA8982E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B9A55-5B0D-4688-A15A-B8F5126FB8C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7716D-E715-4AF6-BC25-1062B55CC67F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7B33-270C-4F4B-9C57-240E218E3883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0560-E11A-42BC-B4EB-3C1A6CBC4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37AE-6007-445D-B7C8-544B656ACCD1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43E2-5B2E-42A4-ABB1-183C292593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761C-3404-4703-84D5-FEFB1A84B1D3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3069-91FC-4C5A-853D-AA852CB5F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A1F5-8C61-42AE-A81F-18EE5FB40349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9ACB-F5A9-4E73-AD7D-705AC1D56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95D6-4B91-41AD-81EA-5EC044D1C882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A4D8-B760-4F21-A78B-2EB081A659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0EB8-2FCA-4397-A8A7-9A961A23A06C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ADBA-454F-4A86-A310-7881869245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A77B-A89D-4E1C-8506-FE80CE223F10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18F8-C43E-421A-91B2-8C5811ABEC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F8C0-FF5A-4311-B1A6-CB92878D3570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5279-646F-4333-9D10-88EC430982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899E-E319-476D-B5A9-03C36F38C2DA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A56D-0030-4943-BBD9-2ECC1B14F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93CC-1A52-412E-AE72-FF9036BF508B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5FA8-D6DC-4B3A-B7F8-2F203C022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DF6A-8FAE-449E-8CA4-30D86DCC5D5B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29EA-5951-45B1-B680-DA68FA8145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236D89-8D45-426A-95D7-5CB9F2F21F56}" type="datetimeFigureOut">
              <a:rPr lang="zh-CN" altLang="en-US"/>
              <a:pPr>
                <a:defRPr/>
              </a:pPr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15E443-73D9-46F0-BF16-3F585B16CE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ngpai.taobao.com/group/thread/1054436-274582748.ht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11188" y="476250"/>
            <a:ext cx="7561262" cy="56165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课堂纪律</a:t>
            </a:r>
            <a:endParaRPr lang="en-US" altLang="zh-CN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1、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请商家务必用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天猫店铺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ID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加入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，比如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XX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旗舰店，否则会被取消听课资格。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2、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在听课中不要发与课程无关的内容，否则会请出会议。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3、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有问题请直接把问题写在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答疑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区块，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聊天室问题不作答。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4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、课后会有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+mj-cs"/>
              </a:rPr>
              <a:t>10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+mj-cs"/>
              </a:rPr>
              <a:t>分钟答疑，可以提前整理问题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244" name="图片 0" descr="T1cjrZXmBkXXaCwpj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58181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23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发货家具产地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：东莞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佛山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深圳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广州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福州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莆田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厦门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苏州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南京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徐州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成都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天津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上海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廊坊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济南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南宁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长沙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湖州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杭州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宁波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绍兴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武汉</a:t>
            </a: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76375" y="188913"/>
            <a:ext cx="5975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服务模版设置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下箭头 3"/>
          <p:cNvSpPr/>
          <p:nvPr/>
        </p:nvSpPr>
        <p:spPr>
          <a:xfrm>
            <a:off x="4067175" y="1628775"/>
            <a:ext cx="360363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7867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989138"/>
            <a:ext cx="79930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916113"/>
            <a:ext cx="79930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773238"/>
            <a:ext cx="8064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773238"/>
            <a:ext cx="8213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773238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1438"/>
            <a:ext cx="9039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24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76375" y="188913"/>
            <a:ext cx="705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服务设置讲解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虚拟服务商特别说明</a:t>
            </a:r>
            <a:endParaRPr lang="en-US" altLang="zh-CN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虚拟服务商就相当于商家自己联系服务商，虚拟服务商的默认价格为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，商家自行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±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百分比</a:t>
            </a:r>
            <a:endParaRPr lang="en-US" altLang="zh-CN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3629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0" y="980728"/>
            <a:ext cx="8532369" cy="4786312"/>
            <a:chOff x="-77" y="4942008"/>
            <a:chExt cx="8532442" cy="4787500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7" y="4942008"/>
              <a:ext cx="8352928" cy="47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Box 5"/>
            <p:cNvSpPr txBox="1">
              <a:spLocks noChangeArrowheads="1"/>
            </p:cNvSpPr>
            <p:nvPr/>
          </p:nvSpPr>
          <p:spPr bwMode="auto">
            <a:xfrm>
              <a:off x="323454" y="8484053"/>
              <a:ext cx="8208911" cy="92355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3.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选择虚拟服务商，点“发货”，交易状态会直接改变为“已发货”；选择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其他系统服务商，在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点“发货”后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，服务商接单，则直接变为“已发货”；如服务商拒单，则跳转回发货页面，再次选择服务商发货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8064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188913"/>
            <a:ext cx="6408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发货页面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5693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注意：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如买家无使用购物车，能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合并发货的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一定要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合并发货，选择一个订单进入发货页面，点击“添加订单”把其他要合并的添加到一起（同一买家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同一收获地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同一服务类型）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如果小件的不设置，商家就不能使用发货时的“合并发货”功能，因为该商品没有绑定服务，系统无法判断，商家也无法有合并后服务价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100" dirty="0"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23850" y="4725144"/>
            <a:ext cx="828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注意：如果商家没有发系统服务商指定的干线，一定要把物流名称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物流电话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物流到货的区域备注清楚</a:t>
            </a:r>
          </a:p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：选择虚拟服务商的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，包装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信息和商家备注会自动隐藏，不用填写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，因此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，后续货物商家自行跟踪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商家选择服务商发货时一定要确认好了在选，如果选错了服务商且该服务商已接单的话，系统是无法修改在重新选择的。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91" name="Picture 8" descr="D:\应用程序\淘宝旺旺\profiles\cntaobao乂二\images\67\67adf9ccb550f6777a8040840dc9eb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30375"/>
            <a:ext cx="77771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692150"/>
            <a:ext cx="91725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6408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服务跟踪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74168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741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888" y="188913"/>
            <a:ext cx="6408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 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买家</a:t>
            </a: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“已买到宝贝”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692150"/>
            <a:ext cx="7489825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买家在“已买到宝贝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里，点此服务，跳转到服务详情页面，如果该订单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已经发货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，会锁定该订单对应的服务商，会显示服务商的旺旺亮灯，和服务商的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电话，告知所有客服。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32138" y="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费用单结算</a:t>
            </a: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界面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23850" y="620713"/>
            <a:ext cx="820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1. </a:t>
            </a:r>
            <a:r>
              <a:rPr lang="zh-CN" altLang="en-US" dirty="0">
                <a:latin typeface="Calibri" pitchFamily="34" charset="0"/>
              </a:rPr>
              <a:t>签订代扣款协议</a:t>
            </a:r>
            <a:r>
              <a:rPr lang="en-US" altLang="zh-CN" dirty="0">
                <a:latin typeface="Calibri" pitchFamily="34" charset="0"/>
              </a:rPr>
              <a:t>&amp;</a:t>
            </a:r>
            <a:r>
              <a:rPr lang="zh-CN" altLang="en-US" dirty="0">
                <a:latin typeface="Calibri" pitchFamily="34" charset="0"/>
              </a:rPr>
              <a:t>设置密码（“物流管理”</a:t>
            </a:r>
            <a:r>
              <a:rPr lang="en-US" altLang="zh-CN" dirty="0">
                <a:latin typeface="Calibri" pitchFamily="34" charset="0"/>
              </a:rPr>
              <a:t>—</a:t>
            </a:r>
            <a:r>
              <a:rPr lang="zh-CN" altLang="en-US" dirty="0">
                <a:latin typeface="Calibri" pitchFamily="34" charset="0"/>
              </a:rPr>
              <a:t>“仓储管理”）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3912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3282"/>
            <a:ext cx="6029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23850" y="3213100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2. </a:t>
            </a:r>
            <a:r>
              <a:rPr lang="zh-CN" altLang="en-US">
                <a:latin typeface="Calibri" pitchFamily="34" charset="0"/>
              </a:rPr>
              <a:t>审核费用单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9808" y="1125538"/>
            <a:ext cx="152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111778"/>
            <a:ext cx="7308304" cy="519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48680"/>
            <a:ext cx="4248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超时未结算订单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查询展示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7956177" cy="46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3238"/>
            <a:ext cx="9144000" cy="3324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只有状态为“待审核”，且</a:t>
            </a:r>
            <a:r>
              <a:rPr lang="zh-CN" altLang="zh-CN" sz="1400" b="1" dirty="0">
                <a:latin typeface="+mn-lt"/>
                <a:ea typeface="+mn-ea"/>
              </a:rPr>
              <a:t>关联的调和单不存在或者调和单状态不为“调和中”</a:t>
            </a:r>
            <a:r>
              <a:rPr lang="zh-CN" altLang="zh-CN" sz="1400" dirty="0">
                <a:latin typeface="+mn-lt"/>
                <a:ea typeface="+mn-ea"/>
              </a:rPr>
              <a:t>，卖家才可以审核对应的费用单；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用户可以查阅配送商和卖家上传的包裹件数和体积、配送商上传的物流费用数据，还可以点击右侧的“详情”链接，查看物流订单详情；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费用单生成后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个自然日内必须审核，如果逾期未审核，且同时没有关联的调和单，则系统自动审核并发送提示邮件和旺旺消息给卖家；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费用单生成后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个自然日内，卖家提出调和，</a:t>
            </a:r>
            <a:r>
              <a:rPr lang="zh-CN" altLang="en-US" sz="1400" dirty="0">
                <a:latin typeface="+mn-lt"/>
                <a:ea typeface="+mn-ea"/>
              </a:rPr>
              <a:t>若</a:t>
            </a:r>
            <a:r>
              <a:rPr lang="zh-CN" altLang="zh-CN" sz="1400" dirty="0">
                <a:latin typeface="+mn-lt"/>
                <a:ea typeface="+mn-ea"/>
              </a:rPr>
              <a:t>“调和失败”则系统不会再自动审核扣款，后续需要卖家手动审核；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费用单生成后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个自然日内，卖家提出调和，如果状态“调和中”则系统不会再自动审核扣款；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费用单生成后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个自然日内，卖家提出调和，如果“调和成功”则系统会再次启动倒计时，再次经过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个自然日，如果在此期间卖家没有提出新的调和，则系统自动审核扣款；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费用单生成后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个自然日内，卖家提出调和，如果“调和成功”则系统会再次启动倒计时，再次经过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个自然日，如果在此期间卖家再次提出调和则如</a:t>
            </a:r>
            <a:r>
              <a:rPr lang="en-US" altLang="zh-CN" sz="1400" dirty="0">
                <a:latin typeface="+mn-lt"/>
                <a:ea typeface="+mn-ea"/>
              </a:rPr>
              <a:t>5</a:t>
            </a:r>
            <a:r>
              <a:rPr lang="zh-CN" altLang="zh-CN" sz="1400" dirty="0">
                <a:latin typeface="+mn-lt"/>
                <a:ea typeface="+mn-ea"/>
              </a:rPr>
              <a:t>）和</a:t>
            </a:r>
            <a:r>
              <a:rPr lang="en-US" altLang="zh-CN" sz="1400" dirty="0">
                <a:latin typeface="+mn-lt"/>
                <a:ea typeface="+mn-ea"/>
              </a:rPr>
              <a:t>6</a:t>
            </a:r>
            <a:r>
              <a:rPr lang="zh-CN" altLang="zh-CN" sz="1400" dirty="0">
                <a:latin typeface="+mn-lt"/>
                <a:ea typeface="+mn-ea"/>
              </a:rPr>
              <a:t>）中逻辑执行；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卖家有且仅有两次申请调和机会；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费用单的状态有四个：待审核，费用单生成后的初始状态；待结算，费用单审核后，扣款未成功前状态；已结算，费用单扣款成功后状态；结算失败，超过</a:t>
            </a:r>
            <a:r>
              <a:rPr lang="en-US" altLang="zh-CN" sz="1400" dirty="0">
                <a:latin typeface="+mn-lt"/>
                <a:ea typeface="+mn-ea"/>
              </a:rPr>
              <a:t>30</a:t>
            </a:r>
            <a:r>
              <a:rPr lang="zh-CN" altLang="zh-CN" sz="1400" dirty="0">
                <a:latin typeface="+mn-lt"/>
                <a:ea typeface="+mn-ea"/>
              </a:rPr>
              <a:t>个自然日无法扣款成功后置为该状态；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>
                <a:solidFill>
                  <a:srgbClr val="FF0000"/>
                </a:solidFill>
                <a:latin typeface="+mn-lt"/>
                <a:ea typeface="+mn-ea"/>
              </a:rPr>
              <a:t>卖家审核费用单时，系统弹出提示框要求卖家输入支付密码；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87675" y="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费用单结算</a:t>
            </a: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规则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765175"/>
            <a:ext cx="79930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 smtClean="0">
                <a:latin typeface="+mn-lt"/>
                <a:ea typeface="+mn-ea"/>
              </a:rPr>
              <a:t>费用</a:t>
            </a:r>
            <a:r>
              <a:rPr lang="zh-CN" altLang="zh-CN" sz="1400" b="1" dirty="0">
                <a:latin typeface="+mn-lt"/>
                <a:ea typeface="+mn-ea"/>
              </a:rPr>
              <a:t>单生成规则：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latin typeface="+mn-lt"/>
                <a:ea typeface="+mn-ea"/>
              </a:rPr>
              <a:t>满足两个条件时，费用单才会生成</a:t>
            </a:r>
            <a:r>
              <a:rPr lang="zh-CN" altLang="en-US" sz="1400" dirty="0">
                <a:latin typeface="+mn-lt"/>
                <a:ea typeface="+mn-ea"/>
              </a:rPr>
              <a:t>：</a:t>
            </a:r>
            <a:r>
              <a:rPr lang="en-US" altLang="zh-CN" sz="1400" dirty="0">
                <a:latin typeface="+mn-lt"/>
                <a:ea typeface="+mn-ea"/>
              </a:rPr>
              <a:t>1.</a:t>
            </a:r>
            <a:r>
              <a:rPr lang="zh-CN" altLang="zh-CN" sz="1400" dirty="0">
                <a:latin typeface="+mn-lt"/>
                <a:ea typeface="+mn-ea"/>
              </a:rPr>
              <a:t>配送商上传物流费用</a:t>
            </a:r>
            <a:r>
              <a:rPr lang="en-US" altLang="zh-CN" sz="1400" dirty="0">
                <a:latin typeface="+mn-lt"/>
                <a:ea typeface="+mn-ea"/>
              </a:rPr>
              <a:t>+2 </a:t>
            </a:r>
            <a:r>
              <a:rPr lang="zh-CN" altLang="zh-CN" sz="1400" dirty="0">
                <a:latin typeface="+mn-lt"/>
                <a:ea typeface="+mn-ea"/>
              </a:rPr>
              <a:t>交易订单状态为“成功”或“关闭”</a:t>
            </a:r>
            <a:r>
              <a:rPr lang="zh-CN" altLang="zh-CN" sz="1400" dirty="0" smtClean="0">
                <a:latin typeface="+mn-lt"/>
                <a:ea typeface="+mn-ea"/>
              </a:rPr>
              <a:t>；</a:t>
            </a:r>
            <a:endParaRPr lang="en-US" altLang="zh-CN" sz="1400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 smtClean="0"/>
              <a:t>此单据产生后，必须由卖家审核后，才会打款给配送商（由支付宝代完成，从卖家账户向配送商账户扣款）</a:t>
            </a:r>
            <a:endParaRPr lang="zh-CN" altLang="zh-CN" sz="1400" dirty="0">
              <a:latin typeface="+mn-lt"/>
              <a:ea typeface="+mn-ea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084763"/>
            <a:ext cx="46863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03350" y="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货物实操流程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送货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2133600"/>
            <a:ext cx="8137525" cy="954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货物上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</a:rPr>
              <a:t>服务商名字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买家姓名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货物件数</a:t>
            </a:r>
            <a:r>
              <a:rPr lang="en-US" altLang="zh-CN" dirty="0">
                <a:latin typeface="+mn-lt"/>
                <a:ea typeface="+mn-ea"/>
              </a:rPr>
              <a:t>/+</a:t>
            </a:r>
            <a:r>
              <a:rPr lang="zh-CN" altLang="en-US" dirty="0">
                <a:latin typeface="+mn-lt"/>
                <a:ea typeface="+mn-ea"/>
              </a:rPr>
              <a:t>城市（所有订单，包含自提和三包）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</a:rPr>
              <a:t>示例：果真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张三</a:t>
            </a:r>
            <a:r>
              <a:rPr lang="en-US" altLang="zh-CN" dirty="0">
                <a:latin typeface="+mn-lt"/>
                <a:ea typeface="+mn-ea"/>
              </a:rPr>
              <a:t>+3/1+ 3/2 + 3/3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125538"/>
            <a:ext cx="8137525" cy="40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流程：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latin typeface="+mn-lt"/>
                <a:ea typeface="+mn-ea"/>
              </a:rPr>
              <a:t>商家准备好货→线上点发货→服务商接单</a:t>
            </a:r>
            <a:r>
              <a:rPr lang="zh-CN" altLang="en-US" sz="2000" dirty="0" smtClean="0"/>
              <a:t>→送货给服务商</a:t>
            </a:r>
            <a:endParaRPr lang="zh-CN" altLang="en-US" sz="2000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484313"/>
            <a:ext cx="8137525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送货单 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+mn-lt"/>
                <a:ea typeface="+mn-ea"/>
              </a:rPr>
              <a:t>货物明细、买家地址</a:t>
            </a:r>
            <a:r>
              <a:rPr lang="en-US" altLang="zh-CN" sz="1600" b="1" dirty="0">
                <a:latin typeface="+mn-lt"/>
                <a:ea typeface="+mn-ea"/>
              </a:rPr>
              <a:t>&amp;</a:t>
            </a:r>
            <a:r>
              <a:rPr lang="zh-CN" altLang="en-US" sz="1600" b="1" dirty="0">
                <a:latin typeface="+mn-lt"/>
                <a:ea typeface="+mn-ea"/>
              </a:rPr>
              <a:t>联系方式、店铺名称、服务</a:t>
            </a:r>
            <a:r>
              <a:rPr lang="zh-CN" altLang="en-US" sz="1600" b="1" dirty="0" smtClean="0">
                <a:latin typeface="+mn-lt"/>
                <a:ea typeface="+mn-ea"/>
              </a:rPr>
              <a:t>类型、</a:t>
            </a:r>
            <a:r>
              <a:rPr lang="zh-CN" altLang="en-US" sz="1600" b="1" dirty="0">
                <a:latin typeface="+mn-lt"/>
                <a:ea typeface="+mn-ea"/>
              </a:rPr>
              <a:t>服务商名字</a:t>
            </a:r>
            <a:endParaRPr lang="en-US" altLang="zh-CN" sz="1600" b="1" dirty="0">
              <a:latin typeface="+mn-lt"/>
              <a:ea typeface="+mn-ea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0438"/>
            <a:ext cx="8137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23850" y="549275"/>
            <a:ext cx="813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家装服务商家使用便利贴</a:t>
            </a:r>
            <a:r>
              <a:rPr lang="en-US" altLang="zh-CN" sz="1000" u="sng">
                <a:latin typeface="Calibri" pitchFamily="34" charset="0"/>
                <a:hlinkClick r:id="rId3"/>
              </a:rPr>
              <a:t>http://bangpai.taobao.com/group/thread/1054436-274582748.htm</a:t>
            </a:r>
            <a:endParaRPr lang="zh-CN" alt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2"/>
          <p:cNvSpPr txBox="1">
            <a:spLocks noChangeArrowheads="1"/>
          </p:cNvSpPr>
          <p:nvPr/>
        </p:nvSpPr>
        <p:spPr bwMode="auto">
          <a:xfrm>
            <a:off x="1908175" y="1412875"/>
            <a:ext cx="54721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天猫家装服务新商家培训</a:t>
            </a:r>
            <a:endParaRPr lang="en-US" altLang="zh-CN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Calibri" pitchFamily="34" charset="0"/>
              </a:rPr>
              <a:t>   </a:t>
            </a:r>
            <a:r>
              <a:rPr lang="zh-CN" altLang="en-US" sz="3600" dirty="0">
                <a:latin typeface="Calibri" pitchFamily="34" charset="0"/>
              </a:rPr>
              <a:t>   </a:t>
            </a:r>
            <a:endParaRPr lang="en-US" altLang="zh-CN" sz="3600" b="1" dirty="0">
              <a:latin typeface="Calibri" pitchFamily="34" charset="0"/>
            </a:endParaRPr>
          </a:p>
          <a:p>
            <a:endParaRPr lang="en-US" altLang="zh-CN" sz="3600" b="1" dirty="0">
              <a:latin typeface="Calibri" pitchFamily="34" charset="0"/>
            </a:endParaRPr>
          </a:p>
          <a:p>
            <a:endParaRPr lang="zh-CN" altLang="en-US" sz="3600" dirty="0">
              <a:latin typeface="Calibri" pitchFamily="34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779838" y="3213100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凡星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548680"/>
            <a:ext cx="8064500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有问题，先加群，认真看好群公告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天猫家装服务体系 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群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213396007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号群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998189771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三号群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1214668153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看完帮派还不能解决的问题请联系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4008000808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转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  <a:ea typeface="+mn-ea"/>
              </a:rPr>
              <a:t/>
            </a:r>
            <a:br>
              <a:rPr lang="en-US" altLang="zh-CN" sz="2400" b="1" dirty="0">
                <a:latin typeface="+mn-lt"/>
                <a:ea typeface="+mn-ea"/>
              </a:rPr>
            </a:b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43924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04664"/>
            <a:ext cx="919515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50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603"/>
            <a:ext cx="9144000" cy="26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22288"/>
            <a:ext cx="9055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55895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天猫家具干支装服务项目扶持政策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http://bangpai.taobao.com/group/thread/1054436-279684116.htm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93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附件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系统服务商</a:t>
            </a:r>
            <a:r>
              <a:rPr lang="en-US" altLang="zh-CN" sz="1600" smtClean="0">
                <a:latin typeface="微软雅黑" pitchFamily="34" charset="-122"/>
                <a:ea typeface="微软雅黑" pitchFamily="34" charset="-122"/>
              </a:rPr>
              <a:t>81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覆盖城市：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深圳市 北京市 上海市 广州市 沈阳市 东莞市 佛山市 苏州 成都市 青岛市 重庆市 杭州市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武汉市 西安市 福州市 厦门市 天津市 南京市 长沙市 太原市 南昌市 宁波市 大连市 合肥市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昆明市 海口市 温州市 贵阳市 珠海市 中山市 扬州市 济南市 江门市 金华市 泉州市 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石家庄市 渭南市 无锡市 咸阳市 烟台市 郑州市 常州市 潮州市 河源市 湖州市 淮安市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惠州市 嘉兴市 揭阳市 丽水市 连云港市 茂名市 梅州市 南通市 清远市 衢州市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汕头市 汕尾市 韶关市 绍兴市 台州市 泰州市 宿迁市 徐州市 盐城市 阳江市 云浮市 湛江市 </a:t>
            </a: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肇庆市 镇江市  舟山市 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淄博、长春、哈尔滨、银川、呼和浩特、宜昌、兰州、洛阳、抚顺</a:t>
            </a:r>
          </a:p>
          <a:p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495" y="0"/>
          <a:ext cx="9108505" cy="6401190"/>
        </p:xfrm>
        <a:graphic>
          <a:graphicData uri="http://schemas.openxmlformats.org/drawingml/2006/table">
            <a:tbl>
              <a:tblPr/>
              <a:tblGrid>
                <a:gridCol w="504056"/>
                <a:gridCol w="1008112"/>
                <a:gridCol w="1512168"/>
                <a:gridCol w="2952328"/>
                <a:gridCol w="3131841"/>
              </a:tblGrid>
              <a:tr h="44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b="1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服务类型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b="1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服务名称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b="1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入口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b="1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服务内容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b="1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服务标准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自助服务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家装服务帮派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家装服务商家群公告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家装服务各个流程基本介绍、重要内容变更的通知、家装服务重要资料的下载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提供家装服务最快、最新、最全、最权威资讯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自助服务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FAQ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家装服务商家群公告、家装服务帮派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商家基础及常见问题解答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基本覆盖商家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90%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以上问题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文案简洁易懂，方便查找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信息准确，时时更新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平台服务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商家群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天猫家装服务体系一群 群号：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213396007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（一群人数已满，请加二群，两个群的性质是一样的）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天猫家装服务体系二群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 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群号：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998189771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商家、服务商、小二自由消息交流平台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家装服务商家聚集地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提供与资深商家沟通交流的机会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家装服务重要信息的及时、快速传递通道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8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人工服务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400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热线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咨询热线：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400 800 0808-7   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咨询：提供商家在使用家装服务时的所有咨询（关于服务商的服务内容咨询服务商客服）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服务时间：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7*12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小时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 (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早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8:00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—晚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20:00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）节假日正常服务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问题解答时效：呼入及时应答率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99%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，复杂问题当天回复（若当天无法解决，回拨告知当天解决进度），升级问题解决时效（查件问题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24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小时内，需业务方确认问题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24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小时内，系统问题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48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小时内）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零呼损承诺（未接通电话当天会回拨）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投诉：目前受理的投诉类型有揽收延迟 、发货延迟、配送延迟、安装延迟、发货错误、货物丢失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/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丢件、货物破损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服务时间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 7*12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小时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 (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早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8:00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—晚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20:00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）节假日正常服务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人工服务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培训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培训时间、入口都会在培训前在天猫早知道与家装服务商家群内通知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目前涵盖的培训有：日常商家培训（家装服务新商家培训、和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TP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合作应注意的点培训）、特殊型培训（活动培训、重要变动提前培训）、结算培训、投诉培训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每周二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13:30-15:00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日常商家培训，其他非常规培训时间待定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满足各个层级的商家需求，涵盖家装服务各个流程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人工服务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开通家装服务权限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旺旺：物流专用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只接受商家开通服务报备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1.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找服务商签订纸质协议（群里有联系方式和下载）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2.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联系旺旺：物流专用，提供店铺全称（签合同时候的名称），报备开通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3.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签订支付宝代扣协议（商家中心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-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——物流管理——仓储管理）提供支付宝代扣协议签订成功页面截图给物流专用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4.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开通服务（当天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15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：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前报备且在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17:00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前提供代扣协议签定成功截图的商家，在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17:00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之后配置服务，次日便可使用；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15:00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之后报备且在次日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17:00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前提供代扣协议签定成功截图的商家，次日</a:t>
                      </a:r>
                      <a:r>
                        <a:rPr lang="en-US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17:00</a:t>
                      </a: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之后配置服务，翌日便可使用）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人工服务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结算问题咨询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旺旺：青宓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费用异常核查（线上扣费）；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2.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费用调和跟进；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3.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结算系统使用咨询；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4.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家装结算业务知识咨询；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5.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家装结算培训需求反馈；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6.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家装异常费用投诉处理（暂未上线）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7.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家装赔付处理（暂未上线）；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/>
                      </a:r>
                      <a:b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</a:b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8. 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结算相关问题意见及建议；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工作时间：周一至周五（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9:00-18:00</a:t>
                      </a:r>
                      <a:r>
                        <a:rPr lang="zh-CN" sz="800" kern="100" dirty="0">
                          <a:solidFill>
                            <a:srgbClr val="000000"/>
                          </a:solidFill>
                          <a:latin typeface="Calibri"/>
                          <a:ea typeface="微软雅黑"/>
                          <a:cs typeface="Times New Roman"/>
                        </a:rPr>
                        <a:t>）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7456" marR="3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 descr="集团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-30000"/>
            <a:grayscl/>
          </a:blip>
          <a:srcRect/>
          <a:stretch>
            <a:fillRect/>
          </a:stretch>
        </p:blipFill>
        <p:spPr bwMode="auto">
          <a:xfrm>
            <a:off x="179388" y="149225"/>
            <a:ext cx="10795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矩形 16"/>
          <p:cNvSpPr>
            <a:spLocks noChangeArrowheads="1"/>
          </p:cNvSpPr>
          <p:nvPr/>
        </p:nvSpPr>
        <p:spPr bwMode="auto">
          <a:xfrm>
            <a:off x="179388" y="0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项目背景：</a:t>
            </a:r>
            <a:r>
              <a:rPr lang="en-US" altLang="zh-CN" sz="32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50.7%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，大量的</a:t>
            </a:r>
            <a:r>
              <a:rPr lang="zh-CN" altLang="en-US" sz="32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客户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放弃购买！！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5288" y="1341438"/>
          <a:ext cx="8534400" cy="4775835"/>
        </p:xfrm>
        <a:graphic>
          <a:graphicData uri="http://schemas.openxmlformats.org/drawingml/2006/table">
            <a:tbl>
              <a:tblPr/>
              <a:tblGrid>
                <a:gridCol w="2819399"/>
                <a:gridCol w="2987482"/>
                <a:gridCol w="677190"/>
                <a:gridCol w="683443"/>
                <a:gridCol w="683443"/>
                <a:gridCol w="683443"/>
              </a:tblGrid>
              <a:tr h="380999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用户通过淘宝网购买</a:t>
                      </a:r>
                      <a:r>
                        <a:rPr lang="zh-CN" altLang="en-US" sz="1800" b="1" kern="0" dirty="0" smtClean="0">
                          <a:latin typeface="微软雅黑" pitchFamily="34" charset="-122"/>
                          <a:ea typeface="微软雅黑" pitchFamily="34" charset="-122"/>
                        </a:rPr>
                        <a:t>家具产品</a:t>
                      </a:r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时在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商品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配送方面</a:t>
                      </a:r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遇到的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问题</a:t>
                      </a:r>
                      <a:r>
                        <a:rPr lang="en-US" altLang="zh-CN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endParaRPr lang="en-US" altLang="zh-CN" b="1" dirty="0" smtClean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44" marR="6344" marT="63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344" marR="6344" marT="6344" marB="0" anchor="ctr">
                    <a:lnL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随机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数据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买家信誉等级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344" marR="6344" marT="63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44" marR="6344" marT="6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Top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344" marR="6344" marT="6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344" marR="6344" marT="6344" marB="0" anchor="ctr">
                    <a:lnL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66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星级及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以下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星级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星级及以上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不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提供安装服务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49.5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47.8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55.4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微软雅黑"/>
                        </a:rPr>
                        <a:t>59.5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配送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过程中商品有破损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38.2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55.1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微软雅黑"/>
                        </a:rPr>
                        <a:t>57.0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邮费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较高，难承担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41.4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46.8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50.1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微软雅黑"/>
                        </a:rPr>
                        <a:t>54.9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快递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人员不允许先验货后签收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40.6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45.6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47.2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47.0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部分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商品不能送货上门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38.0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43.7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微软雅黑"/>
                        </a:rPr>
                        <a:t>51.6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送货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时间过长，卖家发货后很久才收到商品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39.5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38.7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39.7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39.7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拍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下商品后，卖家很久才发货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33.0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37.5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39.6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latin typeface="微软雅黑"/>
                        </a:rPr>
                        <a:t>44.1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快递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人员态度不好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22.4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23.1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27.5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26.2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商品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包装质量差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18.0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21.6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23.0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24.4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商品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包装不美观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13.1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11.1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11.2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11.4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配送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过程中商品有丢失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3.1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6.5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/>
                        </a:rPr>
                        <a:t>8.3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/>
                        </a:rPr>
                        <a:t>9.6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765175"/>
            <a:ext cx="914400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用户认为通过淘宝网购买家具产品时，配送方面遇到的最大问题是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不提供安装服务（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50.7%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26" name="图表 15"/>
          <p:cNvGraphicFramePr>
            <a:graphicFrameLocks/>
          </p:cNvGraphicFramePr>
          <p:nvPr/>
        </p:nvGraphicFramePr>
        <p:xfrm>
          <a:off x="3059113" y="1700213"/>
          <a:ext cx="2971800" cy="4876800"/>
        </p:xfrm>
        <a:graphic>
          <a:graphicData uri="http://schemas.openxmlformats.org/presentationml/2006/ole">
            <p:oleObj spid="_x0000_s1026" r:id="rId3" imgW="2969009" imgH="4877223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175" y="5516563"/>
            <a:ext cx="2233613" cy="5857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消费者需要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39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8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http://bangpai.taobao.com/group/thread/15419439-280815960.htm?spm=0.0.0.0.oNQAbt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611188" y="1268413"/>
            <a:ext cx="8229600" cy="4525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家装服务项目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旨在解决买家在网购家装产品（尤其是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大件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商品）时，产品无法通过传统快递服务送至买家家中的难题。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   集合社会化服务商的力量，帮助商家完成：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   1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干线服务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（货物从发货地到买家当地城市）；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   2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同城配送服务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（货物经由干线后，从当地提货点配送至买家指定地点）注：隐含免费搬到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楼的服务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   3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安装服务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（如：家具等品类需要人工拼接安装，拆除包装，摆放，清理操作现场）。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项目简介（</a:t>
            </a:r>
            <a:r>
              <a:rPr lang="en-US" altLang="zh-CN" sz="32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What</a:t>
            </a:r>
            <a:r>
              <a:rPr lang="zh-CN" altLang="en-US" sz="32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84763"/>
            <a:ext cx="9144000" cy="1169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考虑到很多商家九成以上的商品是包了物流价，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号开始，干线已经全部变成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送货上门并安装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干线（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同城配送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安装费用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到地级市，买家自提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干线（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如果商品价是包含干线价，两个选项不用动；如果商品价是裸价，有两种方法处理：要么 把干线价加入商品价成为包物流价 ，要么 把自提选项去掉，干线价加到 送货安装服务选项 上。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特别注意利用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detail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上的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“服务”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5976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—detail 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服务覆盖地区</a:t>
            </a:r>
            <a:endParaRPr lang="en-US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http://detail.tmall.com/item.htm?spm=a220m.1000858.1000725.71.16c272&amp;id=13054178004&amp;is_b=1&amp;cat_id=2&amp;q=%B3%B2%C1%D6</a:t>
            </a:r>
            <a:endParaRPr lang="zh-CN" altLang="en-US" sz="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56703"/>
            <a:ext cx="6552728" cy="425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63104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12976"/>
            <a:ext cx="62103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50" y="620713"/>
            <a:ext cx="8640763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zh-CN" sz="1600" dirty="0">
                <a:latin typeface="+mn-ea"/>
                <a:ea typeface="+mn-ea"/>
              </a:rPr>
              <a:t>、当您选择了“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到地级市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，买家自提</a:t>
            </a:r>
            <a:r>
              <a:rPr lang="zh-CN" altLang="zh-CN" sz="1600" dirty="0">
                <a:latin typeface="+mn-ea"/>
                <a:ea typeface="+mn-ea"/>
              </a:rPr>
              <a:t>”服务时，货物是从发货地送到买家所在城市的物流点，买家需自行到指定的物流点提货，不会送到买家所在具体的行政区。（在</a:t>
            </a:r>
            <a:r>
              <a:rPr lang="en-US" altLang="zh-CN" sz="1600" dirty="0">
                <a:latin typeface="+mn-ea"/>
                <a:ea typeface="+mn-ea"/>
              </a:rPr>
              <a:t>detail</a:t>
            </a:r>
            <a:r>
              <a:rPr lang="zh-CN" altLang="zh-CN" sz="1600" dirty="0">
                <a:latin typeface="+mn-ea"/>
                <a:ea typeface="+mn-ea"/>
              </a:rPr>
              <a:t>页面上选择的行政区不再适用）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2</a:t>
            </a:r>
            <a:r>
              <a:rPr lang="zh-CN" altLang="zh-CN" sz="1600" dirty="0">
                <a:latin typeface="+mn-ea"/>
                <a:ea typeface="+mn-ea"/>
              </a:rPr>
              <a:t>、“送货上门并安装”服务由第三方服务商完成，并非商家提供，关于服务，请在给商家评分中给予理解，谨慎评分。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3</a:t>
            </a:r>
            <a:r>
              <a:rPr lang="zh-CN" altLang="zh-CN" sz="1600" dirty="0">
                <a:latin typeface="+mn-ea"/>
                <a:ea typeface="+mn-ea"/>
              </a:rPr>
              <a:t>、请买家就收货地址的特殊情况（垄断搬运服务、电梯或楼道太小、房门太窄、施工故障、道路修建、小区不支持货车进入</a:t>
            </a:r>
            <a:r>
              <a:rPr lang="en-US" altLang="zh-CN" sz="1600" dirty="0">
                <a:latin typeface="+mn-ea"/>
                <a:ea typeface="+mn-ea"/>
              </a:rPr>
              <a:t>/</a:t>
            </a:r>
            <a:r>
              <a:rPr lang="zh-CN" altLang="zh-CN" sz="1600" dirty="0">
                <a:latin typeface="+mn-ea"/>
                <a:ea typeface="+mn-ea"/>
              </a:rPr>
              <a:t>停留等）事先与商家沟通，以避免后期服务（送货上门等）无法进行或正常完结，若买家仍坚持服务继续进行，需按市价支付额外的费用（注：平移费用为货物卸点到买家楼下，往往是停车位置与买家楼梯口的平面移动费，每隔20米为一个单位，10元/单位/方收费，最低按一个立方起算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4</a:t>
            </a:r>
            <a:r>
              <a:rPr lang="zh-CN" altLang="zh-CN" sz="1600" dirty="0">
                <a:latin typeface="+mn-ea"/>
                <a:ea typeface="+mn-ea"/>
              </a:rPr>
              <a:t>、“送货上门并安装”服务，如需搬楼，第三方服务商免费提供</a:t>
            </a:r>
            <a:r>
              <a:rPr lang="en-US" altLang="zh-CN" sz="1600" dirty="0">
                <a:latin typeface="+mn-ea"/>
                <a:ea typeface="+mn-ea"/>
              </a:rPr>
              <a:t>7</a:t>
            </a:r>
            <a:r>
              <a:rPr lang="zh-CN" altLang="zh-CN" sz="1600" dirty="0">
                <a:latin typeface="+mn-ea"/>
                <a:ea typeface="+mn-ea"/>
              </a:rPr>
              <a:t>楼及</a:t>
            </a:r>
            <a:r>
              <a:rPr lang="en-US" altLang="zh-CN" sz="1600" dirty="0">
                <a:latin typeface="+mn-ea"/>
                <a:ea typeface="+mn-ea"/>
              </a:rPr>
              <a:t>7</a:t>
            </a:r>
            <a:r>
              <a:rPr lang="zh-CN" altLang="zh-CN" sz="1600" dirty="0">
                <a:latin typeface="+mn-ea"/>
                <a:ea typeface="+mn-ea"/>
              </a:rPr>
              <a:t>楼以下的搬楼服务，</a:t>
            </a:r>
            <a:r>
              <a:rPr lang="en-US" altLang="zh-CN" sz="1600" dirty="0">
                <a:latin typeface="+mn-ea"/>
                <a:ea typeface="+mn-ea"/>
              </a:rPr>
              <a:t>8</a:t>
            </a:r>
            <a:r>
              <a:rPr lang="zh-CN" altLang="zh-CN" sz="1600" dirty="0">
                <a:latin typeface="+mn-ea"/>
                <a:ea typeface="+mn-ea"/>
              </a:rPr>
              <a:t>楼及</a:t>
            </a:r>
            <a:r>
              <a:rPr lang="en-US" altLang="zh-CN" sz="1600" dirty="0">
                <a:latin typeface="+mn-ea"/>
                <a:ea typeface="+mn-ea"/>
              </a:rPr>
              <a:t>8</a:t>
            </a:r>
            <a:r>
              <a:rPr lang="zh-CN" altLang="zh-CN" sz="1600" dirty="0">
                <a:latin typeface="+mn-ea"/>
                <a:ea typeface="+mn-ea"/>
              </a:rPr>
              <a:t>楼以上楼层，买家需按市价支付额外的搬楼费用（</a:t>
            </a:r>
            <a:r>
              <a:rPr lang="en-US" altLang="zh-CN" sz="1600" dirty="0">
                <a:latin typeface="+mn-ea"/>
                <a:ea typeface="+mn-ea"/>
              </a:rPr>
              <a:t>20</a:t>
            </a:r>
            <a:r>
              <a:rPr lang="zh-CN" altLang="zh-CN" sz="1600" dirty="0">
                <a:latin typeface="+mn-ea"/>
                <a:ea typeface="+mn-ea"/>
              </a:rPr>
              <a:t>元</a:t>
            </a:r>
            <a:r>
              <a:rPr lang="en-US" altLang="zh-CN" sz="1600" dirty="0">
                <a:latin typeface="+mn-ea"/>
                <a:ea typeface="+mn-ea"/>
              </a:rPr>
              <a:t>/</a:t>
            </a:r>
            <a:r>
              <a:rPr lang="zh-CN" altLang="zh-CN" sz="1600" dirty="0">
                <a:latin typeface="+mn-ea"/>
                <a:ea typeface="+mn-ea"/>
              </a:rPr>
              <a:t>层</a:t>
            </a:r>
            <a:r>
              <a:rPr lang="en-US" altLang="zh-CN" sz="1600" dirty="0">
                <a:latin typeface="+mn-ea"/>
                <a:ea typeface="+mn-ea"/>
              </a:rPr>
              <a:t>/</a:t>
            </a:r>
            <a:r>
              <a:rPr lang="zh-CN" altLang="zh-CN" sz="1600" dirty="0">
                <a:latin typeface="+mn-ea"/>
                <a:ea typeface="+mn-ea"/>
              </a:rPr>
              <a:t>立方）。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5</a:t>
            </a:r>
            <a:r>
              <a:rPr lang="zh-CN" altLang="zh-CN" sz="1600" dirty="0">
                <a:latin typeface="+mn-ea"/>
                <a:ea typeface="+mn-ea"/>
              </a:rPr>
              <a:t>、仓储：第三方服务商通知到货之日起，买家不应无限期拖延收货，若买家不能收货的，第六天起开始收仓储费10元/立方/天（最低按一个立方起算）。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6</a:t>
            </a:r>
            <a:r>
              <a:rPr lang="zh-CN" altLang="zh-CN" sz="1600" dirty="0">
                <a:latin typeface="+mn-ea"/>
                <a:ea typeface="+mn-ea"/>
              </a:rPr>
              <a:t>、“送货上门并安装”服务仅限于商家商品描述中所涵盖的标准配置产品。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7</a:t>
            </a:r>
            <a:r>
              <a:rPr lang="zh-CN" altLang="zh-CN" sz="1600" dirty="0">
                <a:latin typeface="+mn-ea"/>
                <a:ea typeface="+mn-ea"/>
              </a:rPr>
              <a:t>、“送货上门并安装”服务仅限于室内操作，不提供高空作业、吊装等室外作业。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8</a:t>
            </a:r>
            <a:r>
              <a:rPr lang="zh-CN" altLang="zh-CN" sz="1600" dirty="0">
                <a:latin typeface="+mn-ea"/>
                <a:ea typeface="+mn-ea"/>
              </a:rPr>
              <a:t>、 买家原因引起的退</a:t>
            </a:r>
            <a:r>
              <a:rPr lang="en-US" altLang="zh-CN" sz="1600" dirty="0">
                <a:latin typeface="+mn-ea"/>
                <a:ea typeface="+mn-ea"/>
              </a:rPr>
              <a:t>/</a:t>
            </a:r>
            <a:r>
              <a:rPr lang="zh-CN" altLang="zh-CN" sz="1600" dirty="0">
                <a:latin typeface="+mn-ea"/>
                <a:ea typeface="+mn-ea"/>
              </a:rPr>
              <a:t>换货，买家需承担交易过程中实际产生的所有费用（运费、服务费等）。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9</a:t>
            </a:r>
            <a:r>
              <a:rPr lang="zh-CN" altLang="zh-CN" sz="1600" dirty="0">
                <a:latin typeface="+mn-ea"/>
                <a:ea typeface="+mn-ea"/>
              </a:rPr>
              <a:t>、由于家装商品属特殊运输，如遇特殊情况（如，道路受阻、天气原因等）时，服务（“送至当地”、“送货上门并安装”）将合理顺延时间。在商家提前与买家沟通和告知的情况下，买家不能以该理由拒收。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10</a:t>
            </a:r>
            <a:r>
              <a:rPr lang="zh-CN" altLang="zh-CN" sz="1600" dirty="0">
                <a:latin typeface="+mn-ea"/>
                <a:ea typeface="+mn-ea"/>
              </a:rPr>
              <a:t>、 交易中产生的其他问题，将参照支付宝争议处理规则进行处理。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16013" y="0"/>
            <a:ext cx="712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                 买家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须知</a:t>
            </a:r>
            <a:endParaRPr lang="zh-CN" altLang="en-US" sz="105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71550" y="188913"/>
            <a:ext cx="712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产品全面讲解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detail 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服务覆盖地区</a:t>
            </a: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41888"/>
            <a:ext cx="9144000" cy="306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41888"/>
            <a:ext cx="9144000" cy="1292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送货上门安装不是城市的所有地区都能覆盖，如重庆有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个区，服务覆盖的是大概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个，如果绑定两个选项，选择第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个区，仅出现“自提”选项  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http://detail.tmall.com/item.htm?spm=a220m.1000858.1000725.71.16c272&amp;id=13054178004&amp;is_b=1&amp;cat_id=2&amp;q=%B3%B2%C1%D6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服务支持购物车，但是不支持套餐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；但是服务支持搭配宝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3.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服务必选一项才可下单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4.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服务拍下，服务费可以修改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（最低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改为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0.01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775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商家入驻服务体系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7184</TotalTime>
  <Words>2692</Words>
  <Application>Microsoft Office PowerPoint</Application>
  <PresentationFormat>全屏显示(4:3)</PresentationFormat>
  <Paragraphs>232</Paragraphs>
  <Slides>25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Microsoft Office Excel 97-2003 工作表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商家入驻服务体系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sanke.hh</dc:creator>
  <cp:lastModifiedBy>tianyan.zhangty</cp:lastModifiedBy>
  <cp:revision>545</cp:revision>
  <dcterms:created xsi:type="dcterms:W3CDTF">2011-07-14T05:52:34Z</dcterms:created>
  <dcterms:modified xsi:type="dcterms:W3CDTF">2013-07-16T04:38:18Z</dcterms:modified>
</cp:coreProperties>
</file>