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93" r:id="rId4"/>
    <p:sldId id="276" r:id="rId5"/>
    <p:sldId id="303" r:id="rId6"/>
    <p:sldId id="304" r:id="rId7"/>
    <p:sldId id="294" r:id="rId8"/>
    <p:sldId id="305" r:id="rId9"/>
    <p:sldId id="306" r:id="rId10"/>
    <p:sldId id="307" r:id="rId11"/>
    <p:sldId id="295" r:id="rId12"/>
    <p:sldId id="322" r:id="rId13"/>
    <p:sldId id="309" r:id="rId14"/>
    <p:sldId id="296" r:id="rId15"/>
    <p:sldId id="310" r:id="rId16"/>
    <p:sldId id="311" r:id="rId17"/>
    <p:sldId id="297" r:id="rId18"/>
    <p:sldId id="312" r:id="rId19"/>
    <p:sldId id="313" r:id="rId20"/>
    <p:sldId id="299" r:id="rId21"/>
    <p:sldId id="314" r:id="rId22"/>
    <p:sldId id="315" r:id="rId23"/>
    <p:sldId id="300" r:id="rId24"/>
    <p:sldId id="316" r:id="rId25"/>
    <p:sldId id="317" r:id="rId26"/>
    <p:sldId id="298" r:id="rId27"/>
    <p:sldId id="318" r:id="rId28"/>
    <p:sldId id="319" r:id="rId29"/>
    <p:sldId id="301" r:id="rId30"/>
    <p:sldId id="320" r:id="rId31"/>
    <p:sldId id="321" r:id="rId32"/>
    <p:sldId id="272" r:id="rId33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0"/>
  </p:normalViewPr>
  <p:slideViewPr>
    <p:cSldViewPr>
      <p:cViewPr>
        <p:scale>
          <a:sx n="60" d="100"/>
          <a:sy n="60" d="100"/>
        </p:scale>
        <p:origin x="-1662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7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r">
              <a:defRPr sz="1200"/>
            </a:lvl1pPr>
          </a:lstStyle>
          <a:p>
            <a:fld id="{FC24F6B8-1D76-4854-9A88-2521A0C8C4AC}" type="datetimeFigureOut">
              <a:rPr lang="zh-TW" altLang="en-US" smtClean="0"/>
              <a:pPr/>
              <a:t>2013/3/15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r">
              <a:defRPr sz="1200"/>
            </a:lvl1pPr>
          </a:lstStyle>
          <a:p>
            <a:fld id="{24C22614-6216-483E-B1EA-7A092242ED6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22194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r">
              <a:defRPr sz="1200"/>
            </a:lvl1pPr>
          </a:lstStyle>
          <a:p>
            <a:fld id="{71B7F7E4-1BF9-4584-A432-2536881E8468}" type="datetimeFigureOut">
              <a:rPr lang="zh-TW" altLang="en-US" smtClean="0"/>
              <a:pPr/>
              <a:t>2013/3/15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2" tIns="46191" rIns="92382" bIns="46191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382" tIns="46191" rIns="92382" bIns="46191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r">
              <a:defRPr sz="1200"/>
            </a:lvl1pPr>
          </a:lstStyle>
          <a:p>
            <a:fld id="{6112D62D-0C56-4A95-8D60-DF1967F6BA2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83125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2D62D-0C56-4A95-8D60-DF1967F6BA27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1851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8AA0-9502-40BD-8184-8EA7AB6D150A}" type="datetime1">
              <a:rPr lang="zh-TW" altLang="en-US" smtClean="0"/>
              <a:pPr/>
              <a:t>2013/3/15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5982-5A07-4B50-8587-92C351BA4EED}" type="datetime1">
              <a:rPr lang="zh-TW" altLang="en-US" smtClean="0"/>
              <a:pPr/>
              <a:t>2013/3/15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B55BC-9D05-40F3-AE89-CB6B7B6B2284}" type="datetime1">
              <a:rPr lang="zh-TW" altLang="en-US" smtClean="0"/>
              <a:pPr/>
              <a:t>2013/3/15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29D6E-30BB-424F-8AAD-E6BF1F8314A7}" type="datetime1">
              <a:rPr lang="zh-TW" altLang="en-US" smtClean="0"/>
              <a:pPr/>
              <a:t>2013/3/15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0862" y="5589240"/>
            <a:ext cx="908050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 baseline="0"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4C59-1C41-4193-BA25-12291160F82C}" type="datetime1">
              <a:rPr lang="zh-TW" altLang="en-US" smtClean="0"/>
              <a:pPr/>
              <a:t>2013/3/15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16D4-F304-407F-93B6-6916F7A9CBD9}" type="datetime1">
              <a:rPr lang="zh-TW" altLang="en-US" smtClean="0"/>
              <a:pPr/>
              <a:t>2013/3/15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2B62-2ADA-4EC1-BE21-BC904656A843}" type="datetime1">
              <a:rPr lang="zh-TW" altLang="en-US" smtClean="0"/>
              <a:pPr/>
              <a:t>2013/3/15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02FFB-2F7C-4084-9DE9-AC432DC3FCE6}" type="datetime1">
              <a:rPr lang="zh-TW" altLang="en-US" smtClean="0"/>
              <a:pPr/>
              <a:t>2013/3/15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733256"/>
            <a:ext cx="908050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0356-81E5-42E6-A502-1C1F4F92816D}" type="datetime1">
              <a:rPr lang="zh-TW" altLang="en-US" smtClean="0"/>
              <a:pPr/>
              <a:t>2013/3/15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1C49-4CAA-4E22-AF07-A3EFA81B7DD1}" type="datetime1">
              <a:rPr lang="zh-TW" altLang="en-US" smtClean="0"/>
              <a:pPr/>
              <a:t>2013/3/15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69AA2-4C91-4025-80B8-945B58EC6E43}" type="datetime1">
              <a:rPr lang="zh-TW" altLang="en-US" smtClean="0"/>
              <a:pPr/>
              <a:t>2013/3/15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77A07FF-B7F9-404D-A3A8-3985D9DE525D}" type="datetime1">
              <a:rPr lang="zh-TW" altLang="en-US" smtClean="0"/>
              <a:pPr/>
              <a:t>2013/3/15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9742F28-40F0-4445-A028-7A90FE6380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Arial Unicode MS" pitchFamily="34" charset="-12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Arial Unicode MS" pitchFamily="34" charset="-120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Arial Unicode MS" pitchFamily="34" charset="-120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Arial Unicode MS" pitchFamily="34" charset="-120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Arial Unicode MS" pitchFamily="34" charset="-120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Arial Unicode MS" pitchFamily="34" charset="-120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848600" cy="2174081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ea typeface="標楷體" pitchFamily="65" charset="-120"/>
              </a:rPr>
              <a:t>云南投资项目提案介绍</a:t>
            </a:r>
            <a:endParaRPr lang="zh-TW" altLang="en-US" sz="48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5800" y="3692624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报告机构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</a:rPr>
              <a:t>：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两岸及东盟经济贸易策进会</a:t>
            </a:r>
            <a:endParaRPr lang="zh-TW" altLang="zh-TW" dirty="0" smtClean="0">
              <a:latin typeface="Times New Roman" pitchFamily="18" charset="0"/>
              <a:ea typeface="標楷體" pitchFamily="65" charset="-120"/>
            </a:endParaRPr>
          </a:p>
          <a:p>
            <a:pPr algn="l"/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报  告  人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</a:rPr>
              <a:t>：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赵安 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秘书长</a:t>
            </a:r>
            <a:endParaRPr lang="zh-TW" altLang="zh-TW" dirty="0" smtClean="0">
              <a:latin typeface="Times New Roman" pitchFamily="18" charset="0"/>
              <a:ea typeface="標楷體" pitchFamily="65" charset="-120"/>
            </a:endParaRPr>
          </a:p>
          <a:p>
            <a:pPr algn="l"/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简报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</a:rPr>
              <a:t>日期：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2013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</a:rPr>
              <a:t>年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3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</a:rPr>
              <a:t>月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18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zh-TW" dirty="0" smtClean="0">
                <a:latin typeface="Times New Roman" pitchFamily="18" charset="0"/>
                <a:ea typeface="標楷體" pitchFamily="65" charset="-120"/>
              </a:rPr>
              <a:t>日</a:t>
            </a:r>
            <a:endParaRPr lang="zh-TW" altLang="zh-TW" dirty="0"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本会目标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引进台湾先进第三方物流信息在地成立合资公司，由云南省政府部分投资，给予政策奖励，以协助八大物流信息平台对接互联建置，并争取在十二五末期开始运行并收费。</a:t>
            </a:r>
            <a:endParaRPr lang="en-US" altLang="zh-TW" sz="2800" dirty="0" smtClean="0"/>
          </a:p>
          <a:p>
            <a:r>
              <a:rPr lang="zh-TW" altLang="en-US" sz="2800" dirty="0" smtClean="0"/>
              <a:t>并筹募合资公司初期运营及协办国内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外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上市等。</a:t>
            </a:r>
            <a:endParaRPr lang="zh-TW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0091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98525" indent="-898525"/>
            <a:r>
              <a:rPr lang="en-US" altLang="zh-CN" dirty="0" smtClean="0"/>
              <a:t>3.  </a:t>
            </a:r>
            <a:r>
              <a:rPr lang="zh-TW" altLang="en-US" dirty="0" smtClean="0"/>
              <a:t>配合成立</a:t>
            </a:r>
            <a:r>
              <a:rPr lang="zh-CN" altLang="zh-TW" dirty="0" smtClean="0">
                <a:latin typeface="標楷體" pitchFamily="65" charset="-120"/>
                <a:ea typeface="標楷體" pitchFamily="65" charset="-120"/>
              </a:rPr>
              <a:t>滇</a:t>
            </a:r>
            <a:r>
              <a:rPr lang="zh-CN" altLang="zh-TW" dirty="0">
                <a:latin typeface="標楷體" pitchFamily="65" charset="-120"/>
                <a:ea typeface="標楷體" pitchFamily="65" charset="-120"/>
              </a:rPr>
              <a:t>中经济开发区在台</a:t>
            </a:r>
            <a:r>
              <a:rPr lang="zh-CN" altLang="zh-TW" dirty="0" smtClean="0">
                <a:latin typeface="標楷體" pitchFamily="65" charset="-120"/>
                <a:ea typeface="標楷體" pitchFamily="65" charset="-120"/>
              </a:rPr>
              <a:t>招商引资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主要</a:t>
            </a:r>
            <a:r>
              <a:rPr lang="zh-CN" altLang="zh-TW" dirty="0" smtClean="0">
                <a:latin typeface="標楷體" pitchFamily="65" charset="-120"/>
                <a:ea typeface="標楷體" pitchFamily="65" charset="-120"/>
              </a:rPr>
              <a:t>窗口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861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提案说明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TW" sz="3200" dirty="0">
                <a:ea typeface="標楷體" pitchFamily="65" charset="-120"/>
              </a:rPr>
              <a:t>利用云南的区位优势及便捷交通，协助云南由「传统物流」转型为「现代化物流」，协助规划昆明空港国际物流园与楚雄州物流园，以物流产业提高云南全省</a:t>
            </a:r>
            <a:r>
              <a:rPr lang="en-US" altLang="zh-TW" sz="3200" dirty="0">
                <a:ea typeface="標楷體" pitchFamily="65" charset="-120"/>
              </a:rPr>
              <a:t>GDP</a:t>
            </a:r>
            <a:r>
              <a:rPr lang="zh-CN" altLang="zh-TW" sz="3200" dirty="0">
                <a:ea typeface="標楷體" pitchFamily="65" charset="-120"/>
              </a:rPr>
              <a:t>产值</a:t>
            </a:r>
            <a:r>
              <a:rPr lang="zh-CN" altLang="zh-TW" dirty="0"/>
              <a:t>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7868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本会目标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担任滇中经济开发区招商引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资主要窗口</a:t>
            </a:r>
            <a:endParaRPr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r>
              <a:rPr lang="zh-CN" altLang="zh-TW" sz="3200" dirty="0" smtClean="0">
                <a:latin typeface="標楷體" pitchFamily="65" charset="-120"/>
                <a:ea typeface="標楷體" pitchFamily="65" charset="-120"/>
              </a:rPr>
              <a:t>负</a:t>
            </a:r>
            <a:r>
              <a:rPr lang="zh-CN" altLang="zh-TW" sz="3200" dirty="0">
                <a:latin typeface="標楷體" pitchFamily="65" charset="-120"/>
                <a:ea typeface="標楷體" pitchFamily="65" charset="-120"/>
              </a:rPr>
              <a:t>责引进台湾知名物流业者、协助规划物流园</a:t>
            </a:r>
            <a:r>
              <a:rPr lang="zh-CN" altLang="zh-TW" sz="32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初步在楚雄物流园区设立各专业第三方物流园区。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9060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25488" indent="-725488"/>
            <a:r>
              <a:rPr lang="en-US" altLang="zh-CN" dirty="0" smtClean="0"/>
              <a:t>4.  </a:t>
            </a:r>
            <a:r>
              <a:rPr lang="zh-TW" altLang="en-US" dirty="0" smtClean="0"/>
              <a:t>配合成立</a:t>
            </a:r>
            <a:r>
              <a:rPr lang="zh-CN" altLang="zh-TW" dirty="0" smtClean="0"/>
              <a:t>德</a:t>
            </a:r>
            <a:r>
              <a:rPr lang="zh-CN" altLang="zh-TW" dirty="0"/>
              <a:t>宏中、缅瑞丽</a:t>
            </a:r>
            <a:r>
              <a:rPr lang="en-US" altLang="zh-TW" dirty="0"/>
              <a:t>-</a:t>
            </a:r>
            <a:r>
              <a:rPr lang="zh-CN" altLang="zh-TW" dirty="0"/>
              <a:t>木姐跨境经济合作区及中、越蒙自物流园区在台</a:t>
            </a:r>
            <a:r>
              <a:rPr lang="zh-CN" altLang="zh-TW" dirty="0" smtClean="0"/>
              <a:t>招商引资</a:t>
            </a:r>
            <a:r>
              <a:rPr lang="zh-TW" altLang="en-US" dirty="0" smtClean="0"/>
              <a:t>主要</a:t>
            </a:r>
            <a:r>
              <a:rPr lang="zh-CN" altLang="zh-TW" dirty="0" smtClean="0"/>
              <a:t>窗口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3087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/>
          <a:lstStyle/>
          <a:p>
            <a:r>
              <a:rPr lang="zh-TW" altLang="en-US" dirty="0" smtClean="0"/>
              <a:t>提案说明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TW" sz="3200" dirty="0">
                <a:ea typeface="標楷體" pitchFamily="65" charset="-120"/>
              </a:rPr>
              <a:t>结合『瑞丽重点开发开放试验区』及云南与东盟自由贸易区</a:t>
            </a:r>
            <a:r>
              <a:rPr lang="en-US" altLang="zh-TW" sz="3200" dirty="0">
                <a:ea typeface="標楷體" pitchFamily="65" charset="-120"/>
              </a:rPr>
              <a:t>(</a:t>
            </a:r>
            <a:r>
              <a:rPr lang="zh-CN" altLang="zh-TW" sz="3200" dirty="0">
                <a:ea typeface="標楷體" pitchFamily="65" charset="-120"/>
              </a:rPr>
              <a:t>即</a:t>
            </a:r>
            <a:r>
              <a:rPr lang="en-US" altLang="zh-TW" sz="3200" dirty="0">
                <a:ea typeface="標楷體" pitchFamily="65" charset="-120"/>
              </a:rPr>
              <a:t>RCEP)</a:t>
            </a:r>
            <a:r>
              <a:rPr lang="zh-CN" altLang="zh-TW" sz="3200" dirty="0">
                <a:ea typeface="標楷體" pitchFamily="65" charset="-120"/>
              </a:rPr>
              <a:t>的『零关税』的区位优势，加强中缅产业水平加工及中越产业垂直加工发展</a:t>
            </a:r>
            <a:endParaRPr lang="zh-TW" altLang="en-US" sz="3200" dirty="0"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5617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本会目标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TW" sz="3200" dirty="0">
                <a:latin typeface="標楷體" pitchFamily="65" charset="-120"/>
                <a:ea typeface="標楷體" pitchFamily="65" charset="-120"/>
              </a:rPr>
              <a:t>本会可负责引进台湾知名的宝石加工与木材加工业业者，协助规划『瑞丽重点开发开放试验区』及『蒙自物流园区』设立各专业第三方物流园区。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96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03275" indent="-803275"/>
            <a:r>
              <a:rPr lang="en-US" altLang="zh-TW" dirty="0" smtClean="0"/>
              <a:t>5.  </a:t>
            </a:r>
            <a:r>
              <a:rPr lang="zh-CN" altLang="zh-TW" dirty="0" smtClean="0"/>
              <a:t>争</a:t>
            </a:r>
            <a:r>
              <a:rPr lang="zh-CN" altLang="zh-TW" dirty="0"/>
              <a:t>取昆明长水国际机场形象工程建置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3544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提案说明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TW" sz="3200" dirty="0">
                <a:latin typeface="標楷體" pitchFamily="65" charset="-120"/>
                <a:ea typeface="標楷體" pitchFamily="65" charset="-120"/>
              </a:rPr>
              <a:t>推动云南文化创意产业至国际水平，协助规划长水机场的多媒体形象与其他云南文创发展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CN" altLang="zh-TW" sz="3200" dirty="0">
                <a:latin typeface="標楷體" pitchFamily="65" charset="-120"/>
                <a:ea typeface="標楷體" pitchFamily="65" charset="-120"/>
              </a:rPr>
              <a:t>例如：透过中国女工坊的指导，将白族的十字绣技艺与现代化商品结合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CN" altLang="zh-TW" sz="3200" dirty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1796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本会目标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TW" sz="3600" dirty="0">
                <a:ea typeface="標楷體" pitchFamily="65" charset="-120"/>
              </a:rPr>
              <a:t>本会可负责英国知名的文创机构</a:t>
            </a:r>
            <a:r>
              <a:rPr lang="en-US" altLang="zh-TW" sz="3600" dirty="0">
                <a:ea typeface="標楷體" pitchFamily="65" charset="-120"/>
              </a:rPr>
              <a:t>BOP</a:t>
            </a:r>
            <a:r>
              <a:rPr lang="zh-CN" altLang="zh-TW" sz="3600" dirty="0">
                <a:ea typeface="標楷體" pitchFamily="65" charset="-120"/>
              </a:rPr>
              <a:t>集团及中国女工坊。</a:t>
            </a:r>
            <a:endParaRPr lang="zh-TW" altLang="en-US" sz="3600" dirty="0"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0839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906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accent1"/>
                </a:solidFill>
              </a:rPr>
              <a:t>提案目录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200" dirty="0" smtClean="0">
                <a:ea typeface="標楷體" pitchFamily="65" charset="-120"/>
              </a:rPr>
              <a:t>1.</a:t>
            </a:r>
            <a:r>
              <a:rPr lang="zh-TW" altLang="en-US" sz="2200" dirty="0">
                <a:ea typeface="標楷體" pitchFamily="65" charset="-120"/>
              </a:rPr>
              <a:t> </a:t>
            </a:r>
            <a:r>
              <a:rPr lang="zh-TW" altLang="en-US" sz="2200" dirty="0" smtClean="0">
                <a:ea typeface="標楷體" pitchFamily="65" charset="-120"/>
              </a:rPr>
              <a:t>能否</a:t>
            </a:r>
            <a:r>
              <a:rPr lang="zh-CN" altLang="zh-TW" sz="2200" dirty="0" smtClean="0">
                <a:ea typeface="標楷體" pitchFamily="65" charset="-120"/>
              </a:rPr>
              <a:t>比照</a:t>
            </a:r>
            <a:r>
              <a:rPr lang="zh-CN" altLang="zh-TW" sz="2200" dirty="0">
                <a:ea typeface="標楷體" pitchFamily="65" charset="-120"/>
              </a:rPr>
              <a:t>厦门模式在云南设立台资人民币基金有限合伙人</a:t>
            </a:r>
            <a:r>
              <a:rPr lang="zh-CN" altLang="zh-TW" sz="2200" dirty="0" smtClean="0">
                <a:ea typeface="標楷體" pitchFamily="65" charset="-120"/>
              </a:rPr>
              <a:t>公</a:t>
            </a:r>
            <a:endParaRPr lang="en-US" altLang="zh-CN" sz="2200" dirty="0" smtClean="0">
              <a:ea typeface="標楷體" pitchFamily="65" charset="-120"/>
            </a:endParaRPr>
          </a:p>
          <a:p>
            <a:pPr marL="630238" indent="0">
              <a:buNone/>
            </a:pPr>
            <a:r>
              <a:rPr lang="zh-CN" altLang="zh-TW" sz="2200" dirty="0" smtClean="0">
                <a:ea typeface="標楷體" pitchFamily="65" charset="-120"/>
              </a:rPr>
              <a:t>司</a:t>
            </a:r>
            <a:r>
              <a:rPr lang="en-US" altLang="zh-TW" sz="2200" dirty="0">
                <a:ea typeface="標楷體" pitchFamily="65" charset="-120"/>
              </a:rPr>
              <a:t>(</a:t>
            </a:r>
            <a:r>
              <a:rPr lang="en-US" altLang="zh-TW" sz="2200" dirty="0" smtClean="0">
                <a:ea typeface="標楷體" pitchFamily="65" charset="-120"/>
              </a:rPr>
              <a:t>QFLP</a:t>
            </a:r>
            <a:r>
              <a:rPr lang="en-US" altLang="zh-TW" sz="2200" dirty="0">
                <a:ea typeface="標楷體" pitchFamily="65" charset="-120"/>
              </a:rPr>
              <a:t>)</a:t>
            </a:r>
            <a:endParaRPr lang="zh-TW" altLang="zh-TW" sz="2200" dirty="0">
              <a:ea typeface="標楷體" pitchFamily="65" charset="-120"/>
            </a:endParaRPr>
          </a:p>
          <a:p>
            <a:r>
              <a:rPr lang="en-US" altLang="zh-TW" sz="2200" dirty="0" smtClean="0">
                <a:ea typeface="標楷體" pitchFamily="65" charset="-120"/>
              </a:rPr>
              <a:t>2.</a:t>
            </a:r>
            <a:r>
              <a:rPr lang="zh-TW" altLang="en-US" sz="2200" dirty="0">
                <a:ea typeface="標楷體" pitchFamily="65" charset="-120"/>
              </a:rPr>
              <a:t> </a:t>
            </a:r>
            <a:r>
              <a:rPr lang="zh-TW" altLang="en-US" sz="2200" dirty="0" smtClean="0">
                <a:ea typeface="標楷體" pitchFamily="65" charset="-120"/>
              </a:rPr>
              <a:t>配合</a:t>
            </a:r>
            <a:r>
              <a:rPr lang="zh-CN" altLang="zh-TW" sz="2200" dirty="0" smtClean="0">
                <a:ea typeface="標楷體" pitchFamily="65" charset="-120"/>
              </a:rPr>
              <a:t>成立</a:t>
            </a:r>
            <a:r>
              <a:rPr lang="zh-CN" altLang="zh-TW" sz="2200" dirty="0">
                <a:ea typeface="標楷體" pitchFamily="65" charset="-120"/>
              </a:rPr>
              <a:t>『云南综合物流信息服务公司』设</a:t>
            </a:r>
            <a:r>
              <a:rPr lang="zh-CN" altLang="zh-TW" sz="2200" dirty="0" smtClean="0">
                <a:ea typeface="標楷體" pitchFamily="65" charset="-120"/>
              </a:rPr>
              <a:t>立</a:t>
            </a:r>
            <a:endParaRPr lang="zh-TW" altLang="zh-TW" sz="2200" dirty="0">
              <a:ea typeface="標楷體" pitchFamily="65" charset="-120"/>
            </a:endParaRPr>
          </a:p>
          <a:p>
            <a:r>
              <a:rPr lang="en-US" altLang="zh-TW" sz="2200" dirty="0" smtClean="0">
                <a:ea typeface="標楷體" pitchFamily="65" charset="-120"/>
              </a:rPr>
              <a:t>3</a:t>
            </a:r>
            <a:r>
              <a:rPr lang="en-US" altLang="zh-TW" sz="2200" dirty="0" smtClean="0">
                <a:ea typeface="標楷體" pitchFamily="65" charset="-120"/>
              </a:rPr>
              <a:t>.</a:t>
            </a:r>
            <a:r>
              <a:rPr lang="zh-TW" altLang="en-US" sz="2200" dirty="0" smtClean="0">
                <a:ea typeface="標楷體" pitchFamily="65" charset="-120"/>
              </a:rPr>
              <a:t> </a:t>
            </a:r>
            <a:r>
              <a:rPr lang="zh-TW" altLang="en-US" sz="2200" dirty="0" smtClean="0">
                <a:ea typeface="標楷體" pitchFamily="65" charset="-120"/>
              </a:rPr>
              <a:t>配合</a:t>
            </a:r>
            <a:r>
              <a:rPr lang="zh-TW" altLang="en-US" sz="2200" dirty="0">
                <a:ea typeface="標楷體" pitchFamily="65" charset="-120"/>
              </a:rPr>
              <a:t>成立</a:t>
            </a:r>
            <a:r>
              <a:rPr lang="zh-CN" altLang="zh-TW" sz="2200" dirty="0" smtClean="0">
                <a:ea typeface="標楷體" pitchFamily="65" charset="-120"/>
              </a:rPr>
              <a:t>滇</a:t>
            </a:r>
            <a:r>
              <a:rPr lang="zh-CN" altLang="zh-TW" sz="2200" dirty="0">
                <a:ea typeface="標楷體" pitchFamily="65" charset="-120"/>
              </a:rPr>
              <a:t>中经济开发区在台招商引资单一</a:t>
            </a:r>
            <a:r>
              <a:rPr lang="zh-CN" altLang="zh-TW" sz="2200" dirty="0" smtClean="0">
                <a:ea typeface="標楷體" pitchFamily="65" charset="-120"/>
              </a:rPr>
              <a:t>窗口</a:t>
            </a:r>
            <a:endParaRPr lang="zh-TW" altLang="zh-TW" sz="2200" dirty="0">
              <a:ea typeface="標楷體" pitchFamily="65" charset="-120"/>
            </a:endParaRPr>
          </a:p>
          <a:p>
            <a:r>
              <a:rPr lang="en-US" altLang="zh-TW" sz="2200" dirty="0" smtClean="0">
                <a:ea typeface="標楷體" pitchFamily="65" charset="-120"/>
              </a:rPr>
              <a:t>4</a:t>
            </a:r>
            <a:r>
              <a:rPr lang="en-US" altLang="zh-TW" sz="2200" dirty="0" smtClean="0">
                <a:ea typeface="標楷體" pitchFamily="65" charset="-120"/>
              </a:rPr>
              <a:t>.</a:t>
            </a:r>
            <a:r>
              <a:rPr lang="zh-TW" altLang="en-US" sz="2200" dirty="0">
                <a:ea typeface="標楷體" pitchFamily="65" charset="-120"/>
              </a:rPr>
              <a:t>配合成立</a:t>
            </a:r>
            <a:r>
              <a:rPr lang="zh-CN" altLang="zh-TW" sz="2200" dirty="0" smtClean="0">
                <a:ea typeface="標楷體" pitchFamily="65" charset="-120"/>
              </a:rPr>
              <a:t>德</a:t>
            </a:r>
            <a:r>
              <a:rPr lang="zh-CN" altLang="zh-TW" sz="2200" dirty="0">
                <a:ea typeface="標楷體" pitchFamily="65" charset="-120"/>
              </a:rPr>
              <a:t>宏中、缅瑞丽</a:t>
            </a:r>
            <a:r>
              <a:rPr lang="en-US" altLang="zh-TW" sz="2200" dirty="0">
                <a:ea typeface="標楷體" pitchFamily="65" charset="-120"/>
              </a:rPr>
              <a:t>-</a:t>
            </a:r>
            <a:r>
              <a:rPr lang="zh-CN" altLang="zh-TW" sz="2200" dirty="0">
                <a:ea typeface="標楷體" pitchFamily="65" charset="-120"/>
              </a:rPr>
              <a:t>木姐跨境经济合作区及中、越蒙自</a:t>
            </a:r>
            <a:r>
              <a:rPr lang="zh-CN" altLang="zh-TW" sz="2200" dirty="0" smtClean="0">
                <a:ea typeface="標楷體" pitchFamily="65" charset="-120"/>
              </a:rPr>
              <a:t>物流</a:t>
            </a:r>
            <a:r>
              <a:rPr lang="zh-CN" altLang="zh-TW" sz="2200" dirty="0">
                <a:ea typeface="標楷體" pitchFamily="65" charset="-120"/>
              </a:rPr>
              <a:t>园区在台</a:t>
            </a:r>
            <a:r>
              <a:rPr lang="zh-CN" altLang="zh-TW" sz="2200" dirty="0" smtClean="0">
                <a:ea typeface="標楷體" pitchFamily="65" charset="-120"/>
              </a:rPr>
              <a:t>招商</a:t>
            </a:r>
            <a:r>
              <a:rPr lang="zh-CN" altLang="zh-TW" sz="2200" dirty="0">
                <a:ea typeface="標楷體" pitchFamily="65" charset="-120"/>
              </a:rPr>
              <a:t>引资单一</a:t>
            </a:r>
            <a:r>
              <a:rPr lang="zh-CN" altLang="zh-TW" sz="2200" dirty="0" smtClean="0">
                <a:ea typeface="標楷體" pitchFamily="65" charset="-120"/>
              </a:rPr>
              <a:t>窗口</a:t>
            </a:r>
            <a:endParaRPr lang="zh-TW" altLang="zh-TW" sz="2200" dirty="0">
              <a:ea typeface="標楷體" pitchFamily="65" charset="-120"/>
            </a:endParaRPr>
          </a:p>
          <a:p>
            <a:r>
              <a:rPr lang="en-US" altLang="zh-TW" sz="2200" dirty="0" smtClean="0">
                <a:ea typeface="標楷體" pitchFamily="65" charset="-120"/>
              </a:rPr>
              <a:t>5</a:t>
            </a:r>
            <a:r>
              <a:rPr lang="en-US" altLang="zh-TW" sz="2200" dirty="0" smtClean="0">
                <a:ea typeface="標楷體" pitchFamily="65" charset="-120"/>
              </a:rPr>
              <a:t>.</a:t>
            </a:r>
            <a:r>
              <a:rPr lang="zh-TW" altLang="en-US" sz="2200" dirty="0" smtClean="0">
                <a:ea typeface="標楷體" pitchFamily="65" charset="-120"/>
              </a:rPr>
              <a:t>配合</a:t>
            </a:r>
            <a:r>
              <a:rPr lang="zh-CN" altLang="zh-TW" sz="2200" dirty="0" smtClean="0">
                <a:ea typeface="標楷體" pitchFamily="65" charset="-120"/>
              </a:rPr>
              <a:t>昆明</a:t>
            </a:r>
            <a:r>
              <a:rPr lang="zh-CN" altLang="zh-TW" sz="2200" dirty="0">
                <a:ea typeface="標楷體" pitchFamily="65" charset="-120"/>
              </a:rPr>
              <a:t>长水国际机场形象工程</a:t>
            </a:r>
            <a:r>
              <a:rPr lang="zh-CN" altLang="zh-TW" sz="2200" dirty="0" smtClean="0">
                <a:ea typeface="標楷體" pitchFamily="65" charset="-120"/>
              </a:rPr>
              <a:t>建置</a:t>
            </a:r>
            <a:endParaRPr lang="zh-TW" altLang="zh-TW" sz="2200" dirty="0">
              <a:ea typeface="標楷體" pitchFamily="65" charset="-120"/>
            </a:endParaRPr>
          </a:p>
          <a:p>
            <a:r>
              <a:rPr lang="en-US" altLang="zh-TW" sz="2200" dirty="0" smtClean="0">
                <a:ea typeface="標楷體" pitchFamily="65" charset="-120"/>
              </a:rPr>
              <a:t>6</a:t>
            </a:r>
            <a:r>
              <a:rPr lang="en-US" altLang="zh-TW" sz="2200" dirty="0" smtClean="0">
                <a:ea typeface="標楷體" pitchFamily="65" charset="-120"/>
              </a:rPr>
              <a:t>.</a:t>
            </a:r>
            <a:r>
              <a:rPr lang="zh-TW" altLang="en-US" sz="2200" dirty="0" smtClean="0">
                <a:ea typeface="標楷體" pitchFamily="65" charset="-120"/>
              </a:rPr>
              <a:t>配合</a:t>
            </a:r>
            <a:r>
              <a:rPr lang="en-US" altLang="zh-TW" sz="2200" dirty="0" smtClean="0">
                <a:ea typeface="標楷體" pitchFamily="65" charset="-120"/>
              </a:rPr>
              <a:t>2013</a:t>
            </a:r>
            <a:r>
              <a:rPr lang="zh-CN" altLang="zh-TW" sz="2200" dirty="0">
                <a:ea typeface="標楷體" pitchFamily="65" charset="-120"/>
              </a:rPr>
              <a:t>第九届昆明（泛亚）国际农业博览</a:t>
            </a:r>
            <a:r>
              <a:rPr lang="zh-CN" altLang="zh-TW" sz="2200" dirty="0" smtClean="0">
                <a:ea typeface="標楷體" pitchFamily="65" charset="-120"/>
              </a:rPr>
              <a:t>会协</a:t>
            </a:r>
            <a:r>
              <a:rPr lang="zh-CN" altLang="zh-TW" sz="2200" dirty="0">
                <a:ea typeface="標楷體" pitchFamily="65" charset="-120"/>
              </a:rPr>
              <a:t>办单</a:t>
            </a:r>
            <a:r>
              <a:rPr lang="zh-CN" altLang="zh-TW" sz="2200" dirty="0" smtClean="0">
                <a:ea typeface="標楷體" pitchFamily="65" charset="-120"/>
              </a:rPr>
              <a:t>位</a:t>
            </a:r>
            <a:endParaRPr lang="zh-TW" altLang="zh-TW" sz="2200" dirty="0">
              <a:ea typeface="標楷體" pitchFamily="65" charset="-120"/>
            </a:endParaRPr>
          </a:p>
          <a:p>
            <a:r>
              <a:rPr lang="en-US" altLang="zh-TW" sz="2200" dirty="0" smtClean="0">
                <a:ea typeface="標楷體" pitchFamily="65" charset="-120"/>
              </a:rPr>
              <a:t>7</a:t>
            </a:r>
            <a:r>
              <a:rPr lang="en-US" altLang="zh-TW" sz="2200" dirty="0" smtClean="0">
                <a:ea typeface="標楷體" pitchFamily="65" charset="-120"/>
              </a:rPr>
              <a:t>.</a:t>
            </a:r>
            <a:r>
              <a:rPr lang="zh-TW" altLang="en-US" sz="2200" dirty="0" smtClean="0">
                <a:ea typeface="標楷體" pitchFamily="65" charset="-120"/>
              </a:rPr>
              <a:t>配合</a:t>
            </a:r>
            <a:r>
              <a:rPr lang="zh-CN" altLang="zh-TW" sz="2200" dirty="0" smtClean="0">
                <a:ea typeface="標楷體" pitchFamily="65" charset="-120"/>
              </a:rPr>
              <a:t>办理</a:t>
            </a:r>
            <a:r>
              <a:rPr lang="zh-CN" altLang="zh-TW" sz="2200" dirty="0">
                <a:ea typeface="標楷體" pitchFamily="65" charset="-120"/>
              </a:rPr>
              <a:t>滇台产业、商务、交流、考察及研讨活动单一</a:t>
            </a:r>
            <a:r>
              <a:rPr lang="zh-CN" altLang="zh-TW" sz="2200" dirty="0" smtClean="0">
                <a:ea typeface="標楷體" pitchFamily="65" charset="-120"/>
              </a:rPr>
              <a:t>窗口</a:t>
            </a:r>
            <a:endParaRPr lang="zh-TW" altLang="zh-TW" sz="2200" dirty="0">
              <a:ea typeface="標楷體" pitchFamily="65" charset="-120"/>
            </a:endParaRPr>
          </a:p>
          <a:p>
            <a:r>
              <a:rPr lang="en-US" altLang="zh-TW" sz="2200" dirty="0" smtClean="0">
                <a:ea typeface="標楷體" pitchFamily="65" charset="-120"/>
              </a:rPr>
              <a:t>8</a:t>
            </a:r>
            <a:r>
              <a:rPr lang="en-US" altLang="zh-TW" sz="2200" dirty="0" smtClean="0">
                <a:ea typeface="標楷體" pitchFamily="65" charset="-120"/>
              </a:rPr>
              <a:t>.</a:t>
            </a:r>
            <a:r>
              <a:rPr lang="zh-TW" altLang="en-US" sz="2200" dirty="0" smtClean="0">
                <a:ea typeface="標楷體" pitchFamily="65" charset="-120"/>
              </a:rPr>
              <a:t>配合</a:t>
            </a:r>
            <a:r>
              <a:rPr lang="zh-CN" altLang="zh-TW" sz="2200" dirty="0" smtClean="0">
                <a:ea typeface="標楷體" pitchFamily="65" charset="-120"/>
              </a:rPr>
              <a:t>设立</a:t>
            </a:r>
            <a:r>
              <a:rPr lang="zh-CN" altLang="zh-TW" sz="2200" dirty="0">
                <a:ea typeface="標楷體" pitchFamily="65" charset="-120"/>
              </a:rPr>
              <a:t>两岸及东盟经济贸易策进会驻昆办公</a:t>
            </a:r>
            <a:r>
              <a:rPr lang="zh-CN" altLang="zh-TW" sz="2200" dirty="0" smtClean="0">
                <a:ea typeface="標楷體" pitchFamily="65" charset="-120"/>
              </a:rPr>
              <a:t>室</a:t>
            </a:r>
            <a:endParaRPr lang="zh-TW" altLang="zh-TW" sz="2200" dirty="0">
              <a:ea typeface="標楷體" pitchFamily="65" charset="-120"/>
            </a:endParaRPr>
          </a:p>
          <a:p>
            <a:r>
              <a:rPr lang="en-US" altLang="zh-TW" sz="2200" dirty="0" smtClean="0">
                <a:ea typeface="標楷體" pitchFamily="65" charset="-120"/>
              </a:rPr>
              <a:t>9.</a:t>
            </a:r>
            <a:r>
              <a:rPr lang="zh-TW" altLang="en-US" sz="2200" dirty="0">
                <a:ea typeface="標楷體" pitchFamily="65" charset="-120"/>
              </a:rPr>
              <a:t> </a:t>
            </a:r>
            <a:r>
              <a:rPr lang="zh-TW" altLang="en-US" sz="2200" dirty="0" smtClean="0">
                <a:ea typeface="標楷體" pitchFamily="65" charset="-120"/>
              </a:rPr>
              <a:t>筹设</a:t>
            </a:r>
            <a:r>
              <a:rPr lang="en-US" altLang="zh-TW" sz="2200" dirty="0" smtClean="0">
                <a:ea typeface="標楷體" pitchFamily="65" charset="-120"/>
              </a:rPr>
              <a:t>LED</a:t>
            </a:r>
            <a:r>
              <a:rPr lang="zh-CN" altLang="zh-TW" sz="2200" dirty="0">
                <a:ea typeface="標楷體" pitchFamily="65" charset="-120"/>
              </a:rPr>
              <a:t>科技设</a:t>
            </a:r>
            <a:r>
              <a:rPr lang="zh-CN" altLang="zh-TW" sz="2200" dirty="0" smtClean="0">
                <a:ea typeface="標楷體" pitchFamily="65" charset="-120"/>
              </a:rPr>
              <a:t>厂</a:t>
            </a:r>
            <a:endParaRPr lang="zh-TW" altLang="zh-TW" sz="2200" dirty="0"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 smtClean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2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25488" indent="-725488"/>
            <a:r>
              <a:rPr lang="en-US" altLang="zh-TW" dirty="0" smtClean="0"/>
              <a:t>6.  </a:t>
            </a:r>
            <a:r>
              <a:rPr lang="zh-TW" altLang="en-US" dirty="0" smtClean="0"/>
              <a:t>配合</a:t>
            </a:r>
            <a:r>
              <a:rPr lang="en-US" altLang="zh-TW" dirty="0" smtClean="0"/>
              <a:t>2013</a:t>
            </a:r>
            <a:r>
              <a:rPr lang="zh-CN" altLang="zh-TW" dirty="0"/>
              <a:t>第九届昆明（泛亚）国际农业博览</a:t>
            </a:r>
            <a:r>
              <a:rPr lang="zh-CN" altLang="zh-TW" dirty="0" smtClean="0"/>
              <a:t>会协</a:t>
            </a:r>
            <a:r>
              <a:rPr lang="zh-CN" altLang="zh-TW" dirty="0"/>
              <a:t>办单位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690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提案说明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TW" sz="3200" dirty="0">
                <a:latin typeface="標楷體" pitchFamily="65" charset="-120"/>
                <a:ea typeface="標楷體" pitchFamily="65" charset="-120"/>
              </a:rPr>
              <a:t>本会引进台湾兰花等驰名农业业者共同参</a:t>
            </a:r>
            <a:r>
              <a:rPr lang="zh-CN" altLang="zh-TW" sz="3200" dirty="0" smtClean="0">
                <a:latin typeface="標楷體" pitchFamily="65" charset="-120"/>
                <a:ea typeface="標楷體" pitchFamily="65" charset="-120"/>
              </a:rPr>
              <a:t>展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51839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本会目标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TW" sz="3200" dirty="0" smtClean="0">
                <a:latin typeface="標楷體" pitchFamily="65" charset="-120"/>
                <a:ea typeface="標楷體" pitchFamily="65" charset="-120"/>
              </a:rPr>
              <a:t>省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方</a:t>
            </a:r>
            <a:r>
              <a:rPr lang="zh-CN" altLang="zh-TW" sz="3200" dirty="0" smtClean="0">
                <a:latin typeface="標楷體" pitchFamily="65" charset="-120"/>
                <a:ea typeface="標楷體" pitchFamily="65" charset="-120"/>
              </a:rPr>
              <a:t>批准</a:t>
            </a:r>
            <a:r>
              <a:rPr lang="zh-CN" altLang="zh-TW" sz="3200" dirty="0">
                <a:latin typeface="標楷體" pitchFamily="65" charset="-120"/>
                <a:ea typeface="標楷體" pitchFamily="65" charset="-120"/>
              </a:rPr>
              <a:t>本会为协办单位后，积极在台募集参展厂商。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83944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25488" indent="-725488"/>
            <a:r>
              <a:rPr lang="en-US" altLang="zh-TW" dirty="0" smtClean="0"/>
              <a:t>7.  </a:t>
            </a:r>
            <a:r>
              <a:rPr lang="zh-TW" altLang="en-US" dirty="0" smtClean="0"/>
              <a:t>配合</a:t>
            </a:r>
            <a:r>
              <a:rPr lang="zh-CN" altLang="zh-TW" dirty="0" smtClean="0"/>
              <a:t>办理</a:t>
            </a:r>
            <a:r>
              <a:rPr lang="zh-CN" altLang="zh-TW" dirty="0"/>
              <a:t>滇台产业、商务、交流、考察及研讨</a:t>
            </a:r>
            <a:r>
              <a:rPr lang="zh-CN" altLang="zh-TW" dirty="0" smtClean="0"/>
              <a:t>活动</a:t>
            </a:r>
            <a:r>
              <a:rPr lang="zh-TW" altLang="en-US" dirty="0" smtClean="0"/>
              <a:t>主要</a:t>
            </a:r>
            <a:r>
              <a:rPr lang="zh-CN" altLang="zh-TW" dirty="0" smtClean="0"/>
              <a:t>窗口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86468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提案说明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TW" sz="3200" dirty="0">
                <a:latin typeface="標楷體" pitchFamily="65" charset="-120"/>
                <a:ea typeface="標楷體" pitchFamily="65" charset="-120"/>
              </a:rPr>
              <a:t>本会宗旨即是促进两岸与东盟国家经贸、投资、科技与文化领域的</a:t>
            </a:r>
            <a:r>
              <a:rPr lang="zh-CN" altLang="zh-TW" sz="3200" dirty="0" smtClean="0">
                <a:latin typeface="標楷體" pitchFamily="65" charset="-120"/>
                <a:ea typeface="標楷體" pitchFamily="65" charset="-120"/>
              </a:rPr>
              <a:t>合作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CN" altLang="zh-TW" sz="2800" dirty="0" smtClean="0">
                <a:latin typeface="標楷體" pitchFamily="65" charset="-120"/>
                <a:ea typeface="標楷體" pitchFamily="65" charset="-120"/>
              </a:rPr>
              <a:t>抓</a:t>
            </a:r>
            <a:r>
              <a:rPr lang="zh-CN" altLang="zh-TW" sz="2800" dirty="0">
                <a:latin typeface="標楷體" pitchFamily="65" charset="-120"/>
                <a:ea typeface="標楷體" pitchFamily="65" charset="-120"/>
              </a:rPr>
              <a:t>紧落实『台企入滇、西进东盟、开拓南亚』的战略机</a:t>
            </a:r>
            <a:r>
              <a:rPr lang="zh-CN" altLang="zh-TW" sz="2800" dirty="0" smtClean="0">
                <a:latin typeface="標楷體" pitchFamily="65" charset="-120"/>
                <a:ea typeface="標楷體" pitchFamily="65" charset="-120"/>
              </a:rPr>
              <a:t>遇</a:t>
            </a:r>
            <a:endParaRPr lang="en-US" altLang="zh-CN" sz="28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CN" altLang="zh-TW" sz="2800" dirty="0" smtClean="0">
                <a:latin typeface="標楷體" pitchFamily="65" charset="-120"/>
                <a:ea typeface="標楷體" pitchFamily="65" charset="-120"/>
              </a:rPr>
              <a:t>精</a:t>
            </a:r>
            <a:r>
              <a:rPr lang="zh-CN" altLang="zh-TW" sz="2800" dirty="0">
                <a:latin typeface="標楷體" pitchFamily="65" charset="-120"/>
                <a:ea typeface="標楷體" pitchFamily="65" charset="-120"/>
              </a:rPr>
              <a:t>准落实『台企入滇、西进东盟、开拓南亚</a:t>
            </a:r>
            <a:r>
              <a:rPr lang="zh-CN" altLang="zh-TW" sz="2800" dirty="0" smtClean="0">
                <a:latin typeface="標楷體" pitchFamily="65" charset="-120"/>
                <a:ea typeface="標楷體" pitchFamily="65" charset="-120"/>
              </a:rPr>
              <a:t>』战</a:t>
            </a:r>
            <a:r>
              <a:rPr lang="zh-CN" altLang="zh-TW" sz="2800" dirty="0">
                <a:latin typeface="標楷體" pitchFamily="65" charset="-120"/>
                <a:ea typeface="標楷體" pitchFamily="65" charset="-120"/>
              </a:rPr>
              <a:t>略目标。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14481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本会目标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TW" sz="3200" dirty="0" smtClean="0">
                <a:latin typeface="標楷體" pitchFamily="65" charset="-120"/>
                <a:ea typeface="標楷體" pitchFamily="65" charset="-120"/>
              </a:rPr>
              <a:t>省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方</a:t>
            </a:r>
            <a:r>
              <a:rPr lang="zh-CN" altLang="zh-TW" sz="3200" dirty="0" smtClean="0">
                <a:latin typeface="標楷體" pitchFamily="65" charset="-120"/>
                <a:ea typeface="標楷體" pitchFamily="65" charset="-120"/>
              </a:rPr>
              <a:t>批准</a:t>
            </a:r>
            <a:r>
              <a:rPr lang="zh-CN" altLang="zh-TW" sz="3200" dirty="0">
                <a:latin typeface="標楷體" pitchFamily="65" charset="-120"/>
                <a:ea typeface="標楷體" pitchFamily="65" charset="-120"/>
              </a:rPr>
              <a:t>由本会未来专责办理滇台产业、商务、交流、考察及研讨活</a:t>
            </a:r>
            <a:r>
              <a:rPr lang="zh-CN" altLang="zh-TW" sz="3200" dirty="0" smtClean="0">
                <a:latin typeface="標楷體" pitchFamily="65" charset="-120"/>
                <a:ea typeface="標楷體" pitchFamily="65" charset="-120"/>
              </a:rPr>
              <a:t>动单</a:t>
            </a:r>
            <a:r>
              <a:rPr lang="zh-CN" altLang="zh-TW" sz="3200" dirty="0">
                <a:latin typeface="標楷體" pitchFamily="65" charset="-120"/>
                <a:ea typeface="標楷體" pitchFamily="65" charset="-120"/>
              </a:rPr>
              <a:t>一窗口，落实云南省府对台政策目标与绩效。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51990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03275" indent="-803275"/>
            <a:r>
              <a:rPr lang="en-US" altLang="zh-TW" dirty="0" smtClean="0"/>
              <a:t>8.  </a:t>
            </a:r>
            <a:r>
              <a:rPr lang="zh-TW" altLang="en-US" dirty="0" smtClean="0"/>
              <a:t>配合</a:t>
            </a:r>
            <a:r>
              <a:rPr lang="zh-CN" altLang="zh-TW" dirty="0" smtClean="0"/>
              <a:t>设立</a:t>
            </a:r>
            <a:r>
              <a:rPr lang="zh-CN" altLang="zh-TW" dirty="0"/>
              <a:t>两岸及东盟经济贸易策进会驻昆办公室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46479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提案说明</a:t>
            </a:r>
            <a:endParaRPr lang="zh-TW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TW" sz="2800" dirty="0" smtClean="0">
                <a:latin typeface="標楷體" pitchFamily="65" charset="-120"/>
                <a:ea typeface="標楷體" pitchFamily="65" charset="-120"/>
              </a:rPr>
              <a:t>落</a:t>
            </a:r>
            <a:r>
              <a:rPr lang="zh-CN" altLang="zh-TW" sz="2800" dirty="0">
                <a:latin typeface="標楷體" pitchFamily="65" charset="-120"/>
                <a:ea typeface="標楷體" pitchFamily="65" charset="-120"/>
              </a:rPr>
              <a:t>实『台企入滇、西进东盟、开拓南亚』的战略机</a:t>
            </a:r>
            <a:r>
              <a:rPr lang="zh-CN" altLang="zh-TW" sz="2800" dirty="0" smtClean="0">
                <a:latin typeface="標楷體" pitchFamily="65" charset="-120"/>
                <a:ea typeface="標楷體" pitchFamily="65" charset="-120"/>
              </a:rPr>
              <a:t>遇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CN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CN" altLang="zh-TW" sz="2800" dirty="0" smtClean="0">
                <a:latin typeface="標楷體" pitchFamily="65" charset="-120"/>
                <a:ea typeface="標楷體" pitchFamily="65" charset="-120"/>
              </a:rPr>
              <a:t>加</a:t>
            </a:r>
            <a:r>
              <a:rPr lang="zh-CN" altLang="zh-TW" sz="2800" dirty="0">
                <a:latin typeface="標楷體" pitchFamily="65" charset="-120"/>
                <a:ea typeface="標楷體" pitchFamily="65" charset="-120"/>
              </a:rPr>
              <a:t>强</a:t>
            </a:r>
            <a:r>
              <a:rPr lang="zh-CN" altLang="zh-TW" sz="2800" dirty="0" smtClean="0">
                <a:latin typeface="標楷體" pitchFamily="65" charset="-120"/>
                <a:ea typeface="標楷體" pitchFamily="65" charset="-120"/>
              </a:rPr>
              <a:t>本会</a:t>
            </a:r>
            <a:r>
              <a:rPr lang="zh-CN" altLang="zh-TW" sz="2800" dirty="0">
                <a:latin typeface="標楷體" pitchFamily="65" charset="-120"/>
                <a:ea typeface="標楷體" pitchFamily="65" charset="-120"/>
              </a:rPr>
              <a:t>滇台两地会务联系与推动，有必要落地设置办公室综理各项业务。</a:t>
            </a:r>
            <a:endParaRPr lang="zh-TW" altLang="zh-TW" sz="2800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68668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本会目标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TW" sz="3200" dirty="0" smtClean="0">
                <a:latin typeface="標楷體" pitchFamily="65" charset="-120"/>
                <a:ea typeface="標楷體" pitchFamily="65" charset="-120"/>
              </a:rPr>
              <a:t>省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方</a:t>
            </a:r>
            <a:r>
              <a:rPr lang="zh-CN" altLang="zh-TW" sz="3200" dirty="0" smtClean="0">
                <a:latin typeface="標楷體" pitchFamily="65" charset="-120"/>
                <a:ea typeface="標楷體" pitchFamily="65" charset="-120"/>
              </a:rPr>
              <a:t>批准</a:t>
            </a:r>
            <a:r>
              <a:rPr lang="zh-CN" altLang="zh-TW" sz="3200" dirty="0">
                <a:latin typeface="標楷體" pitchFamily="65" charset="-120"/>
                <a:ea typeface="標楷體" pitchFamily="65" charset="-120"/>
              </a:rPr>
              <a:t>在昆明设立办公室办理本会驻滇各项业务开展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17224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9.  </a:t>
            </a:r>
            <a:r>
              <a:rPr lang="zh-TW" altLang="en-US" dirty="0" smtClean="0"/>
              <a:t>筹设</a:t>
            </a:r>
            <a:r>
              <a:rPr lang="en-US" altLang="zh-TW" dirty="0" smtClean="0"/>
              <a:t>LED</a:t>
            </a:r>
            <a:r>
              <a:rPr lang="zh-CN" altLang="zh-TW" dirty="0"/>
              <a:t>科技设厂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4755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25488" indent="-725488"/>
            <a:r>
              <a:rPr lang="en-US" altLang="zh-CN" dirty="0" smtClean="0">
                <a:ea typeface="標楷體" pitchFamily="65" charset="-120"/>
              </a:rPr>
              <a:t>1.  </a:t>
            </a:r>
            <a:r>
              <a:rPr lang="zh-TW" altLang="en-US" dirty="0" smtClean="0">
                <a:ea typeface="標楷體" pitchFamily="65" charset="-120"/>
              </a:rPr>
              <a:t>能否</a:t>
            </a:r>
            <a:r>
              <a:rPr lang="zh-CN" altLang="zh-TW" dirty="0" smtClean="0">
                <a:ea typeface="標楷體" pitchFamily="65" charset="-120"/>
              </a:rPr>
              <a:t>比照</a:t>
            </a:r>
            <a:r>
              <a:rPr lang="zh-CN" altLang="zh-TW" dirty="0">
                <a:ea typeface="標楷體" pitchFamily="65" charset="-120"/>
              </a:rPr>
              <a:t>厦门模式在云南设立台资人民币基金有限合伙人</a:t>
            </a:r>
            <a:r>
              <a:rPr lang="zh-CN" altLang="zh-TW" dirty="0" smtClean="0">
                <a:ea typeface="標楷體" pitchFamily="65" charset="-120"/>
              </a:rPr>
              <a:t>公司</a:t>
            </a:r>
            <a:r>
              <a:rPr lang="en-US" altLang="zh-TW" dirty="0">
                <a:ea typeface="標楷體" pitchFamily="65" charset="-120"/>
              </a:rPr>
              <a:t>(QFLP)</a:t>
            </a:r>
            <a:endParaRPr lang="zh-TW" altLang="en-US" dirty="0">
              <a:ea typeface="標楷體" pitchFamily="65" charset="-120"/>
            </a:endParaRPr>
          </a:p>
        </p:txBody>
      </p:sp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40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提案说明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CN" altLang="zh-TW" sz="2800" dirty="0" smtClean="0">
                <a:ea typeface="標楷體" pitchFamily="65" charset="-120"/>
              </a:rPr>
              <a:t>引</a:t>
            </a:r>
            <a:r>
              <a:rPr lang="zh-CN" altLang="zh-TW" sz="2800" dirty="0">
                <a:ea typeface="標楷體" pitchFamily="65" charset="-120"/>
              </a:rPr>
              <a:t>进</a:t>
            </a:r>
            <a:r>
              <a:rPr lang="en-US" altLang="zh-TW" sz="2800" dirty="0">
                <a:ea typeface="標楷體" pitchFamily="65" charset="-120"/>
              </a:rPr>
              <a:t>LED</a:t>
            </a:r>
            <a:r>
              <a:rPr lang="zh-CN" altLang="zh-TW" sz="2800" dirty="0">
                <a:ea typeface="標楷體" pitchFamily="65" charset="-120"/>
              </a:rPr>
              <a:t>照明技术。对内，提升云南全省道路照明水平对外，进军东</a:t>
            </a:r>
            <a:r>
              <a:rPr lang="zh-CN" altLang="zh-TW" sz="2800" dirty="0" smtClean="0">
                <a:ea typeface="標楷體" pitchFamily="65" charset="-120"/>
              </a:rPr>
              <a:t>盟与</a:t>
            </a:r>
            <a:r>
              <a:rPr lang="zh-CN" altLang="zh-TW" sz="2800" dirty="0">
                <a:ea typeface="標楷體" pitchFamily="65" charset="-120"/>
              </a:rPr>
              <a:t>南亚拓展绿能市场</a:t>
            </a:r>
            <a:r>
              <a:rPr lang="zh-CN" altLang="zh-TW" sz="2800" dirty="0" smtClean="0">
                <a:ea typeface="標楷體" pitchFamily="65" charset="-120"/>
              </a:rPr>
              <a:t>。</a:t>
            </a:r>
            <a:endParaRPr lang="en-US" altLang="zh-CN" sz="2800" dirty="0">
              <a:ea typeface="標楷體" pitchFamily="65" charset="-120"/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zh-TW" sz="2800" dirty="0" smtClean="0">
                <a:ea typeface="標楷體" pitchFamily="65" charset="-120"/>
              </a:rPr>
              <a:t>结</a:t>
            </a:r>
            <a:r>
              <a:rPr lang="zh-CN" altLang="zh-TW" sz="2800" dirty="0">
                <a:ea typeface="標楷體" pitchFamily="65" charset="-120"/>
              </a:rPr>
              <a:t>合台湾在</a:t>
            </a:r>
            <a:r>
              <a:rPr lang="en-US" altLang="zh-TW" sz="2800" dirty="0">
                <a:ea typeface="標楷體" pitchFamily="65" charset="-120"/>
              </a:rPr>
              <a:t>LED</a:t>
            </a:r>
            <a:r>
              <a:rPr lang="zh-CN" altLang="zh-TW" sz="2800" dirty="0">
                <a:ea typeface="標楷體" pitchFamily="65" charset="-120"/>
              </a:rPr>
              <a:t>照明技术有独特且领先国际技术的业者共同参与</a:t>
            </a:r>
            <a:r>
              <a:rPr lang="zh-CN" altLang="zh-TW" sz="2800" dirty="0" smtClean="0">
                <a:ea typeface="標楷體" pitchFamily="65" charset="-120"/>
              </a:rPr>
              <a:t>提升</a:t>
            </a:r>
            <a:r>
              <a:rPr lang="en-US" altLang="zh-TW" sz="2800" dirty="0" smtClean="0">
                <a:ea typeface="標楷體" pitchFamily="65" charset="-120"/>
              </a:rPr>
              <a:t>LED</a:t>
            </a:r>
            <a:r>
              <a:rPr lang="zh-CN" altLang="zh-TW" sz="2800" dirty="0">
                <a:ea typeface="標楷體" pitchFamily="65" charset="-120"/>
              </a:rPr>
              <a:t>照明科技的技术水平提升，合作方式以结合云南自有『民族企业</a:t>
            </a:r>
            <a:r>
              <a:rPr lang="zh-CN" altLang="zh-TW" sz="2800" dirty="0" smtClean="0">
                <a:ea typeface="標楷體" pitchFamily="65" charset="-120"/>
              </a:rPr>
              <a:t>』为</a:t>
            </a:r>
            <a:r>
              <a:rPr lang="zh-CN" altLang="zh-TW" sz="2800" dirty="0">
                <a:ea typeface="標楷體" pitchFamily="65" charset="-120"/>
              </a:rPr>
              <a:t>主，与云南既有民族产业合资，对内，提升云南全省道路及厂办设</a:t>
            </a:r>
            <a:r>
              <a:rPr lang="zh-CN" altLang="zh-TW" sz="2800" dirty="0" smtClean="0">
                <a:ea typeface="標楷體" pitchFamily="65" charset="-120"/>
              </a:rPr>
              <a:t>施的</a:t>
            </a:r>
            <a:r>
              <a:rPr lang="zh-CN" altLang="zh-TW" sz="2800" dirty="0">
                <a:ea typeface="標楷體" pitchFamily="65" charset="-120"/>
              </a:rPr>
              <a:t>照明水平，对外，进军东盟与南亚拓展照明市场。</a:t>
            </a:r>
            <a:endParaRPr lang="zh-TW" altLang="en-US" sz="2800" dirty="0"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52622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本会目标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TW" sz="3200" dirty="0">
                <a:ea typeface="標楷體" pitchFamily="65" charset="-120"/>
              </a:rPr>
              <a:t>结合台湾在</a:t>
            </a:r>
            <a:r>
              <a:rPr lang="en-US" altLang="zh-TW" sz="3200" dirty="0">
                <a:ea typeface="標楷體" pitchFamily="65" charset="-120"/>
              </a:rPr>
              <a:t>LED</a:t>
            </a:r>
            <a:r>
              <a:rPr lang="zh-CN" altLang="zh-TW" sz="3200" dirty="0">
                <a:ea typeface="標楷體" pitchFamily="65" charset="-120"/>
              </a:rPr>
              <a:t>照明技术有独特且领先国际技术的业者共同参</a:t>
            </a:r>
            <a:r>
              <a:rPr lang="zh-CN" altLang="zh-TW" sz="3200" dirty="0" smtClean="0">
                <a:ea typeface="標楷體" pitchFamily="65" charset="-120"/>
              </a:rPr>
              <a:t>与</a:t>
            </a:r>
            <a:r>
              <a:rPr lang="zh-TW" altLang="en-US" sz="3200" dirty="0" smtClean="0">
                <a:ea typeface="標楷體" pitchFamily="65" charset="-120"/>
              </a:rPr>
              <a:t>。</a:t>
            </a:r>
            <a:endParaRPr lang="zh-TW" altLang="en-US" sz="3200" dirty="0"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4430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1786879"/>
          </a:xfrm>
        </p:spPr>
        <p:txBody>
          <a:bodyPr/>
          <a:lstStyle/>
          <a:p>
            <a:pPr algn="ctr"/>
            <a:r>
              <a:rPr lang="zh-TW" altLang="en-US" dirty="0" smtClean="0"/>
              <a:t>報告完畢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敬請指教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947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说明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ea typeface="標楷體" pitchFamily="65" charset="-120"/>
              </a:rPr>
              <a:t>现行人民币计价的私募基金</a:t>
            </a:r>
            <a:r>
              <a:rPr lang="en-US" altLang="zh-TW" sz="2800" dirty="0" smtClean="0">
                <a:ea typeface="標楷體" pitchFamily="65" charset="-120"/>
              </a:rPr>
              <a:t>(PE</a:t>
            </a:r>
            <a:r>
              <a:rPr lang="zh-TW" altLang="en-US" sz="2800" dirty="0" smtClean="0">
                <a:ea typeface="標楷體" pitchFamily="65" charset="-120"/>
              </a:rPr>
              <a:t> </a:t>
            </a:r>
            <a:r>
              <a:rPr lang="en-US" altLang="zh-TW" sz="2800" dirty="0" smtClean="0">
                <a:ea typeface="標楷體" pitchFamily="65" charset="-120"/>
              </a:rPr>
              <a:t>Fund)</a:t>
            </a:r>
            <a:r>
              <a:rPr lang="zh-TW" altLang="en-US" sz="2800" dirty="0" smtClean="0">
                <a:ea typeface="標楷體" pitchFamily="65" charset="-120"/>
              </a:rPr>
              <a:t>于引进外资落地投资，有诸多限制，无法迅速挹注各地融资需求。</a:t>
            </a:r>
            <a:endParaRPr lang="en-US" altLang="zh-TW" sz="2800" dirty="0" smtClean="0">
              <a:ea typeface="標楷體" pitchFamily="65" charset="-120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TW" sz="2800" dirty="0" smtClean="0">
              <a:ea typeface="標楷體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TW" sz="2800" dirty="0" smtClean="0">
                <a:ea typeface="標楷體" pitchFamily="65" charset="-120"/>
              </a:rPr>
              <a:t>2010</a:t>
            </a:r>
            <a:r>
              <a:rPr lang="zh-TW" altLang="en-US" sz="2800" dirty="0" smtClean="0">
                <a:ea typeface="標楷體" pitchFamily="65" charset="-120"/>
              </a:rPr>
              <a:t>年起，上海市、北京市、天津市、重庆市「合格境外有限合伙人制度</a:t>
            </a:r>
            <a:r>
              <a:rPr lang="en-US" altLang="zh-TW" sz="2800" dirty="0" smtClean="0">
                <a:ea typeface="標楷體" pitchFamily="65" charset="-120"/>
              </a:rPr>
              <a:t>(</a:t>
            </a:r>
            <a:r>
              <a:rPr lang="en-US" altLang="zh-TW" sz="2800" dirty="0">
                <a:ea typeface="標楷體" pitchFamily="65" charset="-120"/>
              </a:rPr>
              <a:t>Qualified Foreign Limited </a:t>
            </a:r>
            <a:r>
              <a:rPr lang="en-US" altLang="zh-TW" sz="2800" dirty="0" smtClean="0">
                <a:ea typeface="標楷體" pitchFamily="65" charset="-120"/>
              </a:rPr>
              <a:t>Partner)</a:t>
            </a:r>
            <a:r>
              <a:rPr lang="zh-TW" altLang="en-US" sz="2800" dirty="0" smtClean="0">
                <a:ea typeface="標楷體" pitchFamily="65" charset="-120"/>
              </a:rPr>
              <a:t>」试点工作 。</a:t>
            </a:r>
            <a:endParaRPr lang="en-US" altLang="zh-TW" sz="2800" dirty="0" smtClean="0">
              <a:ea typeface="標楷體" pitchFamily="65" charset="-120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TW" sz="2800" dirty="0" smtClean="0">
              <a:ea typeface="標楷體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ea typeface="標楷體" pitchFamily="65" charset="-120"/>
              </a:rPr>
              <a:t>深圳市</a:t>
            </a:r>
            <a:r>
              <a:rPr lang="zh-CN" altLang="zh-TW" sz="2800" dirty="0">
                <a:ea typeface="標楷體" pitchFamily="65" charset="-120"/>
              </a:rPr>
              <a:t>海新区与厦门市海西特区也开展</a:t>
            </a:r>
            <a:r>
              <a:rPr lang="en-US" altLang="zh-TW" sz="2800" dirty="0">
                <a:ea typeface="標楷體" pitchFamily="65" charset="-120"/>
              </a:rPr>
              <a:t>QFLP</a:t>
            </a:r>
            <a:r>
              <a:rPr lang="zh-CN" altLang="zh-TW" sz="2800" dirty="0">
                <a:ea typeface="標楷體" pitchFamily="65" charset="-120"/>
              </a:rPr>
              <a:t>试点</a:t>
            </a:r>
            <a:r>
              <a:rPr lang="zh-CN" altLang="zh-TW" sz="2800" dirty="0" smtClean="0">
                <a:ea typeface="標楷體" pitchFamily="65" charset="-120"/>
              </a:rPr>
              <a:t>工作</a:t>
            </a:r>
            <a:r>
              <a:rPr lang="zh-TW" altLang="en-US" sz="2800" dirty="0" smtClean="0">
                <a:ea typeface="標楷體" pitchFamily="65" charset="-120"/>
              </a:rPr>
              <a:t>。</a:t>
            </a:r>
            <a:endParaRPr lang="en-US" altLang="zh-TW" sz="2800" dirty="0" smtClean="0">
              <a:ea typeface="標楷體" pitchFamily="65" charset="-120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TW" sz="2800" dirty="0">
              <a:ea typeface="標楷體" pitchFamily="65" charset="-120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938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说明 </a:t>
            </a:r>
            <a:r>
              <a:rPr lang="en-US" altLang="zh-TW" dirty="0" smtClean="0"/>
              <a:t>(</a:t>
            </a:r>
            <a:r>
              <a:rPr lang="zh-TW" altLang="en-US" dirty="0" smtClean="0"/>
              <a:t>续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 startAt="4"/>
            </a:pPr>
            <a:r>
              <a:rPr lang="zh-CN" altLang="zh-TW" sz="2800" dirty="0" smtClean="0">
                <a:ea typeface="標楷體" pitchFamily="65" charset="-120"/>
              </a:rPr>
              <a:t>厦</a:t>
            </a:r>
            <a:r>
              <a:rPr lang="zh-CN" altLang="zh-TW" sz="2800" dirty="0">
                <a:ea typeface="標楷體" pitchFamily="65" charset="-120"/>
              </a:rPr>
              <a:t>门</a:t>
            </a:r>
            <a:r>
              <a:rPr lang="zh-CN" altLang="zh-TW" sz="2800" dirty="0" smtClean="0">
                <a:ea typeface="標楷體" pitchFamily="65" charset="-120"/>
              </a:rPr>
              <a:t>市</a:t>
            </a:r>
            <a:r>
              <a:rPr lang="zh-CN" altLang="zh-TW" sz="2800" dirty="0">
                <a:ea typeface="標楷體" pitchFamily="65" charset="-120"/>
              </a:rPr>
              <a:t>于</a:t>
            </a:r>
            <a:r>
              <a:rPr lang="en-US" altLang="zh-TW" sz="2800" dirty="0">
                <a:ea typeface="標楷體" pitchFamily="65" charset="-120"/>
              </a:rPr>
              <a:t>2011</a:t>
            </a:r>
            <a:r>
              <a:rPr lang="zh-CN" altLang="zh-TW" sz="2800" dirty="0">
                <a:ea typeface="標楷體" pitchFamily="65" charset="-120"/>
              </a:rPr>
              <a:t>年发</a:t>
            </a:r>
            <a:r>
              <a:rPr lang="zh-CN" altLang="zh-TW" sz="2800" dirty="0" smtClean="0">
                <a:ea typeface="標楷體" pitchFamily="65" charset="-120"/>
              </a:rPr>
              <a:t>布</a:t>
            </a:r>
            <a:r>
              <a:rPr lang="zh-CN" altLang="zh-TW" sz="2800" dirty="0">
                <a:ea typeface="標楷體" pitchFamily="65" charset="-120"/>
              </a:rPr>
              <a:t>『厦门市人民政府关于促进股权投资类企业发展的若干规定』，允准以</a:t>
            </a:r>
            <a:r>
              <a:rPr lang="en-US" altLang="zh-TW" sz="2800" dirty="0" smtClean="0">
                <a:ea typeface="標楷體" pitchFamily="65" charset="-120"/>
              </a:rPr>
              <a:t>”</a:t>
            </a:r>
            <a:r>
              <a:rPr lang="zh-CN" altLang="zh-TW" sz="2800" dirty="0">
                <a:ea typeface="標楷體" pitchFamily="65" charset="-120"/>
              </a:rPr>
              <a:t>基金</a:t>
            </a:r>
            <a:r>
              <a:rPr lang="en-US" altLang="zh-TW" sz="2800" dirty="0">
                <a:ea typeface="標楷體" pitchFamily="65" charset="-120"/>
              </a:rPr>
              <a:t>”</a:t>
            </a:r>
            <a:r>
              <a:rPr lang="zh-CN" altLang="zh-TW" sz="2800" dirty="0">
                <a:ea typeface="標楷體" pitchFamily="65" charset="-120"/>
              </a:rPr>
              <a:t>或</a:t>
            </a:r>
            <a:r>
              <a:rPr lang="en-US" altLang="zh-TW" sz="2800" dirty="0">
                <a:ea typeface="標楷體" pitchFamily="65" charset="-120"/>
              </a:rPr>
              <a:t>”</a:t>
            </a:r>
            <a:r>
              <a:rPr lang="zh-CN" altLang="zh-TW" sz="2800" dirty="0">
                <a:ea typeface="標楷體" pitchFamily="65" charset="-120"/>
              </a:rPr>
              <a:t>基金管理</a:t>
            </a:r>
            <a:r>
              <a:rPr lang="en-US" altLang="zh-TW" sz="2800" dirty="0">
                <a:ea typeface="標楷體" pitchFamily="65" charset="-120"/>
              </a:rPr>
              <a:t>”</a:t>
            </a:r>
            <a:r>
              <a:rPr lang="zh-CN" altLang="zh-TW" sz="2800" dirty="0">
                <a:ea typeface="標楷體" pitchFamily="65" charset="-120"/>
              </a:rPr>
              <a:t>股权投资企业在厦门落地发展有三大优势</a:t>
            </a:r>
            <a:r>
              <a:rPr lang="en-US" altLang="zh-TW" sz="2800" dirty="0" smtClean="0">
                <a:ea typeface="標楷體" pitchFamily="65" charset="-120"/>
              </a:rPr>
              <a:t>:</a:t>
            </a:r>
          </a:p>
          <a:p>
            <a:pPr marL="0" indent="0">
              <a:buNone/>
            </a:pPr>
            <a:endParaRPr lang="en-US" altLang="zh-TW" dirty="0" smtClean="0">
              <a:ea typeface="標楷體" pitchFamily="65" charset="-120"/>
            </a:endParaRPr>
          </a:p>
          <a:p>
            <a:pPr marL="731520" lvl="1" indent="-457200">
              <a:buFont typeface="+mj-lt"/>
              <a:buAutoNum type="arabicParenR"/>
            </a:pPr>
            <a:r>
              <a:rPr lang="zh-CN" altLang="zh-TW" sz="2400" dirty="0">
                <a:ea typeface="標楷體" pitchFamily="65" charset="-120"/>
              </a:rPr>
              <a:t>设立登记与注册资本给予简化与</a:t>
            </a:r>
            <a:r>
              <a:rPr lang="zh-CN" altLang="zh-TW" sz="2400" dirty="0" smtClean="0">
                <a:ea typeface="標楷體" pitchFamily="65" charset="-120"/>
              </a:rPr>
              <a:t>便利</a:t>
            </a:r>
            <a:endParaRPr lang="en-US" altLang="zh-CN" sz="2400" dirty="0" smtClean="0">
              <a:ea typeface="標楷體" pitchFamily="65" charset="-120"/>
            </a:endParaRPr>
          </a:p>
          <a:p>
            <a:pPr marL="731520" lvl="1" indent="-457200">
              <a:buFont typeface="+mj-lt"/>
              <a:buAutoNum type="arabicParenR"/>
            </a:pPr>
            <a:r>
              <a:rPr lang="zh-CN" altLang="zh-TW" sz="2400" dirty="0">
                <a:ea typeface="標楷體" pitchFamily="65" charset="-120"/>
              </a:rPr>
              <a:t>奖励优惠给予高管人员招募与退税优</a:t>
            </a:r>
            <a:r>
              <a:rPr lang="zh-CN" altLang="zh-TW" sz="2400" dirty="0" smtClean="0">
                <a:ea typeface="標楷體" pitchFamily="65" charset="-120"/>
              </a:rPr>
              <a:t>惠</a:t>
            </a:r>
            <a:endParaRPr lang="en-US" altLang="zh-CN" sz="2400" dirty="0" smtClean="0">
              <a:ea typeface="標楷體" pitchFamily="65" charset="-120"/>
            </a:endParaRPr>
          </a:p>
          <a:p>
            <a:pPr marL="731520" lvl="1" indent="-457200">
              <a:buFont typeface="+mj-lt"/>
              <a:buAutoNum type="arabicParenR"/>
            </a:pPr>
            <a:r>
              <a:rPr lang="zh-CN" altLang="zh-TW" sz="2400" dirty="0">
                <a:ea typeface="標楷體" pitchFamily="65" charset="-120"/>
              </a:rPr>
              <a:t>经营范围开放对本地未上市高新企业进行股权注资</a:t>
            </a:r>
            <a:endParaRPr lang="en-US" altLang="zh-TW" sz="2400" dirty="0" smtClean="0"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3983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本会目标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Aft>
                <a:spcPts val="0"/>
              </a:spcAft>
              <a:buFont typeface="+mj-lt"/>
              <a:buAutoNum type="arabicPeriod"/>
            </a:pPr>
            <a:r>
              <a:rPr lang="zh-CN" altLang="zh-TW" sz="2800" kern="100" dirty="0" smtClean="0">
                <a:latin typeface="Calibri"/>
                <a:ea typeface="標楷體"/>
                <a:cs typeface="Times New Roman"/>
              </a:rPr>
              <a:t>于</a:t>
            </a:r>
            <a:r>
              <a:rPr lang="zh-CN" altLang="zh-TW" sz="2800" kern="100" dirty="0">
                <a:latin typeface="Calibri"/>
                <a:ea typeface="標楷體"/>
                <a:cs typeface="Times New Roman"/>
              </a:rPr>
              <a:t>云南批准此项目后，负责引进台资在云南落地设立人民币基金</a:t>
            </a:r>
            <a:r>
              <a:rPr lang="zh-CN" altLang="zh-TW" sz="2800" kern="100" dirty="0" smtClean="0">
                <a:latin typeface="Calibri"/>
                <a:ea typeface="標楷體"/>
                <a:cs typeface="Times New Roman"/>
              </a:rPr>
              <a:t>公司</a:t>
            </a:r>
            <a:r>
              <a:rPr lang="zh-CN" altLang="zh-TW" sz="2800" kern="100" dirty="0">
                <a:latin typeface="Calibri"/>
                <a:ea typeface="標楷體"/>
                <a:cs typeface="Times New Roman"/>
              </a:rPr>
              <a:t>，协助完成落地扎根。 </a:t>
            </a:r>
            <a:endParaRPr lang="en-US" altLang="zh-CN" sz="2800" kern="100" dirty="0" smtClean="0">
              <a:latin typeface="Calibri"/>
              <a:ea typeface="新細明體"/>
              <a:cs typeface="Times New Roman"/>
            </a:endParaRPr>
          </a:p>
          <a:p>
            <a:pPr marL="457200" indent="-457200">
              <a:spcAft>
                <a:spcPts val="0"/>
              </a:spcAft>
              <a:buFont typeface="+mj-lt"/>
              <a:buAutoNum type="arabicPeriod"/>
            </a:pPr>
            <a:r>
              <a:rPr lang="zh-CN" altLang="zh-TW" sz="2800" kern="100" dirty="0" smtClean="0">
                <a:latin typeface="Calibri"/>
                <a:ea typeface="標楷體"/>
                <a:cs typeface="Times New Roman"/>
              </a:rPr>
              <a:t>协</a:t>
            </a:r>
            <a:r>
              <a:rPr lang="zh-CN" altLang="zh-TW" sz="2800" kern="100" dirty="0">
                <a:latin typeface="Calibri"/>
                <a:ea typeface="標楷體"/>
                <a:cs typeface="Times New Roman"/>
              </a:rPr>
              <a:t>助云南省科技厅针对各未上市高新产业进行股权类投资解决融资</a:t>
            </a:r>
            <a:r>
              <a:rPr lang="zh-CN" altLang="zh-TW" sz="2800" kern="100" dirty="0" smtClean="0">
                <a:latin typeface="Calibri"/>
                <a:ea typeface="標楷體"/>
                <a:cs typeface="Times New Roman"/>
              </a:rPr>
              <a:t>不易</a:t>
            </a:r>
            <a:r>
              <a:rPr lang="zh-CN" altLang="zh-TW" sz="2800" kern="100" dirty="0">
                <a:latin typeface="Calibri"/>
                <a:ea typeface="標楷體"/>
                <a:cs typeface="Times New Roman"/>
              </a:rPr>
              <a:t>与健全产业发展问题。</a:t>
            </a:r>
            <a:endParaRPr lang="zh-TW" altLang="zh-TW" sz="2800" kern="100" dirty="0">
              <a:latin typeface="Calibri"/>
              <a:ea typeface="新細明體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7909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98525" indent="-898525">
              <a:tabLst>
                <a:tab pos="898525" algn="l"/>
              </a:tabLst>
            </a:pPr>
            <a:r>
              <a:rPr lang="en-US" altLang="zh-CN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配合</a:t>
            </a:r>
            <a:r>
              <a:rPr lang="zh-CN" altLang="zh-TW" dirty="0" smtClean="0">
                <a:latin typeface="標楷體" pitchFamily="65" charset="-120"/>
                <a:ea typeface="標楷體" pitchFamily="65" charset="-120"/>
              </a:rPr>
              <a:t>成立</a:t>
            </a:r>
            <a:r>
              <a:rPr lang="zh-CN" altLang="zh-TW" dirty="0">
                <a:latin typeface="標楷體" pitchFamily="65" charset="-120"/>
                <a:ea typeface="標楷體" pitchFamily="65" charset="-120"/>
              </a:rPr>
              <a:t>『云南综合物流信息服务公司』设</a:t>
            </a:r>
            <a:r>
              <a:rPr lang="zh-CN" altLang="zh-TW" dirty="0" smtClean="0">
                <a:latin typeface="標楷體" pitchFamily="65" charset="-120"/>
                <a:ea typeface="標楷體" pitchFamily="65" charset="-120"/>
              </a:rPr>
              <a:t>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9927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说明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CN" altLang="zh-TW" dirty="0" smtClean="0">
                <a:ea typeface="標楷體" pitchFamily="65" charset="-120"/>
              </a:rPr>
              <a:t>按照</a:t>
            </a:r>
            <a:r>
              <a:rPr lang="zh-CN" altLang="zh-TW" dirty="0">
                <a:ea typeface="標楷體" pitchFamily="65" charset="-120"/>
              </a:rPr>
              <a:t>『</a:t>
            </a:r>
            <a:r>
              <a:rPr lang="zh-CN" altLang="zh-TW" dirty="0">
                <a:solidFill>
                  <a:srgbClr val="0070C0"/>
                </a:solidFill>
                <a:ea typeface="標楷體" pitchFamily="65" charset="-120"/>
              </a:rPr>
              <a:t>云南省国民经济和社会发展第十一个五年规画纲要</a:t>
            </a:r>
            <a:r>
              <a:rPr lang="zh-CN" altLang="zh-TW" dirty="0">
                <a:ea typeface="標楷體" pitchFamily="65" charset="-120"/>
              </a:rPr>
              <a:t>』的要求，暨</a:t>
            </a:r>
            <a:r>
              <a:rPr lang="zh-CN" altLang="zh-TW" dirty="0" smtClean="0">
                <a:ea typeface="標楷體" pitchFamily="65" charset="-120"/>
              </a:rPr>
              <a:t>国家</a:t>
            </a:r>
            <a:r>
              <a:rPr lang="zh-CN" altLang="zh-TW" dirty="0">
                <a:ea typeface="標楷體" pitchFamily="65" charset="-120"/>
              </a:rPr>
              <a:t>发展和改革委员会</a:t>
            </a:r>
            <a:r>
              <a:rPr lang="en-US" altLang="zh-TW" dirty="0">
                <a:ea typeface="標楷體" pitchFamily="65" charset="-120"/>
              </a:rPr>
              <a:t>2012</a:t>
            </a:r>
            <a:r>
              <a:rPr lang="zh-CN" altLang="zh-TW" dirty="0">
                <a:ea typeface="標楷體" pitchFamily="65" charset="-120"/>
              </a:rPr>
              <a:t>年</a:t>
            </a:r>
            <a:r>
              <a:rPr lang="en-US" altLang="zh-TW" dirty="0">
                <a:ea typeface="標楷體" pitchFamily="65" charset="-120"/>
              </a:rPr>
              <a:t>7</a:t>
            </a:r>
            <a:r>
              <a:rPr lang="zh-CN" altLang="zh-TW" dirty="0">
                <a:ea typeface="標楷體" pitchFamily="65" charset="-120"/>
              </a:rPr>
              <a:t>月</a:t>
            </a:r>
            <a:r>
              <a:rPr lang="en-US" altLang="zh-TW" dirty="0">
                <a:ea typeface="標楷體" pitchFamily="65" charset="-120"/>
              </a:rPr>
              <a:t>6</a:t>
            </a:r>
            <a:r>
              <a:rPr lang="zh-CN" altLang="zh-TW" dirty="0">
                <a:ea typeface="標楷體" pitchFamily="65" charset="-120"/>
              </a:rPr>
              <a:t>日『</a:t>
            </a:r>
            <a:r>
              <a:rPr lang="zh-CN" altLang="zh-TW" dirty="0">
                <a:solidFill>
                  <a:srgbClr val="0070C0"/>
                </a:solidFill>
                <a:ea typeface="標楷體" pitchFamily="65" charset="-120"/>
              </a:rPr>
              <a:t>关于进一步加强国家电子政务</a:t>
            </a:r>
            <a:r>
              <a:rPr lang="zh-CN" altLang="zh-TW" dirty="0" smtClean="0">
                <a:solidFill>
                  <a:srgbClr val="0070C0"/>
                </a:solidFill>
                <a:ea typeface="標楷體" pitchFamily="65" charset="-120"/>
              </a:rPr>
              <a:t>网路</a:t>
            </a:r>
            <a:r>
              <a:rPr lang="zh-CN" altLang="zh-TW" dirty="0">
                <a:solidFill>
                  <a:srgbClr val="0070C0"/>
                </a:solidFill>
                <a:ea typeface="標楷體" pitchFamily="65" charset="-120"/>
              </a:rPr>
              <a:t>建设和应用工作的通知</a:t>
            </a:r>
            <a:r>
              <a:rPr lang="en-US" altLang="zh-TW" dirty="0">
                <a:solidFill>
                  <a:srgbClr val="0070C0"/>
                </a:solidFill>
                <a:ea typeface="標楷體" pitchFamily="65" charset="-120"/>
              </a:rPr>
              <a:t>(</a:t>
            </a:r>
            <a:r>
              <a:rPr lang="zh-CN" altLang="zh-TW" dirty="0">
                <a:solidFill>
                  <a:srgbClr val="0070C0"/>
                </a:solidFill>
                <a:ea typeface="標楷體" pitchFamily="65" charset="-120"/>
              </a:rPr>
              <a:t>发改高技</a:t>
            </a:r>
            <a:r>
              <a:rPr lang="en-US" altLang="zh-TW" dirty="0">
                <a:solidFill>
                  <a:srgbClr val="0070C0"/>
                </a:solidFill>
                <a:ea typeface="標楷體" pitchFamily="65" charset="-120"/>
              </a:rPr>
              <a:t>(2012)1986</a:t>
            </a:r>
            <a:r>
              <a:rPr lang="zh-CN" altLang="zh-TW" dirty="0">
                <a:solidFill>
                  <a:srgbClr val="0070C0"/>
                </a:solidFill>
                <a:ea typeface="標楷體" pitchFamily="65" charset="-120"/>
              </a:rPr>
              <a:t>号</a:t>
            </a:r>
            <a:r>
              <a:rPr lang="en-US" altLang="zh-TW" dirty="0">
                <a:solidFill>
                  <a:srgbClr val="0070C0"/>
                </a:solidFill>
                <a:ea typeface="標楷體" pitchFamily="65" charset="-120"/>
              </a:rPr>
              <a:t>)</a:t>
            </a:r>
            <a:r>
              <a:rPr lang="zh-CN" altLang="zh-TW" dirty="0">
                <a:ea typeface="標楷體" pitchFamily="65" charset="-120"/>
              </a:rPr>
              <a:t>』文件的</a:t>
            </a:r>
            <a:r>
              <a:rPr lang="zh-CN" altLang="zh-TW" dirty="0" smtClean="0">
                <a:ea typeface="標楷體" pitchFamily="65" charset="-120"/>
              </a:rPr>
              <a:t>精神</a:t>
            </a:r>
            <a:endParaRPr lang="en-US" altLang="zh-CN" dirty="0" smtClean="0">
              <a:ea typeface="標楷體" pitchFamily="65" charset="-120"/>
            </a:endParaRPr>
          </a:p>
          <a:p>
            <a:pPr marL="993775" indent="0">
              <a:buNone/>
            </a:pPr>
            <a:r>
              <a:rPr lang="zh-CN" altLang="zh-TW" dirty="0" smtClean="0">
                <a:ea typeface="標楷體" pitchFamily="65" charset="-120"/>
              </a:rPr>
              <a:t>各</a:t>
            </a:r>
            <a:r>
              <a:rPr lang="zh-CN" altLang="zh-TW" dirty="0">
                <a:ea typeface="標楷體" pitchFamily="65" charset="-120"/>
              </a:rPr>
              <a:t>政务部门应力争到</a:t>
            </a:r>
            <a:r>
              <a:rPr lang="en-US" altLang="zh-TW" dirty="0">
                <a:ea typeface="標楷體" pitchFamily="65" charset="-120"/>
              </a:rPr>
              <a:t>”</a:t>
            </a:r>
            <a:r>
              <a:rPr lang="zh-CN" altLang="zh-TW" dirty="0">
                <a:ea typeface="標楷體" pitchFamily="65" charset="-120"/>
              </a:rPr>
              <a:t>十二五</a:t>
            </a:r>
            <a:r>
              <a:rPr lang="en-US" altLang="zh-TW" dirty="0">
                <a:ea typeface="標楷體" pitchFamily="65" charset="-120"/>
              </a:rPr>
              <a:t>”</a:t>
            </a:r>
            <a:r>
              <a:rPr lang="zh-CN" altLang="zh-TW" dirty="0">
                <a:ea typeface="標楷體" pitchFamily="65" charset="-120"/>
              </a:rPr>
              <a:t>末期实现国家电子政务外网能于全国所有县市覆盖</a:t>
            </a:r>
            <a:r>
              <a:rPr lang="zh-TW" altLang="en-US" dirty="0" smtClean="0">
                <a:ea typeface="標楷體" pitchFamily="65" charset="-120"/>
              </a:rPr>
              <a:t>。</a:t>
            </a:r>
            <a:endParaRPr lang="en-US" altLang="zh-TW" dirty="0" smtClean="0">
              <a:ea typeface="標楷體" pitchFamily="65" charset="-120"/>
            </a:endParaRPr>
          </a:p>
          <a:p>
            <a:pPr marL="993775" indent="0">
              <a:buNone/>
            </a:pPr>
            <a:endParaRPr lang="en-US" altLang="zh-TW" dirty="0">
              <a:ea typeface="標楷體" pitchFamily="65" charset="-120"/>
            </a:endParaRPr>
          </a:p>
          <a:p>
            <a:pPr marL="457200" indent="-457200">
              <a:buAutoNum type="arabicPeriod" startAt="2"/>
            </a:pPr>
            <a:r>
              <a:rPr lang="zh-TW" altLang="en-US" dirty="0" smtClean="0">
                <a:ea typeface="標楷體" pitchFamily="65" charset="-120"/>
              </a:rPr>
              <a:t>配合政府政策，协助云南省政府完善</a:t>
            </a:r>
            <a:r>
              <a:rPr lang="zh-CN" altLang="zh-TW" dirty="0" smtClean="0">
                <a:ea typeface="標楷體" pitchFamily="65" charset="-120"/>
              </a:rPr>
              <a:t>『</a:t>
            </a:r>
            <a:r>
              <a:rPr lang="zh-CN" altLang="zh-TW" dirty="0">
                <a:ea typeface="標楷體" pitchFamily="65" charset="-120"/>
              </a:rPr>
              <a:t>云南物流管理公用信息平台』的电子政务</a:t>
            </a:r>
            <a:r>
              <a:rPr lang="zh-CN" altLang="zh-TW" dirty="0" smtClean="0">
                <a:ea typeface="標楷體" pitchFamily="65" charset="-120"/>
              </a:rPr>
              <a:t>外</a:t>
            </a:r>
            <a:r>
              <a:rPr lang="zh-TW" altLang="en-US" dirty="0" smtClean="0">
                <a:ea typeface="標楷體" pitchFamily="65" charset="-120"/>
              </a:rPr>
              <a:t>网建置，</a:t>
            </a:r>
            <a:r>
              <a:rPr lang="zh-CN" altLang="zh-TW" dirty="0" smtClean="0">
                <a:ea typeface="標楷體" pitchFamily="65" charset="-120"/>
              </a:rPr>
              <a:t>建</a:t>
            </a:r>
            <a:r>
              <a:rPr lang="zh-CN" altLang="zh-TW" dirty="0">
                <a:ea typeface="標楷體" pitchFamily="65" charset="-120"/>
              </a:rPr>
              <a:t>议成立特许公司负责该外网的运营，并由特许收入挹注省府财政</a:t>
            </a:r>
            <a:r>
              <a:rPr lang="zh-TW" altLang="en-US" dirty="0" smtClean="0">
                <a:ea typeface="標楷體" pitchFamily="65" charset="-120"/>
              </a:rPr>
              <a:t>。</a:t>
            </a:r>
            <a:endParaRPr lang="en-US" altLang="zh-TW" dirty="0" smtClean="0">
              <a:ea typeface="標楷體" pitchFamily="65" charset="-120"/>
            </a:endParaRPr>
          </a:p>
          <a:p>
            <a:pPr marL="457200" indent="-457200">
              <a:buAutoNum type="arabicPeriod" startAt="2"/>
            </a:pPr>
            <a:endParaRPr lang="en-US" altLang="zh-TW" dirty="0" smtClean="0"/>
          </a:p>
          <a:p>
            <a:pPr marL="457200" indent="-457200">
              <a:buAutoNum type="arabicPeriod" startAt="2"/>
            </a:pP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8</a:t>
            </a:fld>
            <a:endParaRPr lang="zh-TW" altLang="en-US"/>
          </a:p>
        </p:txBody>
      </p:sp>
      <p:sp>
        <p:nvSpPr>
          <p:cNvPr id="7" name="向右箭號 6"/>
          <p:cNvSpPr/>
          <p:nvPr/>
        </p:nvSpPr>
        <p:spPr>
          <a:xfrm>
            <a:off x="1031146" y="3182508"/>
            <a:ext cx="372501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473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说明 </a:t>
            </a:r>
            <a:r>
              <a:rPr lang="en-US" altLang="zh-TW" dirty="0" smtClean="0"/>
              <a:t>(</a:t>
            </a:r>
            <a:r>
              <a:rPr lang="zh-TW" altLang="en-US" dirty="0" smtClean="0"/>
              <a:t>续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41325" indent="-441325">
              <a:buNone/>
            </a:pPr>
            <a:r>
              <a:rPr lang="en-US" altLang="zh-TW" dirty="0">
                <a:solidFill>
                  <a:schemeClr val="accent1"/>
                </a:solidFill>
              </a:rPr>
              <a:t>3</a:t>
            </a:r>
            <a:r>
              <a:rPr lang="en-US" altLang="zh-TW" dirty="0" smtClean="0">
                <a:solidFill>
                  <a:schemeClr val="accent1"/>
                </a:solidFill>
              </a:rPr>
              <a:t>.</a:t>
            </a:r>
            <a:r>
              <a:rPr lang="zh-TW" altLang="en-US" dirty="0" smtClean="0">
                <a:solidFill>
                  <a:schemeClr val="accent1"/>
                </a:solidFill>
              </a:rPr>
              <a:t>  </a:t>
            </a:r>
            <a:r>
              <a:rPr lang="zh-TW" altLang="en-US" sz="2800" dirty="0" smtClean="0">
                <a:ea typeface="標楷體" pitchFamily="65" charset="-120"/>
              </a:rPr>
              <a:t>自</a:t>
            </a:r>
            <a:r>
              <a:rPr lang="en-US" altLang="zh-TW" sz="2800" dirty="0">
                <a:ea typeface="標楷體" pitchFamily="65" charset="-120"/>
              </a:rPr>
              <a:t>2006</a:t>
            </a:r>
            <a:r>
              <a:rPr lang="zh-TW" altLang="en-US" sz="2800" dirty="0">
                <a:ea typeface="標楷體" pitchFamily="65" charset="-120"/>
              </a:rPr>
              <a:t>年起，大連市、南京市、鄭州、深圳市等分別引進第三方物流信息業者建置公用信息平台，惟尚無由政府部門獎勵民間企業設立特許公司運營八大物流信息</a:t>
            </a:r>
            <a:r>
              <a:rPr lang="zh-TW" altLang="en-US" sz="2800" dirty="0" smtClean="0">
                <a:ea typeface="標楷體" pitchFamily="65" charset="-120"/>
              </a:rPr>
              <a:t>平台</a:t>
            </a:r>
            <a:endParaRPr lang="en-US" altLang="zh-TW" sz="2800" dirty="0" smtClean="0">
              <a:ea typeface="標楷體" pitchFamily="65" charset="-120"/>
            </a:endParaRPr>
          </a:p>
          <a:p>
            <a:pPr marL="634320" lvl="1" indent="-457200">
              <a:buFont typeface="+mj-lt"/>
              <a:buAutoNum type="arabicParenR"/>
            </a:pPr>
            <a:r>
              <a:rPr lang="zh-CN" altLang="zh-TW" sz="2400" dirty="0" smtClean="0">
                <a:ea typeface="標楷體" pitchFamily="65" charset="-120"/>
              </a:rPr>
              <a:t>基</a:t>
            </a:r>
            <a:r>
              <a:rPr lang="zh-CN" altLang="zh-TW" sz="2400" dirty="0">
                <a:ea typeface="標楷體" pitchFamily="65" charset="-120"/>
              </a:rPr>
              <a:t>础通信</a:t>
            </a:r>
            <a:r>
              <a:rPr lang="zh-CN" altLang="zh-TW" sz="2400" dirty="0" smtClean="0">
                <a:ea typeface="標楷體" pitchFamily="65" charset="-120"/>
              </a:rPr>
              <a:t>平台</a:t>
            </a:r>
            <a:endParaRPr lang="en-US" altLang="zh-CN" sz="2400" dirty="0">
              <a:ea typeface="標楷體" pitchFamily="65" charset="-120"/>
            </a:endParaRPr>
          </a:p>
          <a:p>
            <a:pPr marL="634320" lvl="1" indent="-457200">
              <a:buFont typeface="+mj-lt"/>
              <a:buAutoNum type="arabicParenR"/>
            </a:pPr>
            <a:r>
              <a:rPr lang="zh-CN" altLang="zh-TW" sz="2400" dirty="0" smtClean="0">
                <a:ea typeface="標楷體" pitchFamily="65" charset="-120"/>
              </a:rPr>
              <a:t>资</a:t>
            </a:r>
            <a:r>
              <a:rPr lang="zh-CN" altLang="zh-TW" sz="2400" dirty="0">
                <a:ea typeface="標楷體" pitchFamily="65" charset="-120"/>
              </a:rPr>
              <a:t>金结算与支付</a:t>
            </a:r>
            <a:r>
              <a:rPr lang="zh-CN" altLang="zh-TW" sz="2400" dirty="0" smtClean="0">
                <a:ea typeface="標楷體" pitchFamily="65" charset="-120"/>
              </a:rPr>
              <a:t>平台</a:t>
            </a:r>
            <a:endParaRPr lang="en-US" altLang="zh-CN" sz="2400" dirty="0">
              <a:ea typeface="標楷體" pitchFamily="65" charset="-120"/>
            </a:endParaRPr>
          </a:p>
          <a:p>
            <a:pPr marL="634320" lvl="1" indent="-457200">
              <a:buFont typeface="+mj-lt"/>
              <a:buAutoNum type="arabicParenR"/>
            </a:pPr>
            <a:r>
              <a:rPr lang="zh-CN" altLang="zh-TW" sz="2400" dirty="0" smtClean="0">
                <a:ea typeface="標楷體" pitchFamily="65" charset="-120"/>
              </a:rPr>
              <a:t>物</a:t>
            </a:r>
            <a:r>
              <a:rPr lang="zh-CN" altLang="zh-TW" sz="2400" dirty="0">
                <a:ea typeface="標楷體" pitchFamily="65" charset="-120"/>
              </a:rPr>
              <a:t>流通关</a:t>
            </a:r>
            <a:r>
              <a:rPr lang="zh-CN" altLang="zh-TW" sz="2400" dirty="0" smtClean="0">
                <a:ea typeface="標楷體" pitchFamily="65" charset="-120"/>
              </a:rPr>
              <a:t>平台</a:t>
            </a:r>
            <a:endParaRPr lang="en-US" altLang="zh-CN" sz="2400" dirty="0">
              <a:ea typeface="標楷體" pitchFamily="65" charset="-120"/>
            </a:endParaRPr>
          </a:p>
          <a:p>
            <a:pPr marL="634320" lvl="1" indent="-457200">
              <a:buFont typeface="+mj-lt"/>
              <a:buAutoNum type="arabicParenR"/>
            </a:pPr>
            <a:r>
              <a:rPr lang="zh-CN" altLang="zh-TW" sz="2400" dirty="0" smtClean="0">
                <a:ea typeface="標楷體" pitchFamily="65" charset="-120"/>
              </a:rPr>
              <a:t>货</a:t>
            </a:r>
            <a:r>
              <a:rPr lang="zh-CN" altLang="zh-TW" sz="2400" dirty="0">
                <a:ea typeface="標楷體" pitchFamily="65" charset="-120"/>
              </a:rPr>
              <a:t>物定位与跟踪</a:t>
            </a:r>
            <a:r>
              <a:rPr lang="zh-CN" altLang="zh-TW" sz="2400" dirty="0" smtClean="0">
                <a:ea typeface="標楷體" pitchFamily="65" charset="-120"/>
              </a:rPr>
              <a:t>平台</a:t>
            </a:r>
            <a:endParaRPr lang="en-US" altLang="zh-CN" sz="2400" dirty="0">
              <a:ea typeface="標楷體" pitchFamily="65" charset="-120"/>
            </a:endParaRPr>
          </a:p>
          <a:p>
            <a:pPr marL="634320" lvl="1" indent="-457200">
              <a:buFont typeface="+mj-lt"/>
              <a:buAutoNum type="arabicParenR"/>
            </a:pPr>
            <a:r>
              <a:rPr lang="zh-CN" altLang="zh-TW" sz="2400" dirty="0" smtClean="0">
                <a:ea typeface="標楷體" pitchFamily="65" charset="-120"/>
              </a:rPr>
              <a:t>物</a:t>
            </a:r>
            <a:r>
              <a:rPr lang="zh-CN" altLang="zh-TW" sz="2400" dirty="0">
                <a:ea typeface="標楷體" pitchFamily="65" charset="-120"/>
              </a:rPr>
              <a:t>流信息采集</a:t>
            </a:r>
            <a:r>
              <a:rPr lang="zh-CN" altLang="zh-TW" sz="2400" dirty="0" smtClean="0">
                <a:ea typeface="標楷體" pitchFamily="65" charset="-120"/>
              </a:rPr>
              <a:t>平台</a:t>
            </a:r>
            <a:endParaRPr lang="en-US" altLang="zh-CN" sz="2400" dirty="0">
              <a:ea typeface="標楷體" pitchFamily="65" charset="-120"/>
            </a:endParaRPr>
          </a:p>
          <a:p>
            <a:pPr marL="634320" lvl="1" indent="-457200">
              <a:buFont typeface="+mj-lt"/>
              <a:buAutoNum type="arabicParenR"/>
            </a:pPr>
            <a:r>
              <a:rPr lang="zh-CN" altLang="zh-TW" sz="2400" dirty="0" smtClean="0">
                <a:ea typeface="標楷體" pitchFamily="65" charset="-120"/>
              </a:rPr>
              <a:t>物</a:t>
            </a:r>
            <a:r>
              <a:rPr lang="zh-CN" altLang="zh-TW" sz="2400" dirty="0">
                <a:ea typeface="標楷體" pitchFamily="65" charset="-120"/>
              </a:rPr>
              <a:t>流信息发布</a:t>
            </a:r>
            <a:r>
              <a:rPr lang="zh-CN" altLang="zh-TW" sz="2400" dirty="0" smtClean="0">
                <a:ea typeface="標楷體" pitchFamily="65" charset="-120"/>
              </a:rPr>
              <a:t>平台</a:t>
            </a:r>
            <a:endParaRPr lang="en-US" altLang="zh-CN" sz="2400" dirty="0">
              <a:ea typeface="標楷體" pitchFamily="65" charset="-120"/>
            </a:endParaRPr>
          </a:p>
          <a:p>
            <a:pPr marL="634320" lvl="1" indent="-457200">
              <a:buFont typeface="+mj-lt"/>
              <a:buAutoNum type="arabicParenR"/>
            </a:pPr>
            <a:r>
              <a:rPr lang="zh-CN" altLang="zh-TW" sz="2400" dirty="0" smtClean="0">
                <a:ea typeface="標楷體" pitchFamily="65" charset="-120"/>
              </a:rPr>
              <a:t>物</a:t>
            </a:r>
            <a:r>
              <a:rPr lang="zh-CN" altLang="zh-TW" sz="2400" dirty="0">
                <a:ea typeface="標楷體" pitchFamily="65" charset="-120"/>
              </a:rPr>
              <a:t>流信息处理与咨询</a:t>
            </a:r>
            <a:r>
              <a:rPr lang="zh-CN" altLang="zh-TW" sz="2400" dirty="0" smtClean="0">
                <a:ea typeface="標楷體" pitchFamily="65" charset="-120"/>
              </a:rPr>
              <a:t>平台</a:t>
            </a:r>
            <a:endParaRPr lang="en-US" altLang="zh-CN" sz="2400" dirty="0">
              <a:ea typeface="標楷體" pitchFamily="65" charset="-120"/>
            </a:endParaRPr>
          </a:p>
          <a:p>
            <a:pPr marL="634320" lvl="1" indent="-457200">
              <a:buFont typeface="+mj-lt"/>
              <a:buAutoNum type="arabicParenR"/>
            </a:pPr>
            <a:r>
              <a:rPr lang="zh-CN" altLang="zh-TW" sz="2400" dirty="0" smtClean="0">
                <a:ea typeface="標楷體" pitchFamily="65" charset="-120"/>
              </a:rPr>
              <a:t>物</a:t>
            </a:r>
            <a:r>
              <a:rPr lang="zh-CN" altLang="zh-TW" sz="2400" dirty="0">
                <a:ea typeface="標楷體" pitchFamily="65" charset="-120"/>
              </a:rPr>
              <a:t>流市场交易</a:t>
            </a:r>
            <a:r>
              <a:rPr lang="zh-CN" altLang="zh-TW" sz="2400" dirty="0" smtClean="0">
                <a:ea typeface="標楷體" pitchFamily="65" charset="-120"/>
              </a:rPr>
              <a:t>平台</a:t>
            </a:r>
            <a:endParaRPr lang="en-US" altLang="zh-CN" sz="2400" dirty="0" smtClean="0">
              <a:ea typeface="標楷體" pitchFamily="65" charset="-120"/>
            </a:endParaRPr>
          </a:p>
          <a:p>
            <a:pPr marL="360000" indent="0">
              <a:buNone/>
            </a:pPr>
            <a:endParaRPr lang="zh-TW" altLang="zh-TW" dirty="0"/>
          </a:p>
          <a:p>
            <a:pPr marL="457200" indent="-457200">
              <a:buFont typeface="+mj-lt"/>
              <a:buAutoNum type="arabicParenR"/>
            </a:pP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2F28-40F0-4445-A028-7A90FE63804E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93522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清晰度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清晰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1405</TotalTime>
  <Words>1448</Words>
  <Application>Microsoft Office PowerPoint</Application>
  <PresentationFormat>如螢幕大小 (4:3)</PresentationFormat>
  <Paragraphs>126</Paragraphs>
  <Slides>32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33" baseType="lpstr">
      <vt:lpstr>清晰度</vt:lpstr>
      <vt:lpstr>云南投资项目提案介绍</vt:lpstr>
      <vt:lpstr>提案目录</vt:lpstr>
      <vt:lpstr>1.  能否比照厦门模式在云南设立台资人民币基金有限合伙人公司(QFLP)</vt:lpstr>
      <vt:lpstr>说明</vt:lpstr>
      <vt:lpstr>说明 (续)</vt:lpstr>
      <vt:lpstr>本会目标</vt:lpstr>
      <vt:lpstr>2. 配合成立『云南综合物流信息服务公司』设立</vt:lpstr>
      <vt:lpstr>说明</vt:lpstr>
      <vt:lpstr>说明 (续)</vt:lpstr>
      <vt:lpstr>本会目标</vt:lpstr>
      <vt:lpstr>3.  配合成立滇中经济开发区在台招商引资主要窗口</vt:lpstr>
      <vt:lpstr>提案说明</vt:lpstr>
      <vt:lpstr>本会目标</vt:lpstr>
      <vt:lpstr>4.  配合成立德宏中、缅瑞丽-木姐跨境经济合作区及中、越蒙自物流园区在台招商引资主要窗口</vt:lpstr>
      <vt:lpstr>提案说明</vt:lpstr>
      <vt:lpstr>本会目标</vt:lpstr>
      <vt:lpstr>5.  争取昆明长水国际机场形象工程建置</vt:lpstr>
      <vt:lpstr>提案说明</vt:lpstr>
      <vt:lpstr>本会目标</vt:lpstr>
      <vt:lpstr>6.  配合2013第九届昆明（泛亚）国际农业博览会协办单位</vt:lpstr>
      <vt:lpstr>提案说明</vt:lpstr>
      <vt:lpstr>本会目标</vt:lpstr>
      <vt:lpstr>7.  配合办理滇台产业、商务、交流、考察及研讨活动主要窗口</vt:lpstr>
      <vt:lpstr>提案说明</vt:lpstr>
      <vt:lpstr>本会目标</vt:lpstr>
      <vt:lpstr>8.  配合设立两岸及东盟经济贸易策进会驻昆办公室</vt:lpstr>
      <vt:lpstr>提案说明</vt:lpstr>
      <vt:lpstr>本会目标</vt:lpstr>
      <vt:lpstr>9.  筹设LED科技设厂</vt:lpstr>
      <vt:lpstr>提案说明</vt:lpstr>
      <vt:lpstr>本会目标</vt:lpstr>
      <vt:lpstr>報告完畢 敬請指教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行政院衛生署食品藥物管理局委託業務企畫書 </dc:title>
  <dc:creator>hpw</dc:creator>
  <cp:lastModifiedBy>James Chao</cp:lastModifiedBy>
  <cp:revision>102</cp:revision>
  <cp:lastPrinted>2013-03-15T01:44:29Z</cp:lastPrinted>
  <dcterms:created xsi:type="dcterms:W3CDTF">2013-02-19T16:22:45Z</dcterms:created>
  <dcterms:modified xsi:type="dcterms:W3CDTF">2013-03-15T05:36:14Z</dcterms:modified>
</cp:coreProperties>
</file>