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3"/>
    <p:sldId id="256" r:id="rId4"/>
    <p:sldId id="257" r:id="rId5"/>
    <p:sldId id="266" r:id="rId6"/>
    <p:sldId id="262" r:id="rId7"/>
    <p:sldId id="258" r:id="rId8"/>
    <p:sldId id="260" r:id="rId9"/>
    <p:sldId id="259" r:id="rId10"/>
    <p:sldId id="263" r:id="rId11"/>
    <p:sldId id="268" r:id="rId12"/>
    <p:sldId id="271" r:id="rId13"/>
    <p:sldId id="264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9120" y="297180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</a:rPr>
              <a:t>第二代物联网水龙头介绍</a:t>
            </a:r>
            <a:endParaRPr lang="zh-CN" alt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" y="1016635"/>
            <a:ext cx="11079480" cy="54241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64160" y="-85725"/>
            <a:ext cx="11661775" cy="1720850"/>
            <a:chOff x="1472" y="1377"/>
            <a:chExt cx="18365" cy="2710"/>
          </a:xfrm>
        </p:grpSpPr>
        <p:sp>
          <p:nvSpPr>
            <p:cNvPr id="4" name="文本框 3"/>
            <p:cNvSpPr txBox="1"/>
            <p:nvPr/>
          </p:nvSpPr>
          <p:spPr>
            <a:xfrm>
              <a:off x="1472" y="2244"/>
              <a:ext cx="18365" cy="1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智能龙头可搭配壹环科技开发的智由控APP使用，APP可以监测显示净水相关数据，包括原水水质，净水水质，使用流量，滤芯使用情况；当水质污染超标或者滤芯使用寿命到期时，用户还可以通过APP一键申请维护，用户使用便捷省心，净水商户也可以快速响应维护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0" name=" 220"/>
            <p:cNvSpPr/>
            <p:nvPr/>
          </p:nvSpPr>
          <p:spPr>
            <a:xfrm>
              <a:off x="1521" y="1377"/>
              <a:ext cx="2976" cy="82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64" y="1377"/>
              <a:ext cx="256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" y="1805940"/>
            <a:ext cx="10058400" cy="4924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299720" y="490220"/>
            <a:ext cx="11737975" cy="5878195"/>
            <a:chOff x="245" y="14"/>
            <a:chExt cx="17647" cy="10330"/>
          </a:xfrm>
        </p:grpSpPr>
        <p:pic>
          <p:nvPicPr>
            <p:cNvPr id="5" name="图片 4" descr="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63" y="14"/>
              <a:ext cx="6029" cy="10330"/>
            </a:xfrm>
            <a:prstGeom prst="rect">
              <a:avLst/>
            </a:prstGeom>
          </p:spPr>
        </p:pic>
        <p:pic>
          <p:nvPicPr>
            <p:cNvPr id="6" name="图片 5" descr="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" y="14"/>
              <a:ext cx="5809" cy="10329"/>
            </a:xfrm>
            <a:prstGeom prst="rect">
              <a:avLst/>
            </a:prstGeom>
          </p:spPr>
        </p:pic>
        <p:pic>
          <p:nvPicPr>
            <p:cNvPr id="8" name="图片 7" descr="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4" y="14"/>
              <a:ext cx="5809" cy="103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示意图小3"/>
          <p:cNvPicPr>
            <a:picLocks noChangeAspect="1"/>
          </p:cNvPicPr>
          <p:nvPr/>
        </p:nvPicPr>
        <p:blipFill>
          <a:blip r:embed="rId1"/>
          <a:srcRect b="3106"/>
          <a:stretch>
            <a:fillRect/>
          </a:stretch>
        </p:blipFill>
        <p:spPr>
          <a:xfrm>
            <a:off x="426085" y="73025"/>
            <a:ext cx="11018520" cy="66567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5800" y="312420"/>
            <a:ext cx="546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第二代物联网龙头连接示意图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621665" y="62865"/>
            <a:ext cx="10753090" cy="7480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2795" y="11747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基本参数</a:t>
            </a:r>
            <a:endParaRPr lang="zh-CN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flipH="1">
            <a:off x="6638290" y="854710"/>
            <a:ext cx="4705985" cy="5930265"/>
            <a:chOff x="979" y="1700"/>
            <a:chExt cx="6875" cy="8712"/>
          </a:xfrm>
        </p:grpSpPr>
        <p:pic>
          <p:nvPicPr>
            <p:cNvPr id="5" name="图片 4" descr="IMG_3540"/>
            <p:cNvPicPr>
              <a:picLocks noChangeAspect="1"/>
            </p:cNvPicPr>
            <p:nvPr/>
          </p:nvPicPr>
          <p:blipFill>
            <a:blip r:embed="rId1"/>
            <a:srcRect t="2237" b="2735"/>
            <a:stretch>
              <a:fillRect/>
            </a:stretch>
          </p:blipFill>
          <p:spPr>
            <a:xfrm>
              <a:off x="979" y="1700"/>
              <a:ext cx="6875" cy="8712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1852" y="2175"/>
              <a:ext cx="328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1852" y="9842"/>
              <a:ext cx="198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228" y="2175"/>
              <a:ext cx="0" cy="76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042" y="4876"/>
              <a:ext cx="1186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/>
                <a:t>35cm</a:t>
              </a:r>
              <a:endParaRPr lang="en-US" altLang="zh-CN" sz="2000" b="1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5821" y="3701"/>
              <a:ext cx="9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789" y="8269"/>
              <a:ext cx="891" cy="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234" y="3701"/>
              <a:ext cx="0" cy="4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6445" y="5481"/>
              <a:ext cx="1186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/>
                <a:t>21cm</a:t>
              </a:r>
              <a:endParaRPr lang="en-US" altLang="zh-CN" sz="2000" b="1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3521" y="8274"/>
              <a:ext cx="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326" y="8269"/>
              <a:ext cx="5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3837" y="8775"/>
              <a:ext cx="1293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/>
                <a:t>6.8cm</a:t>
              </a:r>
              <a:endParaRPr lang="en-US" altLang="zh-CN" sz="2000" b="1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2762" y="7595"/>
              <a:ext cx="0" cy="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386" y="7596"/>
              <a:ext cx="0" cy="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754" y="7870"/>
              <a:ext cx="6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3521" y="7597"/>
              <a:ext cx="1293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/>
                <a:t>2.8cm</a:t>
              </a:r>
              <a:endParaRPr lang="en-US" altLang="zh-CN" sz="2000" b="1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64845" y="1320800"/>
            <a:ext cx="5967730" cy="4988560"/>
            <a:chOff x="863" y="2379"/>
            <a:chExt cx="9398" cy="7856"/>
          </a:xfrm>
        </p:grpSpPr>
        <p:sp>
          <p:nvSpPr>
            <p:cNvPr id="29" name="文本框 28"/>
            <p:cNvSpPr txBox="1"/>
            <p:nvPr/>
          </p:nvSpPr>
          <p:spPr>
            <a:xfrm>
              <a:off x="863" y="8934"/>
              <a:ext cx="2436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b="1"/>
                <a:t>产品升级</a:t>
              </a:r>
              <a:endParaRPr lang="zh-CN" altLang="en-US" sz="2000" b="1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863" y="2379"/>
              <a:ext cx="9398" cy="7856"/>
              <a:chOff x="8842" y="2176"/>
              <a:chExt cx="9398" cy="7856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8842" y="2176"/>
                <a:ext cx="6006" cy="3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>
                  <a:lnSpc>
                    <a:spcPct val="130000"/>
                  </a:lnSpc>
                </a:pPr>
                <a:r>
                  <a:rPr lang="zh-CN" altLang="en-US" sz="2000" b="1"/>
                  <a:t>名称：第二代物联网水龙头</a:t>
                </a:r>
                <a:endParaRPr lang="zh-CN" altLang="en-US" sz="2000" b="1"/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000" b="1"/>
                  <a:t>型号：</a:t>
                </a:r>
                <a:r>
                  <a:rPr lang="zh-CN" altLang="en-US" sz="2000" b="1">
                    <a:sym typeface="+mn-ea"/>
                  </a:rPr>
                  <a:t>第二代</a:t>
                </a:r>
                <a:endParaRPr lang="zh-CN" altLang="en-US" sz="2000" b="1">
                  <a:sym typeface="+mn-ea"/>
                </a:endParaRPr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000" b="1"/>
                  <a:t>材质：</a:t>
                </a:r>
                <a:r>
                  <a:rPr lang="en-US" altLang="zh-CN" sz="2400" b="1">
                    <a:sym typeface="+mn-ea"/>
                  </a:rPr>
                  <a:t>SUS304</a:t>
                </a:r>
                <a:r>
                  <a:rPr lang="zh-CN" altLang="en-US" sz="2000" b="1">
                    <a:sym typeface="+mn-ea"/>
                  </a:rPr>
                  <a:t>不锈钢</a:t>
                </a:r>
                <a:endParaRPr lang="zh-CN" altLang="en-US" sz="2000" b="1"/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000" b="1"/>
                  <a:t>表面处理：拉丝表面处理工艺</a:t>
                </a:r>
                <a:endParaRPr lang="zh-CN" altLang="en-US" sz="2000" b="1"/>
              </a:p>
              <a:p>
                <a:pPr algn="l">
                  <a:lnSpc>
                    <a:spcPct val="130000"/>
                  </a:lnSpc>
                </a:pPr>
                <a:r>
                  <a:rPr lang="zh-CN" altLang="en-US" sz="2000" b="1"/>
                  <a:t>适用品牌：所有</a:t>
                </a:r>
                <a:r>
                  <a:rPr lang="en-US" altLang="zh-CN" sz="2000" b="1"/>
                  <a:t>RO</a:t>
                </a:r>
                <a:r>
                  <a:rPr lang="zh-CN" altLang="en-US" sz="2000" b="1"/>
                  <a:t>反渗透净水机</a:t>
                </a:r>
                <a:endParaRPr lang="zh-CN" altLang="en-US" sz="2000" b="1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842" y="5840"/>
                <a:ext cx="9398" cy="2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>
                  <a:lnSpc>
                    <a:spcPct val="120000"/>
                  </a:lnSpc>
                </a:pPr>
                <a:r>
                  <a:rPr lang="zh-CN" altLang="en-US" sz="2000" b="1"/>
                  <a:t>产品功能：</a:t>
                </a:r>
                <a:endParaRPr lang="zh-CN" altLang="en-US" sz="2000" b="1"/>
              </a:p>
              <a:p>
                <a:pPr>
                  <a:lnSpc>
                    <a:spcPct val="120000"/>
                  </a:lnSpc>
                </a:pPr>
                <a:r>
                  <a:rPr lang="en-US" altLang="zh-CN" b="1"/>
                  <a:t>1</a:t>
                </a:r>
                <a:r>
                  <a:rPr lang="zh-CN" altLang="en-US" b="1"/>
                  <a:t>、随时监测水质（</a:t>
                </a:r>
                <a:r>
                  <a:rPr lang="en-US" altLang="zh-CN" b="1"/>
                  <a:t>TDS</a:t>
                </a:r>
                <a:r>
                  <a:rPr lang="zh-CN" altLang="en-US" b="1"/>
                  <a:t>值）、水流量、滤芯使用情况</a:t>
                </a:r>
                <a:endParaRPr lang="zh-CN" altLang="en-US" b="1"/>
              </a:p>
              <a:p>
                <a:pPr>
                  <a:lnSpc>
                    <a:spcPct val="120000"/>
                  </a:lnSpc>
                </a:pPr>
                <a:r>
                  <a:rPr lang="en-US" altLang="zh-CN" b="1"/>
                  <a:t>2</a:t>
                </a:r>
                <a:r>
                  <a:rPr lang="zh-CN" altLang="en-US" b="1"/>
                  <a:t>、</a:t>
                </a:r>
                <a:r>
                  <a:rPr lang="en-US" altLang="zh-CN" b="1"/>
                  <a:t>LED</a:t>
                </a:r>
                <a:r>
                  <a:rPr lang="zh-CN" altLang="en-US" b="1"/>
                  <a:t>灯颜色提示水质状态 并及时提醒更换滤芯</a:t>
                </a:r>
                <a:endParaRPr lang="zh-CN" altLang="en-US" b="1"/>
              </a:p>
              <a:p>
                <a:pPr>
                  <a:lnSpc>
                    <a:spcPct val="120000"/>
                  </a:lnSpc>
                </a:pPr>
                <a:r>
                  <a:rPr lang="en-US" altLang="zh-CN" b="1"/>
                  <a:t>3</a:t>
                </a:r>
                <a:r>
                  <a:rPr lang="zh-CN" altLang="en-US" b="1"/>
                  <a:t>、通过</a:t>
                </a:r>
                <a:r>
                  <a:rPr lang="en-US" altLang="zh-CN" b="1"/>
                  <a:t>APP</a:t>
                </a:r>
                <a:r>
                  <a:rPr lang="zh-CN" altLang="en-US" b="1"/>
                  <a:t>一键申请维护，净水商户快速响应上门服务。</a:t>
                </a:r>
                <a:endParaRPr lang="zh-CN" altLang="en-US" b="1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8842" y="9404"/>
                <a:ext cx="6720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2000" b="1"/>
                  <a:t>智能防水不导电，使用更安全更放心</a:t>
                </a:r>
                <a:endParaRPr lang="zh-CN" altLang="en-US" sz="2000" b="1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 flipV="1">
            <a:off x="1798320" y="1173480"/>
            <a:ext cx="9159240" cy="7620"/>
          </a:xfrm>
          <a:prstGeom prst="line">
            <a:avLst/>
          </a:prstGeom>
          <a:solidFill>
            <a:schemeClr val="bg1"/>
          </a:solidFill>
          <a:ln w="41275" cmpd="sng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646045" y="40830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技术参数</a:t>
            </a:r>
            <a:endParaRPr lang="zh-CN" altLang="en-US" sz="36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0" name="表格 -1"/>
          <p:cNvGraphicFramePr/>
          <p:nvPr/>
        </p:nvGraphicFramePr>
        <p:xfrm>
          <a:off x="2895600" y="1645920"/>
          <a:ext cx="6585585" cy="4773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1840"/>
                <a:gridCol w="3293745"/>
              </a:tblGrid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电源  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DC24V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额定电压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5VDC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额定流量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2/Min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最大电流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50MA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88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水龙头联网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Wifi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8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显示灯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光纤光导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进水压力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0.1-0.4MPa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进水温度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5-38℃</a:t>
                      </a:r>
                      <a:endParaRPr lang="en-US" altLang="zh-CN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进出水口径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DN8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（</a:t>
                      </a: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2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分管）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52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进水要求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altLang="zh-CN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charset="0"/>
                          <a:ea typeface="Calibri" panose="020F0502020204030204" charset="0"/>
                          <a:cs typeface="Calibri" panose="020F0502020204030204" charset="0"/>
                        </a:rPr>
                        <a:t>市政自来水</a:t>
                      </a:r>
                      <a:endParaRPr lang="zh-CN" altLang="en-US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1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" name="直接连接符 1"/>
          <p:cNvCxnSpPr/>
          <p:nvPr/>
        </p:nvCxnSpPr>
        <p:spPr>
          <a:xfrm flipH="1">
            <a:off x="2142490" y="622935"/>
            <a:ext cx="0" cy="324485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2260600" y="742315"/>
            <a:ext cx="0" cy="381600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122920" y="774700"/>
            <a:ext cx="28346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</a:rPr>
              <a:t>TECHNICAL PARAMETERS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9单出水正面 蓝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320" y="482600"/>
            <a:ext cx="3252470" cy="56718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0">
            <a:off x="5645150" y="2825115"/>
            <a:ext cx="3004820" cy="828040"/>
            <a:chOff x="6698" y="6248"/>
            <a:chExt cx="4732" cy="1304"/>
          </a:xfrm>
        </p:grpSpPr>
        <p:sp>
          <p:nvSpPr>
            <p:cNvPr id="13" name="同心圆 12"/>
            <p:cNvSpPr/>
            <p:nvPr/>
          </p:nvSpPr>
          <p:spPr>
            <a:xfrm>
              <a:off x="6698" y="6248"/>
              <a:ext cx="1304" cy="1304"/>
            </a:xfrm>
            <a:prstGeom prst="donut">
              <a:avLst>
                <a:gd name="adj" fmla="val 15869"/>
              </a:avLst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待</a:t>
              </a:r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   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742" y="6591"/>
              <a:ext cx="2688" cy="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0000"/>
                </a:lnSpc>
                <a:buNone/>
              </a:pPr>
              <a:r>
                <a: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联网待机状态</a:t>
              </a:r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0">
            <a:off x="5645150" y="4717415"/>
            <a:ext cx="5016500" cy="828040"/>
            <a:chOff x="8578" y="7981"/>
            <a:chExt cx="7900" cy="1304"/>
          </a:xfrm>
        </p:grpSpPr>
        <p:sp>
          <p:nvSpPr>
            <p:cNvPr id="16" name="同心圆 15"/>
            <p:cNvSpPr/>
            <p:nvPr/>
          </p:nvSpPr>
          <p:spPr>
            <a:xfrm>
              <a:off x="8578" y="7981"/>
              <a:ext cx="1304" cy="1304"/>
            </a:xfrm>
            <a:prstGeom prst="donut">
              <a:avLst>
                <a:gd name="adj" fmla="val 15869"/>
              </a:avLst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差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590" y="8343"/>
              <a:ext cx="58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滤芯到期，</a:t>
              </a:r>
              <a:r>
                <a:rPr lang="zh-CN" altLang="en-US" sz="2000"/>
                <a:t>水质差，需更换滤芯</a:t>
              </a:r>
              <a:endParaRPr lang="zh-CN" altLang="en-US" sz="200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495290" y="1350645"/>
            <a:ext cx="4977765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根据不同的数据情况，提示灯显示不同的颜色，确保净水器的饮水安全，让用户饮用到安全无污染的水。</a:t>
            </a:r>
            <a:endParaRPr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45150" y="3771265"/>
            <a:ext cx="3746500" cy="828040"/>
            <a:chOff x="8890" y="5555"/>
            <a:chExt cx="5900" cy="1304"/>
          </a:xfrm>
        </p:grpSpPr>
        <p:sp>
          <p:nvSpPr>
            <p:cNvPr id="15" name="文本框 14"/>
            <p:cNvSpPr txBox="1"/>
            <p:nvPr/>
          </p:nvSpPr>
          <p:spPr>
            <a:xfrm>
              <a:off x="10902" y="5852"/>
              <a:ext cx="3888" cy="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0000"/>
                </a:lnSpc>
                <a:buNone/>
              </a:pPr>
              <a:r>
                <a:rPr lang="zh-CN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水质良好，正常使用</a:t>
              </a:r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同心圆 19"/>
            <p:cNvSpPr/>
            <p:nvPr/>
          </p:nvSpPr>
          <p:spPr>
            <a:xfrm>
              <a:off x="8890" y="5555"/>
              <a:ext cx="1304" cy="1304"/>
            </a:xfrm>
            <a:prstGeom prst="donut">
              <a:avLst>
                <a:gd name="adj" fmla="val 15869"/>
              </a:avLst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优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495290" y="689610"/>
            <a:ext cx="3027680" cy="5835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提示灯</a:t>
            </a:r>
            <a:r>
              <a:rPr lang="en-US" altLang="zh-CN" sz="32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智能提醒</a:t>
            </a:r>
            <a:endParaRPr lang="en-US" altLang="zh-CN" sz="32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98320" y="3987165"/>
            <a:ext cx="1036320" cy="8077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2712720" y="3268980"/>
            <a:ext cx="502920" cy="7315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941320" y="281178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提示灯</a:t>
            </a:r>
            <a:endParaRPr lang="zh-CN" altLang="en-US" sz="24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5495290" y="2649220"/>
            <a:ext cx="4364990" cy="9525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78740" y="8255"/>
            <a:ext cx="12026900" cy="4376420"/>
            <a:chOff x="130" y="109"/>
            <a:chExt cx="18940" cy="6892"/>
          </a:xfrm>
        </p:grpSpPr>
        <p:pic>
          <p:nvPicPr>
            <p:cNvPr id="4" name="图片 3" descr="kzh008"/>
            <p:cNvPicPr>
              <a:picLocks noChangeAspect="1"/>
            </p:cNvPicPr>
            <p:nvPr/>
          </p:nvPicPr>
          <p:blipFill>
            <a:blip r:embed="rId1"/>
            <a:srcRect t="18051" b="4580"/>
            <a:stretch>
              <a:fillRect/>
            </a:stretch>
          </p:blipFill>
          <p:spPr>
            <a:xfrm>
              <a:off x="130" y="109"/>
              <a:ext cx="18940" cy="6892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 flipV="1">
              <a:off x="5112" y="3960"/>
              <a:ext cx="1104" cy="456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3224" y="4152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纯水进口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V="1">
              <a:off x="10184" y="1880"/>
              <a:ext cx="1104" cy="456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1288" y="1252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纯水出口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H="1" flipV="1">
              <a:off x="9336" y="4704"/>
              <a:ext cx="576" cy="936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8645" y="5664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数据输进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H="1" flipV="1">
              <a:off x="9888" y="4440"/>
              <a:ext cx="1104" cy="1701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0389" y="6124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光纤连接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 flipV="1">
              <a:off x="10388" y="4152"/>
              <a:ext cx="748" cy="984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10824" y="5088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数据输出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05435" y="4983480"/>
            <a:ext cx="108388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第二代物联网龙头简化了龙头的内部的功能与结构，将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检测、监控、数据集合于控制盒子当中。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在二代控制盒子中，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内置 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WIFI通信模块电路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水质检测模块（TDS值）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水流量传感器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，从而实现数据到云端的稳定快速传输。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3075" y="4232275"/>
            <a:ext cx="2621280" cy="58356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核心控制盒子</a:t>
            </a:r>
            <a:endParaRPr lang="zh-CN" altLang="en-US" sz="32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706755" y="1039495"/>
            <a:ext cx="10680065" cy="5960483"/>
            <a:chOff x="489" y="150"/>
            <a:chExt cx="17754" cy="10873"/>
          </a:xfrm>
        </p:grpSpPr>
        <p:sp>
          <p:nvSpPr>
            <p:cNvPr id="7" name="矩形 6"/>
            <p:cNvSpPr/>
            <p:nvPr/>
          </p:nvSpPr>
          <p:spPr>
            <a:xfrm>
              <a:off x="8661" y="7675"/>
              <a:ext cx="9582" cy="198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975" y="7979"/>
              <a:ext cx="9268" cy="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algn="l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主体采用</a:t>
              </a:r>
              <a:r>
                <a:rPr lang="en-US" altLang="zh-CN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SUS 304</a:t>
              </a:r>
              <a:r>
                <a:rPr lang="zh-CN" altLang="en-US" sz="2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不锈钢材质铸造，不含铅，杜绝水源污染，呵护家人健康。</a:t>
              </a: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818" y="9760"/>
              <a:ext cx="9242" cy="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400">
                  <a:ln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rPr>
                <a:t>The main body is made of SUS 304 stainless steel, without lead,Put an end to water pollution and protect family health.</a:t>
              </a:r>
              <a:endParaRPr lang="zh-CN" altLang="en-US" sz="1400">
                <a:ln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1" name="图片 10" descr="IMG_35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8730" y="150"/>
              <a:ext cx="9513" cy="7135"/>
            </a:xfrm>
            <a:prstGeom prst="rect">
              <a:avLst/>
            </a:prstGeom>
          </p:spPr>
        </p:pic>
        <p:pic>
          <p:nvPicPr>
            <p:cNvPr id="12" name="图片 11" descr="IMG_3543"/>
            <p:cNvPicPr>
              <a:picLocks noChangeAspect="1"/>
            </p:cNvPicPr>
            <p:nvPr/>
          </p:nvPicPr>
          <p:blipFill>
            <a:blip r:embed="rId2"/>
            <a:srcRect b="3719"/>
            <a:stretch>
              <a:fillRect/>
            </a:stretch>
          </p:blipFill>
          <p:spPr>
            <a:xfrm>
              <a:off x="489" y="150"/>
              <a:ext cx="8045" cy="1032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661" y="6509"/>
              <a:ext cx="5916" cy="1065"/>
            </a:xfrm>
            <a:prstGeom prst="rect">
              <a:avLst/>
            </a:pr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altLang="zh-CN" sz="3200" b="1">
                  <a:latin typeface="微软雅黑" panose="020B0503020204020204" charset="-122"/>
                  <a:ea typeface="微软雅黑" panose="020B0503020204020204" charset="-122"/>
                </a:rPr>
                <a:t>304</a:t>
              </a: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不锈钢主体</a:t>
              </a:r>
              <a:endParaRPr lang="zh-CN" altLang="en-US" sz="32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06755" y="116205"/>
            <a:ext cx="3535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b="1">
                <a:latin typeface="微软雅黑" panose="020B0503020204020204" charset="-122"/>
                <a:ea typeface="微软雅黑" panose="020B0503020204020204" charset="-122"/>
              </a:rPr>
              <a:t>产品细节介绍</a:t>
            </a:r>
            <a:endParaRPr lang="zh-CN" altLang="en-US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153035" y="4480560"/>
            <a:ext cx="5697855" cy="15424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IMG_3560"/>
          <p:cNvPicPr>
            <a:picLocks noChangeAspect="1"/>
          </p:cNvPicPr>
          <p:nvPr/>
        </p:nvPicPr>
        <p:blipFill>
          <a:blip r:embed="rId1"/>
          <a:srcRect l="7829" r="19488"/>
          <a:stretch>
            <a:fillRect/>
          </a:stretch>
        </p:blipFill>
        <p:spPr>
          <a:xfrm>
            <a:off x="5984240" y="50165"/>
            <a:ext cx="6113780" cy="6516370"/>
          </a:xfrm>
          <a:prstGeom prst="rect">
            <a:avLst/>
          </a:prstGeom>
        </p:spPr>
      </p:pic>
      <p:pic>
        <p:nvPicPr>
          <p:cNvPr id="5" name="图片 4" descr="IMG_3557"/>
          <p:cNvPicPr>
            <a:picLocks noChangeAspect="1"/>
          </p:cNvPicPr>
          <p:nvPr/>
        </p:nvPicPr>
        <p:blipFill>
          <a:blip r:embed="rId2"/>
          <a:srcRect l="7034" t="5179" b="8742"/>
          <a:stretch>
            <a:fillRect/>
          </a:stretch>
        </p:blipFill>
        <p:spPr>
          <a:xfrm>
            <a:off x="153035" y="64770"/>
            <a:ext cx="5698490" cy="395795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7620000" y="2575560"/>
            <a:ext cx="670560" cy="30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8929370" y="3078480"/>
            <a:ext cx="16510" cy="4686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412480" y="2575560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出线口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246120" y="822960"/>
            <a:ext cx="1203960" cy="45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950720" y="64643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密封底座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3035" y="3742055"/>
            <a:ext cx="3555365" cy="58356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密封底座 多重保障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035" y="4493260"/>
            <a:ext cx="569849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出线口仅用于光纤连接使用，无其他导电物于龙头内部</a:t>
            </a:r>
            <a:r>
              <a:rPr lang="zh-CN" altLang="en-US" sz="1600">
                <a:solidFill>
                  <a:schemeClr val="bg1"/>
                </a:solidFill>
              </a:rPr>
              <a:t>。</a:t>
            </a:r>
            <a:endParaRPr lang="zh-CN" altLang="en-US" sz="1600">
              <a:solidFill>
                <a:schemeClr val="bg1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密封底座以及多重防水保障，用户使用更安心。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3670" y="6114415"/>
            <a:ext cx="56972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lang="zh-CN" altLang="en-US" sz="1400">
                <a:ln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Sealed base and multiple waterproof guarantee, so that users can use more assured. Without any insulator inside the faucet.</a:t>
            </a:r>
            <a:endParaRPr lang="zh-CN" altLang="en-US" sz="1400">
              <a:ln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6137910" y="5156835"/>
            <a:ext cx="5969635" cy="11080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IMG_3552"/>
          <p:cNvPicPr>
            <a:picLocks noChangeAspect="1"/>
          </p:cNvPicPr>
          <p:nvPr/>
        </p:nvPicPr>
        <p:blipFill>
          <a:blip r:embed="rId1"/>
          <a:srcRect l="13080" t="2428" r="15714" b="1766"/>
          <a:stretch>
            <a:fillRect/>
          </a:stretch>
        </p:blipFill>
        <p:spPr>
          <a:xfrm>
            <a:off x="152400" y="114300"/>
            <a:ext cx="5901055" cy="6614160"/>
          </a:xfrm>
          <a:prstGeom prst="rect">
            <a:avLst/>
          </a:prstGeom>
        </p:spPr>
      </p:pic>
      <p:pic>
        <p:nvPicPr>
          <p:cNvPr id="5" name="图片 4" descr="IMG_3364_副本"/>
          <p:cNvPicPr>
            <a:picLocks noChangeAspect="1"/>
          </p:cNvPicPr>
          <p:nvPr/>
        </p:nvPicPr>
        <p:blipFill>
          <a:blip r:embed="rId2"/>
          <a:srcRect l="3535" r="5167" b="3801"/>
          <a:stretch>
            <a:fillRect/>
          </a:stretch>
        </p:blipFill>
        <p:spPr>
          <a:xfrm>
            <a:off x="6252210" y="114300"/>
            <a:ext cx="5855335" cy="46278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2675" y="4465320"/>
            <a:ext cx="1808480" cy="583565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wrap="none" rtlCol="0">
            <a:spAutoFit/>
          </a:bodyPr>
          <a:p>
            <a:pPr algn="l"/>
            <a:r>
              <a:rPr lang="zh-CN" altLang="en-US" sz="32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光纤导光</a:t>
            </a:r>
            <a:endParaRPr lang="zh-CN" altLang="en-US" sz="32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7910" y="5234305"/>
            <a:ext cx="58140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外置微型LED提示灯，采用光纤导光，简化了龙头内部的功能与结构，让外形更精美，使用更安全。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20200" y="1447800"/>
            <a:ext cx="21831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外置</a:t>
            </a:r>
            <a:r>
              <a:rPr lang="en-US" altLang="zh-CN" sz="2400" b="1"/>
              <a:t>LED</a:t>
            </a:r>
            <a:r>
              <a:rPr lang="zh-CN" altLang="en-US" sz="2400" b="1"/>
              <a:t>提示灯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4617720" y="3688080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光纤连接</a:t>
            </a:r>
            <a:endParaRPr lang="zh-CN" altLang="en-US" sz="2400" b="1"/>
          </a:p>
        </p:txBody>
      </p:sp>
      <p:sp>
        <p:nvSpPr>
          <p:cNvPr id="11" name="椭圆 10"/>
          <p:cNvSpPr/>
          <p:nvPr/>
        </p:nvSpPr>
        <p:spPr>
          <a:xfrm>
            <a:off x="4343400" y="4742180"/>
            <a:ext cx="9144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831080" y="4038600"/>
            <a:ext cx="243840" cy="6400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8456930" y="2293620"/>
            <a:ext cx="1082040" cy="11582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9295130" y="1828800"/>
            <a:ext cx="168910" cy="4648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132195" y="6264910"/>
            <a:ext cx="578929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lang="zh-CN" altLang="en-US" sz="1400">
                <a:ln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The external miniature LED prompt lamp uses the optical fiber to guide the light, simplifies the function and the structure of the faucet,</a:t>
            </a:r>
            <a:endParaRPr lang="zh-CN" altLang="en-US" sz="1400">
              <a:ln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656715" y="127635"/>
            <a:ext cx="9389110" cy="6435725"/>
            <a:chOff x="2153" y="153"/>
            <a:chExt cx="14786" cy="10135"/>
          </a:xfrm>
        </p:grpSpPr>
        <p:grpSp>
          <p:nvGrpSpPr>
            <p:cNvPr id="21" name="组合 20"/>
            <p:cNvGrpSpPr/>
            <p:nvPr/>
          </p:nvGrpSpPr>
          <p:grpSpPr>
            <a:xfrm>
              <a:off x="3106" y="1264"/>
              <a:ext cx="12988" cy="9024"/>
              <a:chOff x="2904" y="256"/>
              <a:chExt cx="12988" cy="9024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904" y="256"/>
                <a:ext cx="12988" cy="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10000"/>
                  </a:lnSpc>
                </a:pPr>
                <a:r>
                  <a:rPr lang="en-US" altLang="zh-CN">
                    <a:latin typeface="微软雅黑" panose="020B0503020204020204" charset="-122"/>
                    <a:ea typeface="微软雅黑" panose="020B0503020204020204" charset="-122"/>
                  </a:rPr>
                  <a:t>                            </a:t>
                </a:r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</a:rPr>
                  <a:t>净水机物联网龙头，依据流量和时间</a:t>
                </a: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</a:rPr>
                  <a:t>                        全天候检测滤芯使用状况，及时提醒更换滤芯。</a:t>
                </a: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手机</a:t>
                </a:r>
                <a:r>
                  <a:rPr lang="en-US" altLang="zh-CN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APP</a:t>
                </a:r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远程控制，可视水质情况、滤芯使用寿命，</a:t>
                </a:r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</a:rPr>
                  <a:t>一键售后，服务到家。</a:t>
                </a:r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2904" y="2820"/>
                <a:ext cx="9576" cy="6440"/>
                <a:chOff x="3264" y="3684"/>
                <a:chExt cx="9576" cy="6440"/>
              </a:xfrm>
            </p:grpSpPr>
            <p:sp>
              <p:nvSpPr>
                <p:cNvPr id="6" name="圆角矩形 5"/>
                <p:cNvSpPr/>
                <p:nvPr/>
              </p:nvSpPr>
              <p:spPr>
                <a:xfrm>
                  <a:off x="3264" y="3724"/>
                  <a:ext cx="1440" cy="937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2400">
                      <a:solidFill>
                        <a:schemeClr val="bg1"/>
                      </a:solidFill>
                    </a:rPr>
                    <a:t>设置</a:t>
                  </a:r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5124" y="3684"/>
                  <a:ext cx="5328" cy="1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根据用户当地水质情况按时间或</a:t>
                  </a:r>
                  <a:endParaRPr lang="zh-CN" altLang="en-US"/>
                </a:p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流量设置每一级滤芯的寿命</a:t>
                  </a:r>
                  <a:endParaRPr lang="zh-CN" altLang="en-US"/>
                </a:p>
              </p:txBody>
            </p:sp>
            <p:sp>
              <p:nvSpPr>
                <p:cNvPr id="10" name="圆角矩形 9"/>
                <p:cNvSpPr/>
                <p:nvPr/>
              </p:nvSpPr>
              <p:spPr>
                <a:xfrm>
                  <a:off x="3264" y="5183"/>
                  <a:ext cx="1440" cy="1225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2400">
                      <a:solidFill>
                        <a:schemeClr val="bg1"/>
                      </a:solidFill>
                    </a:rPr>
                    <a:t>可视检测</a:t>
                  </a:r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5124" y="5231"/>
                  <a:ext cx="7716" cy="15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手机</a:t>
                  </a:r>
                  <a:r>
                    <a:rPr lang="en-US" altLang="zh-CN"/>
                    <a:t>APP</a:t>
                  </a:r>
                  <a:r>
                    <a:rPr lang="zh-CN" altLang="en-US"/>
                    <a:t>远程控制，监测水质（</a:t>
                  </a:r>
                  <a:r>
                    <a:rPr lang="en-US" altLang="zh-CN"/>
                    <a:t>TDS</a:t>
                  </a:r>
                  <a:r>
                    <a:rPr lang="zh-CN" altLang="en-US"/>
                    <a:t>值）、</a:t>
                  </a:r>
                  <a:endParaRPr lang="zh-CN" altLang="en-US"/>
                </a:p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水流量、每一级滤芯使用状况。</a:t>
                  </a:r>
                  <a:endParaRPr lang="en-US" altLang="zh-CN"/>
                </a:p>
                <a:p>
                  <a:endParaRPr lang="zh-CN" altLang="en-US"/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>
                  <a:off x="3264" y="6919"/>
                  <a:ext cx="1440" cy="1225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2400">
                      <a:solidFill>
                        <a:schemeClr val="bg1"/>
                      </a:solidFill>
                    </a:rPr>
                    <a:t>直观提示</a:t>
                  </a:r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5296" y="6919"/>
                  <a:ext cx="6048" cy="10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/>
                    <a:t>龙头光纤灯颜色变化，直观提示滤芯</a:t>
                  </a:r>
                  <a:endParaRPr lang="zh-CN" altLang="en-US"/>
                </a:p>
                <a:p>
                  <a:r>
                    <a:rPr lang="zh-CN" altLang="en-US"/>
                    <a:t>寿命使用程度状态。</a:t>
                  </a:r>
                  <a:endParaRPr lang="zh-CN" altLang="en-US"/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>
                  <a:off x="3264" y="8655"/>
                  <a:ext cx="1440" cy="1225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 sz="2400">
                      <a:solidFill>
                        <a:schemeClr val="bg1"/>
                      </a:solidFill>
                    </a:rPr>
                    <a:t>一键售后</a:t>
                  </a:r>
                  <a:endParaRPr lang="zh-CN" altLang="en-US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5124" y="8542"/>
                  <a:ext cx="5908" cy="1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滤芯到期，打开</a:t>
                  </a:r>
                  <a:r>
                    <a:rPr lang="en-US" altLang="zh-CN"/>
                    <a:t>APP</a:t>
                  </a:r>
                  <a:r>
                    <a:rPr lang="zh-CN" altLang="en-US"/>
                    <a:t>点击一键售后，</a:t>
                  </a:r>
                  <a:endParaRPr lang="zh-CN" altLang="en-US"/>
                </a:p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经销商发配维修工单，维护人员</a:t>
                  </a:r>
                  <a:endParaRPr lang="zh-CN" altLang="en-US"/>
                </a:p>
                <a:p>
                  <a:pPr>
                    <a:lnSpc>
                      <a:spcPct val="110000"/>
                    </a:lnSpc>
                  </a:pPr>
                  <a:r>
                    <a:rPr lang="zh-CN" altLang="en-US"/>
                    <a:t>接单后提供便捷的上门服务。</a:t>
                  </a:r>
                  <a:endParaRPr lang="zh-CN" altLang="en-US"/>
                </a:p>
              </p:txBody>
            </p:sp>
          </p:grpSp>
          <p:cxnSp>
            <p:nvCxnSpPr>
              <p:cNvPr id="4" name="直接连接符 3"/>
              <p:cNvCxnSpPr/>
              <p:nvPr/>
            </p:nvCxnSpPr>
            <p:spPr>
              <a:xfrm>
                <a:off x="4746" y="3964"/>
                <a:ext cx="5871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706" y="5544"/>
                <a:ext cx="5871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4707" y="7280"/>
                <a:ext cx="5871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4801" y="9280"/>
                <a:ext cx="5871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2153" y="153"/>
              <a:ext cx="14786" cy="91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22" y="153"/>
              <a:ext cx="604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 sz="3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智慧生活，由您而控</a:t>
              </a:r>
              <a:endParaRPr lang="zh-CN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6" name="图片 25" descr="新二代"/>
          <p:cNvPicPr>
            <a:picLocks noChangeAspect="1"/>
          </p:cNvPicPr>
          <p:nvPr/>
        </p:nvPicPr>
        <p:blipFill>
          <a:blip r:embed="rId1"/>
          <a:srcRect l="21593" t="3869" r="18638" b="5357"/>
          <a:stretch>
            <a:fillRect/>
          </a:stretch>
        </p:blipFill>
        <p:spPr>
          <a:xfrm flipH="1">
            <a:off x="7392670" y="1828800"/>
            <a:ext cx="3895725" cy="4734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1546</Words>
  <Application>WPS 演示</Application>
  <PresentationFormat>宽屏</PresentationFormat>
  <Paragraphs>168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华文彩云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9</cp:revision>
  <dcterms:created xsi:type="dcterms:W3CDTF">2017-07-04T03:04:00Z</dcterms:created>
  <dcterms:modified xsi:type="dcterms:W3CDTF">2017-07-05T07:09:57Z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