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6"/>
  </p:notesMasterIdLst>
  <p:sldIdLst>
    <p:sldId id="492" r:id="rId4"/>
    <p:sldId id="324" r:id="rId5"/>
    <p:sldId id="459" r:id="rId7"/>
    <p:sldId id="460" r:id="rId8"/>
    <p:sldId id="409" r:id="rId9"/>
    <p:sldId id="465" r:id="rId10"/>
    <p:sldId id="509" r:id="rId11"/>
    <p:sldId id="466" r:id="rId12"/>
    <p:sldId id="341" r:id="rId13"/>
    <p:sldId id="469" r:id="rId14"/>
    <p:sldId id="468" r:id="rId15"/>
    <p:sldId id="470" r:id="rId16"/>
    <p:sldId id="471" r:id="rId17"/>
    <p:sldId id="343" r:id="rId18"/>
    <p:sldId id="493" r:id="rId19"/>
    <p:sldId id="494" r:id="rId20"/>
    <p:sldId id="495" r:id="rId21"/>
    <p:sldId id="497" r:id="rId22"/>
    <p:sldId id="496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11" r:id="rId33"/>
    <p:sldId id="510" r:id="rId34"/>
  </p:sldIdLst>
  <p:sldSz cx="9144000" cy="5143500"/>
  <p:notesSz cx="6858000" cy="9144000"/>
  <p:embeddedFontLs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幼圆" panose="02010509060101010101" pitchFamily="49" charset="-122"/>
      <p:regular r:id="rId45"/>
    </p:embeddedFont>
    <p:embeddedFont>
      <p:font typeface="微软雅黑" panose="020B0503020204020204" pitchFamily="34" charset="-122"/>
      <p:regular r:id="rId46"/>
    </p:embeddedFont>
    <p:embeddedFont>
      <p:font typeface="HelveticaNeueLT Pro 67 MdCn" panose="02010600030101010101" pitchFamily="2" charset="-122"/>
      <p:regular r:id="rId47"/>
    </p:embeddedFont>
    <p:embeddedFont>
      <p:font typeface="黑体" panose="02010609060101010101" charset="-122"/>
      <p:regular r:id="rId48"/>
    </p:embeddedFont>
  </p:embeddedFontLst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1143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2286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3429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82aa6324-123f-4f0e-a2da-df007e0835df}">
          <p14:sldIdLst>
            <p14:sldId id="492"/>
            <p14:sldId id="324"/>
            <p14:sldId id="459"/>
            <p14:sldId id="460"/>
            <p14:sldId id="409"/>
            <p14:sldId id="465"/>
            <p14:sldId id="509"/>
            <p14:sldId id="466"/>
            <p14:sldId id="341"/>
            <p14:sldId id="470"/>
            <p14:sldId id="471"/>
            <p14:sldId id="343"/>
            <p14:sldId id="493"/>
            <p14:sldId id="494"/>
            <p14:sldId id="495"/>
            <p14:sldId id="497"/>
            <p14:sldId id="496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11"/>
            <p14:sldId id="510"/>
            <p14:sldId id="468"/>
            <p14:sldId id="46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52"/>
    <p:restoredTop sz="82561"/>
  </p:normalViewPr>
  <p:slideViewPr>
    <p:cSldViewPr snapToGrid="0" showGuides="1">
      <p:cViewPr varScale="1">
        <p:scale>
          <a:sx n="122" d="100"/>
          <a:sy n="122" d="100"/>
        </p:scale>
        <p:origin x="1392" y="184"/>
      </p:cViewPr>
      <p:guideLst>
        <p:guide orient="horz" pos="1572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8" Type="http://schemas.openxmlformats.org/officeDocument/2006/relationships/font" Target="fonts/font10.fntdata"/><Relationship Id="rId47" Type="http://schemas.openxmlformats.org/officeDocument/2006/relationships/font" Target="fonts/font9.fntdata"/><Relationship Id="rId46" Type="http://schemas.openxmlformats.org/officeDocument/2006/relationships/font" Target="fonts/font8.fntdata"/><Relationship Id="rId45" Type="http://schemas.openxmlformats.org/officeDocument/2006/relationships/font" Target="fonts/font7.fntdata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slide" Target="slides/slide1.xml"/><Relationship Id="rId39" Type="http://schemas.openxmlformats.org/officeDocument/2006/relationships/font" Target="fonts/font1.fntdata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oleObject" Target="file:///C:\Users\bjhuangxiaochen\Downloads\&#32593;&#26131;&#26131;&#25928;&#24191;&#21578;&#20027;&#25237;&#25918;&#25968;&#25454;&#25253;&#34920;-2017-09-01&#33267;2017-09-14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087255547602"/>
          <c:y val="0.126531413963582"/>
          <c:w val="0.85070637079456"/>
          <c:h val="0.635108412560253"/>
        </c:manualLayout>
      </c:layout>
      <c:lineChart>
        <c:grouping val="standard"/>
        <c:varyColors val="0"/>
        <c:ser>
          <c:idx val="0"/>
          <c:order val="0"/>
          <c:tx>
            <c:strRef>
              <c:f>'网易易效广告主投放数据报表-2017-09-01至2017-0'!$K$1</c:f>
              <c:strCache>
                <c:ptCount val="1"/>
                <c:pt idx="0">
                  <c:v>点击率</c:v>
                </c:pt>
              </c:strCache>
            </c:strRef>
          </c:tx>
          <c:spPr>
            <a:ln w="34925" cap="rnd" cmpd="sng" algn="ctr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FFC000"/>
              </a:solidFill>
              <a:ln w="15875" cap="flat" cmpd="sng" algn="ctr">
                <a:solidFill>
                  <a:srgbClr val="FFC000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numRef>
              <c:f>'网易易效广告主投放数据报表-2017-09-01至2017-0'!$A$2:$A$15</c:f>
              <c:numCache>
                <c:formatCode>m"月"d"日"</c:formatCode>
                <c:ptCount val="14"/>
                <c:pt idx="0" c:formatCode="m&quot;月&quot;d&quot;日&quot;">
                  <c:v>42979</c:v>
                </c:pt>
                <c:pt idx="1" c:formatCode="m&quot;月&quot;d&quot;日&quot;">
                  <c:v>42980</c:v>
                </c:pt>
                <c:pt idx="2" c:formatCode="m&quot;月&quot;d&quot;日&quot;">
                  <c:v>42981</c:v>
                </c:pt>
                <c:pt idx="3" c:formatCode="m&quot;月&quot;d&quot;日&quot;">
                  <c:v>42982</c:v>
                </c:pt>
                <c:pt idx="4" c:formatCode="m&quot;月&quot;d&quot;日&quot;">
                  <c:v>42983</c:v>
                </c:pt>
                <c:pt idx="5" c:formatCode="m&quot;月&quot;d&quot;日&quot;">
                  <c:v>42984</c:v>
                </c:pt>
                <c:pt idx="6" c:formatCode="m&quot;月&quot;d&quot;日&quot;">
                  <c:v>42985</c:v>
                </c:pt>
                <c:pt idx="7" c:formatCode="m&quot;月&quot;d&quot;日&quot;">
                  <c:v>42986</c:v>
                </c:pt>
                <c:pt idx="8" c:formatCode="m&quot;月&quot;d&quot;日&quot;">
                  <c:v>42987</c:v>
                </c:pt>
                <c:pt idx="9" c:formatCode="m&quot;月&quot;d&quot;日&quot;">
                  <c:v>42988</c:v>
                </c:pt>
                <c:pt idx="10" c:formatCode="m&quot;月&quot;d&quot;日&quot;">
                  <c:v>42989</c:v>
                </c:pt>
                <c:pt idx="11" c:formatCode="m&quot;月&quot;d&quot;日&quot;">
                  <c:v>42990</c:v>
                </c:pt>
                <c:pt idx="12" c:formatCode="m&quot;月&quot;d&quot;日&quot;">
                  <c:v>42991</c:v>
                </c:pt>
                <c:pt idx="13" c:formatCode="m&quot;月&quot;d&quot;日&quot;">
                  <c:v>42992</c:v>
                </c:pt>
              </c:numCache>
            </c:numRef>
          </c:cat>
          <c:val>
            <c:numRef>
              <c:f>'网易易效广告主投放数据报表-2017-09-01至2017-0'!$K$2:$K$15</c:f>
              <c:numCache>
                <c:formatCode>0.00%</c:formatCode>
                <c:ptCount val="14"/>
                <c:pt idx="0">
                  <c:v>0.0148</c:v>
                </c:pt>
                <c:pt idx="1">
                  <c:v>0.0193</c:v>
                </c:pt>
                <c:pt idx="2">
                  <c:v>0.0158</c:v>
                </c:pt>
                <c:pt idx="3">
                  <c:v>0.018</c:v>
                </c:pt>
                <c:pt idx="4">
                  <c:v>0.0217</c:v>
                </c:pt>
                <c:pt idx="5">
                  <c:v>0.0202</c:v>
                </c:pt>
                <c:pt idx="6">
                  <c:v>0.0244</c:v>
                </c:pt>
                <c:pt idx="7">
                  <c:v>0.0246</c:v>
                </c:pt>
                <c:pt idx="8">
                  <c:v>0.0263</c:v>
                </c:pt>
                <c:pt idx="9">
                  <c:v>0.0221</c:v>
                </c:pt>
                <c:pt idx="10">
                  <c:v>0.0217</c:v>
                </c:pt>
                <c:pt idx="11">
                  <c:v>0.0265</c:v>
                </c:pt>
                <c:pt idx="12">
                  <c:v>0.0292</c:v>
                </c:pt>
                <c:pt idx="13">
                  <c:v>0.0285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95040"/>
        <c:axId val="239496576"/>
      </c:lineChart>
      <c:dateAx>
        <c:axId val="239495040"/>
        <c:scaling>
          <c:orientation val="minMax"/>
        </c:scaling>
        <c:delete val="0"/>
        <c:axPos val="b"/>
        <c:numFmt formatCode="m&quot;月&quot;d&quot;日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cap="none" spc="0" normalizeH="0" baseline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pPr>
          </a:p>
        </c:txPr>
        <c:crossAx val="239496576"/>
        <c:crosses val="autoZero"/>
        <c:auto val="1"/>
        <c:lblOffset val="100"/>
        <c:baseTimeUnit val="days"/>
      </c:dateAx>
      <c:valAx>
        <c:axId val="2394965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39495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218A32E-1FEA-E54F-B443-3B313BD9EC1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EB67D4-3C2F-4C36-A217-1B66E7D1489E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1828-E5FB-4BDC-B7E7-CFDC02AE97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资源定向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设备价格（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999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元以下、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1000-1999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2000-2999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3000-3999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4000-4999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5000+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月底上线</a:t>
            </a:r>
            <a:endParaRPr lang="zh-CN" altLang="en-US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defTabSz="685800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927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92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29803" y="10887"/>
            <a:ext cx="8301519" cy="3868473"/>
          </a:xfrm>
          <a:prstGeom prst="rect">
            <a:avLst/>
          </a:prstGeom>
          <a:blipFill>
            <a:blip r:embed="rId2" cstate="email"/>
            <a:srcRect/>
            <a:stretch>
              <a:fillRect l="-2949" t="-44262" b="-780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>
            <a:off x="1" y="4222964"/>
            <a:ext cx="9117933" cy="920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33" name="标题 1"/>
          <p:cNvSpPr txBox="1"/>
          <p:nvPr/>
        </p:nvSpPr>
        <p:spPr>
          <a:xfrm>
            <a:off x="-1" y="3777342"/>
            <a:ext cx="9155789" cy="752676"/>
          </a:xfrm>
          <a:prstGeom prst="rect">
            <a:avLst/>
          </a:prstGeom>
          <a:pattFill prst="wdDnDiag">
            <a:fgClr>
              <a:schemeClr val="accent1">
                <a:lumMod val="20000"/>
                <a:lumOff val="80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</p:spPr>
        <p:txBody>
          <a:bodyPr vert="horz" lIns="243000" tIns="34290" rIns="68580" bIns="34290" rtlCol="0" anchor="ctr" anchorCtr="0">
            <a:norm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72749"/>
            <a:ext cx="6858000" cy="682675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62653"/>
            <a:ext cx="6858000" cy="34911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669" y="4821361"/>
            <a:ext cx="2057470" cy="274343"/>
          </a:xfrm>
        </p:spPr>
        <p:txBody>
          <a:bodyPr/>
          <a:lstStyle/>
          <a:p>
            <a:fld id="{B95AEEFD-952F-4ACD-9A3C-9C25E53360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9591" y="4821361"/>
            <a:ext cx="3084821" cy="27434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6862" y="4821361"/>
            <a:ext cx="2057470" cy="274343"/>
          </a:xfrm>
        </p:spPr>
        <p:txBody>
          <a:bodyPr/>
          <a:lstStyle/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00094" y="3878039"/>
            <a:ext cx="437379" cy="13837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9016" y="4578603"/>
            <a:ext cx="778802" cy="24638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255473" y="4352423"/>
            <a:ext cx="1272955" cy="40271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215600" y="4458828"/>
            <a:ext cx="778802" cy="24638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676480" y="3023592"/>
            <a:ext cx="809531" cy="256107"/>
          </a:xfrm>
          <a:prstGeom prst="ellipse">
            <a:avLst/>
          </a:prstGeom>
          <a:solidFill>
            <a:schemeClr val="accent1">
              <a:lumMod val="20000"/>
              <a:lumOff val="80000"/>
              <a:alpha val="13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2500"/>
          </a:bodyPr>
          <a:lstStyle/>
          <a:p>
            <a:pPr algn="ctr"/>
            <a:endParaRPr lang="zh-CN" altLang="en-US" sz="990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2688119" y="3023592"/>
            <a:ext cx="778802" cy="24638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-45471" y="4572960"/>
            <a:ext cx="778802" cy="24638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6625943" y="3156801"/>
            <a:ext cx="809531" cy="256107"/>
          </a:xfrm>
          <a:prstGeom prst="ellipse">
            <a:avLst/>
          </a:prstGeom>
          <a:solidFill>
            <a:schemeClr val="accent1">
              <a:lumMod val="20000"/>
              <a:lumOff val="80000"/>
              <a:alpha val="13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2500"/>
          </a:bodyPr>
          <a:lstStyle/>
          <a:p>
            <a:pPr algn="ctr"/>
            <a:endParaRPr lang="zh-CN" altLang="en-US" sz="990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8376987" y="4905164"/>
            <a:ext cx="778802" cy="24638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829377" y="4814510"/>
            <a:ext cx="821161" cy="25978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8298524" y="4651683"/>
            <a:ext cx="880736" cy="2786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45196" y="4856651"/>
            <a:ext cx="1272955" cy="40271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1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4966696" y="3819248"/>
            <a:ext cx="239448" cy="239448"/>
          </a:xfrm>
          <a:prstGeom prst="ellipse">
            <a:avLst/>
          </a:prstGeom>
          <a:solidFill>
            <a:schemeClr val="accent1">
              <a:lumMod val="20000"/>
              <a:lumOff val="80000"/>
              <a:alpha val="9000"/>
            </a:schemeClr>
          </a:solidFill>
          <a:ln w="3175">
            <a:solidFill>
              <a:schemeClr val="accent1">
                <a:lumMod val="20000"/>
                <a:lumOff val="8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9" name="椭圆 28"/>
          <p:cNvSpPr/>
          <p:nvPr/>
        </p:nvSpPr>
        <p:spPr>
          <a:xfrm>
            <a:off x="8079463" y="4571244"/>
            <a:ext cx="474532" cy="474532"/>
          </a:xfrm>
          <a:prstGeom prst="ellipse">
            <a:avLst/>
          </a:prstGeom>
          <a:solidFill>
            <a:schemeClr val="accent1">
              <a:lumMod val="20000"/>
              <a:lumOff val="80000"/>
              <a:alpha val="13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34" name="椭圆 33"/>
          <p:cNvSpPr/>
          <p:nvPr/>
        </p:nvSpPr>
        <p:spPr>
          <a:xfrm>
            <a:off x="7538459" y="4562653"/>
            <a:ext cx="208616" cy="208616"/>
          </a:xfrm>
          <a:prstGeom prst="ellipse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3175">
            <a:solidFill>
              <a:schemeClr val="accent1">
                <a:lumMod val="40000"/>
                <a:lumOff val="6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endParaRPr lang="zh-CN" altLang="en-US" sz="13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276" y="225870"/>
            <a:ext cx="7884664" cy="5833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277" y="970988"/>
            <a:ext cx="7884663" cy="328097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EEFD-952F-4ACD-9A3C-9C25E5336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41356"/>
            <a:ext cx="9144000" cy="3543299"/>
          </a:xfrm>
          <a:prstGeom prst="rect">
            <a:avLst/>
          </a:prstGeom>
          <a:blipFill>
            <a:blip r:embed="rId2" cstate="email"/>
            <a:srcRect/>
            <a:stretch>
              <a:fillRect l="347" t="-44792" r="1" b="-719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7" name="直接连接符 6"/>
          <p:cNvCxnSpPr/>
          <p:nvPr/>
        </p:nvCxnSpPr>
        <p:spPr>
          <a:xfrm>
            <a:off x="637776" y="4640765"/>
            <a:ext cx="7868450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0">
                  <a:srgbClr val="FEFDFD">
                    <a:alpha val="20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0000">
                  <a:schemeClr val="accent1">
                    <a:lumMod val="60000"/>
                    <a:lumOff val="40000"/>
                    <a:alpha val="50000"/>
                  </a:schemeClr>
                </a:gs>
                <a:gs pos="80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" y="3476625"/>
            <a:ext cx="91440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99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590" y="4048060"/>
            <a:ext cx="7856742" cy="568637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7590" y="4622039"/>
            <a:ext cx="7834713" cy="37771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251460" indent="0">
              <a:buNone/>
              <a:defRPr sz="1105">
                <a:solidFill>
                  <a:schemeClr val="tx1">
                    <a:tint val="75000"/>
                  </a:schemeClr>
                </a:solidFill>
              </a:defRPr>
            </a:lvl2pPr>
            <a:lvl3pPr marL="50355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5015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6475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857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1003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149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295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9669" y="4821797"/>
            <a:ext cx="2057470" cy="274343"/>
          </a:xfrm>
        </p:spPr>
        <p:txBody>
          <a:bodyPr/>
          <a:lstStyle/>
          <a:p>
            <a:fld id="{B95AEEFD-952F-4ACD-9A3C-9C25E5336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591" y="4821797"/>
            <a:ext cx="3084821" cy="27434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6862" y="4821797"/>
            <a:ext cx="2057470" cy="274343"/>
          </a:xfrm>
        </p:spPr>
        <p:txBody>
          <a:bodyPr/>
          <a:lstStyle/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276" y="225870"/>
            <a:ext cx="7884815" cy="583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6276" y="1034538"/>
            <a:ext cx="3845140" cy="32037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951" y="1034537"/>
            <a:ext cx="3845140" cy="32037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EEFD-952F-4ACD-9A3C-9C25E5336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400" y="226800"/>
            <a:ext cx="7884000" cy="583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69" y="1103489"/>
            <a:ext cx="3828032" cy="65216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1460" indent="0">
              <a:buNone/>
              <a:defRPr sz="1105" b="1"/>
            </a:lvl2pPr>
            <a:lvl3pPr marL="503555" indent="0">
              <a:buNone/>
              <a:defRPr sz="990" b="1"/>
            </a:lvl3pPr>
            <a:lvl4pPr marL="755015" indent="0">
              <a:buNone/>
              <a:defRPr sz="880" b="1"/>
            </a:lvl4pPr>
            <a:lvl5pPr marL="1006475" indent="0">
              <a:buNone/>
              <a:defRPr sz="880" b="1"/>
            </a:lvl5pPr>
            <a:lvl6pPr marL="1258570" indent="0">
              <a:buNone/>
              <a:defRPr sz="880" b="1"/>
            </a:lvl6pPr>
            <a:lvl7pPr marL="1510030" indent="0">
              <a:buNone/>
              <a:defRPr sz="880" b="1"/>
            </a:lvl7pPr>
            <a:lvl8pPr marL="1761490" indent="0">
              <a:buNone/>
              <a:defRPr sz="880" b="1"/>
            </a:lvl8pPr>
            <a:lvl9pPr marL="2012950" indent="0">
              <a:buNone/>
              <a:defRPr sz="88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669" y="1899924"/>
            <a:ext cx="3828032" cy="257132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82369" y="1103489"/>
            <a:ext cx="3828032" cy="6521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1460" indent="0">
              <a:buNone/>
              <a:defRPr sz="1105" b="1"/>
            </a:lvl2pPr>
            <a:lvl3pPr marL="503555" indent="0">
              <a:buNone/>
              <a:defRPr sz="990" b="1"/>
            </a:lvl3pPr>
            <a:lvl4pPr marL="755015" indent="0">
              <a:buNone/>
              <a:defRPr sz="880" b="1"/>
            </a:lvl4pPr>
            <a:lvl5pPr marL="1006475" indent="0">
              <a:buNone/>
              <a:defRPr sz="880" b="1"/>
            </a:lvl5pPr>
            <a:lvl6pPr marL="1258570" indent="0">
              <a:buNone/>
              <a:defRPr sz="880" b="1"/>
            </a:lvl6pPr>
            <a:lvl7pPr marL="1510030" indent="0">
              <a:buNone/>
              <a:defRPr sz="880" b="1"/>
            </a:lvl7pPr>
            <a:lvl8pPr marL="1761490" indent="0">
              <a:buNone/>
              <a:defRPr sz="880" b="1"/>
            </a:lvl8pPr>
            <a:lvl9pPr marL="2012950" indent="0">
              <a:buNone/>
              <a:defRPr sz="88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2369" y="1896079"/>
            <a:ext cx="3828032" cy="257533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EEFD-952F-4ACD-9A3C-9C25E5336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63"/>
            <a:ext cx="9144000" cy="51327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00304" y="1400175"/>
            <a:ext cx="4960062" cy="1011085"/>
          </a:xfrm>
        </p:spPr>
        <p:txBody>
          <a:bodyPr anchor="b" anchorCtr="0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1637979" y="2457242"/>
            <a:ext cx="5690735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EEFD-952F-4ACD-9A3C-9C25E5336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2865835" y="2571750"/>
            <a:ext cx="3429000" cy="728663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" y="1142"/>
            <a:ext cx="9142250" cy="51412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FFFE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EEFD-952F-4ACD-9A3C-9C25E5336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669" y="342900"/>
            <a:ext cx="3123900" cy="12015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251460" indent="0">
              <a:buNone/>
              <a:defRPr sz="1540"/>
            </a:lvl2pPr>
            <a:lvl3pPr marL="503555" indent="0">
              <a:buNone/>
              <a:defRPr sz="1320"/>
            </a:lvl3pPr>
            <a:lvl4pPr marL="755015" indent="0">
              <a:buNone/>
              <a:defRPr sz="1105"/>
            </a:lvl4pPr>
            <a:lvl5pPr marL="1006475" indent="0">
              <a:buNone/>
              <a:defRPr sz="1105"/>
            </a:lvl5pPr>
            <a:lvl6pPr marL="1258570" indent="0">
              <a:buNone/>
              <a:defRPr sz="1105"/>
            </a:lvl6pPr>
            <a:lvl7pPr marL="1510030" indent="0">
              <a:buNone/>
              <a:defRPr sz="1105"/>
            </a:lvl7pPr>
            <a:lvl8pPr marL="1761490" indent="0">
              <a:buNone/>
              <a:defRPr sz="1105"/>
            </a:lvl8pPr>
            <a:lvl9pPr marL="2012950" indent="0">
              <a:buNone/>
              <a:defRPr sz="11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669" y="1544400"/>
            <a:ext cx="3123900" cy="28593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51460" indent="0">
              <a:buNone/>
              <a:defRPr sz="770"/>
            </a:lvl2pPr>
            <a:lvl3pPr marL="503555" indent="0">
              <a:buNone/>
              <a:defRPr sz="660"/>
            </a:lvl3pPr>
            <a:lvl4pPr marL="755015" indent="0">
              <a:buNone/>
              <a:defRPr sz="550"/>
            </a:lvl4pPr>
            <a:lvl5pPr marL="1006475" indent="0">
              <a:buNone/>
              <a:defRPr sz="550"/>
            </a:lvl5pPr>
            <a:lvl6pPr marL="1258570" indent="0">
              <a:buNone/>
              <a:defRPr sz="550"/>
            </a:lvl6pPr>
            <a:lvl7pPr marL="1510030" indent="0">
              <a:buNone/>
              <a:defRPr sz="550"/>
            </a:lvl7pPr>
            <a:lvl8pPr marL="1761490" indent="0">
              <a:buNone/>
              <a:defRPr sz="550"/>
            </a:lvl8pPr>
            <a:lvl9pPr marL="2012950" indent="0">
              <a:buNone/>
              <a:defRPr sz="5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EEFD-952F-4ACD-9A3C-9C25E5336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5237" y="273470"/>
            <a:ext cx="1969095" cy="4358912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9669" y="273470"/>
            <a:ext cx="5650445" cy="4358912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EEFD-952F-4ACD-9A3C-9C25E5336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629669" y="291992"/>
            <a:ext cx="7884663" cy="436328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95275" indent="0">
              <a:buFontTx/>
              <a:buNone/>
              <a:defRPr>
                <a:solidFill>
                  <a:schemeClr val="tx1"/>
                </a:solidFill>
              </a:defRPr>
            </a:lvl2pPr>
            <a:lvl3pPr marL="495935" indent="0">
              <a:buFontTx/>
              <a:buNone/>
              <a:defRPr>
                <a:solidFill>
                  <a:schemeClr val="tx1"/>
                </a:solidFill>
              </a:defRPr>
            </a:lvl3pPr>
            <a:lvl4pPr marL="638810" indent="0">
              <a:buFontTx/>
              <a:buNone/>
              <a:defRPr>
                <a:solidFill>
                  <a:schemeClr val="tx1"/>
                </a:solidFill>
              </a:defRPr>
            </a:lvl4pPr>
            <a:lvl5pPr marL="79121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3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3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-68580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368425"/>
            <a:ext cx="7886700" cy="32639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71450"/>
            <a:r>
              <a:rPr lang="zh-CN" altLang="zh-CN"/>
              <a:t>单击此处编辑母版文本样式</a:t>
            </a:r>
            <a:endParaRPr lang="zh-CN" altLang="zh-CN"/>
          </a:p>
          <a:p>
            <a:pPr lvl="1" indent="-171450"/>
            <a:r>
              <a:rPr lang="zh-CN" altLang="zh-CN"/>
              <a:t>第二级</a:t>
            </a:r>
            <a:endParaRPr lang="zh-CN" altLang="zh-CN"/>
          </a:p>
          <a:p>
            <a:pPr lvl="2" indent="-171450"/>
            <a:r>
              <a:rPr lang="zh-CN" altLang="zh-CN"/>
              <a:t>第三级</a:t>
            </a:r>
            <a:endParaRPr lang="zh-CN" altLang="zh-CN"/>
          </a:p>
          <a:p>
            <a:pPr lvl="3" indent="-171450"/>
            <a:r>
              <a:rPr lang="zh-CN" altLang="zh-CN"/>
              <a:t>第四级</a:t>
            </a:r>
            <a:endParaRPr lang="zh-CN" altLang="zh-CN"/>
          </a:p>
          <a:p>
            <a:pPr lvl="4" indent="-171450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900" noProof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900" noProof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9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43FA71-B3BA-504A-896D-808F4FBD270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1430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6002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514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" y="0"/>
            <a:ext cx="9141893" cy="51435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9669" y="217715"/>
            <a:ext cx="7884664" cy="588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9669" y="908828"/>
            <a:ext cx="7884663" cy="331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9669" y="4766933"/>
            <a:ext cx="2057470" cy="274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EEFD-952F-4ACD-9A3C-9C25E5336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591" y="4766933"/>
            <a:ext cx="3084821" cy="274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6862" y="4766933"/>
            <a:ext cx="2057470" cy="274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E151-6B44-446C-A0D2-773D7DB497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125730" algn="l" defTabSz="502920" rtl="0" eaLnBrk="1" latinLnBrk="0" hangingPunct="1">
        <a:lnSpc>
          <a:spcPct val="90000"/>
        </a:lnSpc>
        <a:spcBef>
          <a:spcPct val="55000"/>
        </a:spcBef>
        <a:buFont typeface="Wingdings" panose="05000000000000000000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9285" indent="-125730" algn="l" defTabSz="502920" rtl="0" eaLnBrk="1" latinLnBrk="0" hangingPunct="1">
        <a:lnSpc>
          <a:spcPct val="90000"/>
        </a:lnSpc>
        <a:spcBef>
          <a:spcPct val="55000"/>
        </a:spcBef>
        <a:buFont typeface="Wingdings" panose="05000000000000000000" pitchFamily="2" charset="2"/>
        <a:buChar char="l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80745" indent="-125730" algn="l" defTabSz="502920" rtl="0" eaLnBrk="1" latinLnBrk="0" hangingPunct="1">
        <a:lnSpc>
          <a:spcPct val="90000"/>
        </a:lnSpc>
        <a:spcBef>
          <a:spcPct val="55000"/>
        </a:spcBef>
        <a:buFont typeface="Wingdings" panose="05000000000000000000" pitchFamily="2" charset="2"/>
        <a:buChar char="l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32840" indent="-125730" algn="l" defTabSz="502920" rtl="0" eaLnBrk="1" latinLnBrk="0" hangingPunct="1">
        <a:lnSpc>
          <a:spcPct val="90000"/>
        </a:lnSpc>
        <a:spcBef>
          <a:spcPct val="55000"/>
        </a:spcBef>
        <a:buFont typeface="Wingdings" panose="05000000000000000000" pitchFamily="2" charset="2"/>
        <a:buChar char="l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00" indent="-125730" algn="l" defTabSz="502920" rtl="0" eaLnBrk="1" latinLnBrk="0" hangingPunct="1">
        <a:lnSpc>
          <a:spcPct val="90000"/>
        </a:lnSpc>
        <a:spcBef>
          <a:spcPct val="55000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60" indent="-125730" algn="l" defTabSz="502920" rtl="0" eaLnBrk="1" latinLnBrk="0" hangingPunct="1">
        <a:lnSpc>
          <a:spcPct val="90000"/>
        </a:lnSpc>
        <a:spcBef>
          <a:spcPct val="55000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7220" indent="-125730" algn="l" defTabSz="502920" rtl="0" eaLnBrk="1" latinLnBrk="0" hangingPunct="1">
        <a:lnSpc>
          <a:spcPct val="90000"/>
        </a:lnSpc>
        <a:spcBef>
          <a:spcPct val="55000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8680" indent="-125730" algn="l" defTabSz="502920" rtl="0" eaLnBrk="1" latinLnBrk="0" hangingPunct="1">
        <a:lnSpc>
          <a:spcPct val="90000"/>
        </a:lnSpc>
        <a:spcBef>
          <a:spcPct val="55000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3555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5015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6475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857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1003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149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295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6584" y="1820662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2803317" y="2779856"/>
            <a:ext cx="274777" cy="27477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31916" y="2292863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0560" y="39583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5209" y="2381947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3462836" y="3983432"/>
            <a:ext cx="137389" cy="137389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47824" y="2952025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1457367" y="1106070"/>
            <a:ext cx="274777" cy="274777"/>
          </a:xfrm>
          <a:prstGeom prst="ellipse">
            <a:avLst/>
          </a:prstGeom>
          <a:solidFill>
            <a:srgbClr val="00B0B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166949" y="2968934"/>
            <a:ext cx="137389" cy="13738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32" name="矩形 17"/>
          <p:cNvSpPr>
            <a:spLocks noChangeArrowheads="1"/>
          </p:cNvSpPr>
          <p:nvPr/>
        </p:nvSpPr>
        <p:spPr bwMode="auto">
          <a:xfrm>
            <a:off x="3142615" y="2270760"/>
            <a:ext cx="591121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3200" dirty="0" smtClean="0">
                <a:solidFill>
                  <a:srgbClr val="FF0000"/>
                </a:solidFill>
                <a:latin typeface="时尚中黑简体" pitchFamily="2" charset="-122"/>
                <a:ea typeface="时尚中黑简体" pitchFamily="2" charset="-122"/>
              </a:rPr>
              <a:t>最好的新闻客户端，不止于新闻</a:t>
            </a:r>
            <a:endParaRPr sz="3200" dirty="0" smtClean="0">
              <a:solidFill>
                <a:srgbClr val="FF0000"/>
              </a:solidFill>
              <a:latin typeface="时尚中黑简体" pitchFamily="2" charset="-122"/>
              <a:ea typeface="时尚中黑简体" pitchFamily="2" charset="-122"/>
            </a:endParaRPr>
          </a:p>
          <a:p>
            <a:r>
              <a:rPr sz="3200" dirty="0" smtClean="0">
                <a:solidFill>
                  <a:srgbClr val="FF0000"/>
                </a:solidFill>
                <a:latin typeface="时尚中黑简体" pitchFamily="2" charset="-122"/>
                <a:ea typeface="时尚中黑简体" pitchFamily="2" charset="-122"/>
              </a:rPr>
              <a:t>          </a:t>
            </a:r>
            <a:endParaRPr sz="3200" dirty="0" smtClean="0">
              <a:solidFill>
                <a:srgbClr val="FF0000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990" y="-6350"/>
            <a:ext cx="1981835" cy="1952625"/>
            <a:chOff x="3850105" y="1937084"/>
            <a:chExt cx="771260" cy="771260"/>
          </a:xfrm>
        </p:grpSpPr>
        <p:pic>
          <p:nvPicPr>
            <p:cNvPr id="36" name="Picture 2" descr="D:\工作\工作常用\icon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524" y="2036968"/>
              <a:ext cx="630421" cy="63042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8" name="圆角矩形 37"/>
            <p:cNvSpPr/>
            <p:nvPr/>
          </p:nvSpPr>
          <p:spPr>
            <a:xfrm>
              <a:off x="3850105" y="1937084"/>
              <a:ext cx="771260" cy="77126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3" grpId="0" bldLvl="0" animBg="1"/>
      <p:bldP spid="24" grpId="0" bldLvl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"/>
            <a:ext cx="9144000" cy="514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图片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2100"/>
            <a:ext cx="9144000" cy="514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8" y="150813"/>
            <a:ext cx="7869237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"/>
            <a:ext cx="9144000" cy="514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8" y="0"/>
            <a:ext cx="7629525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"/>
            <a:ext cx="9144000" cy="514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0"/>
            <a:ext cx="82423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"/>
            <a:ext cx="9144000" cy="514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8" y="-9525"/>
            <a:ext cx="7196137" cy="515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2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矩形 209"/>
          <p:cNvSpPr/>
          <p:nvPr/>
        </p:nvSpPr>
        <p:spPr>
          <a:xfrm>
            <a:off x="227330" y="1268730"/>
            <a:ext cx="4083050" cy="227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广告主可以针对</a:t>
            </a:r>
            <a:r>
              <a:rPr lang="zh-CN" altLang="en-US" sz="2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任意人群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，通过上传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IDFA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或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IMEI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设备号码的方式生成人群包，并在移动端广告投放时，</a:t>
            </a:r>
            <a:r>
              <a:rPr lang="zh-CN" altLang="en-US" sz="2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锁定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或</a:t>
            </a:r>
            <a:r>
              <a:rPr lang="zh-CN" altLang="en-US" sz="2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排除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该人群，以达到精准定投的目的。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某跨境电商客户，出价不变，使用自定义人群功能前后一周点击率趋势如右图，对比使用前，点击率上涨</a:t>
            </a:r>
            <a:r>
              <a:rPr lang="en-US" altLang="zh-CN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57%</a:t>
            </a:r>
            <a:r>
              <a:rPr lang="zh-CN" altLang="en-US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zh-CN" altLang="en-US" sz="2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aphicFrame>
        <p:nvGraphicFramePr>
          <p:cNvPr id="215" name="图表 214"/>
          <p:cNvGraphicFramePr/>
          <p:nvPr/>
        </p:nvGraphicFramePr>
        <p:xfrm>
          <a:off x="4549402" y="1386502"/>
          <a:ext cx="4365625" cy="275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35845" name="直接箭头连接符 6"/>
          <p:cNvCxnSpPr/>
          <p:nvPr/>
        </p:nvCxnSpPr>
        <p:spPr>
          <a:xfrm>
            <a:off x="2057400" y="2349500"/>
            <a:ext cx="12700" cy="2921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846" name="矩形 8"/>
          <p:cNvSpPr/>
          <p:nvPr/>
        </p:nvSpPr>
        <p:spPr>
          <a:xfrm>
            <a:off x="5613400" y="1416050"/>
            <a:ext cx="2236788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某跨境电商客户点击率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H="1" flipV="1">
            <a:off x="6578600" y="1943100"/>
            <a:ext cx="25400" cy="1549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848" name="文本框 12"/>
          <p:cNvSpPr txBox="1"/>
          <p:nvPr/>
        </p:nvSpPr>
        <p:spPr>
          <a:xfrm>
            <a:off x="5308600" y="2997200"/>
            <a:ext cx="800100" cy="292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使用前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5849" name="文本框 225"/>
          <p:cNvSpPr txBox="1"/>
          <p:nvPr/>
        </p:nvSpPr>
        <p:spPr>
          <a:xfrm>
            <a:off x="7327900" y="2997200"/>
            <a:ext cx="800100" cy="2921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使用后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4864100" y="1943100"/>
            <a:ext cx="3708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4" name="直接连接符 253"/>
          <p:cNvCxnSpPr/>
          <p:nvPr/>
        </p:nvCxnSpPr>
        <p:spPr bwMode="auto">
          <a:xfrm flipV="1">
            <a:off x="4864100" y="1943100"/>
            <a:ext cx="0" cy="1549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5" name="直接连接符 254"/>
          <p:cNvCxnSpPr/>
          <p:nvPr/>
        </p:nvCxnSpPr>
        <p:spPr bwMode="auto">
          <a:xfrm flipV="1">
            <a:off x="8572500" y="1943100"/>
            <a:ext cx="0" cy="1549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853" name="直角三角形 255"/>
          <p:cNvSpPr/>
          <p:nvPr/>
        </p:nvSpPr>
        <p:spPr>
          <a:xfrm rot="5400000">
            <a:off x="4430713" y="1268413"/>
            <a:ext cx="492125" cy="479425"/>
          </a:xfrm>
          <a:prstGeom prst="rtTriangle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5854" name="直角三角形 256"/>
          <p:cNvSpPr/>
          <p:nvPr/>
        </p:nvSpPr>
        <p:spPr>
          <a:xfrm rot="10800000">
            <a:off x="8532813" y="1268413"/>
            <a:ext cx="492125" cy="481012"/>
          </a:xfrm>
          <a:prstGeom prst="rtTriangle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5855" name="直角三角形 276"/>
          <p:cNvSpPr/>
          <p:nvPr/>
        </p:nvSpPr>
        <p:spPr>
          <a:xfrm rot="-5400000">
            <a:off x="8556625" y="3789363"/>
            <a:ext cx="493713" cy="481012"/>
          </a:xfrm>
          <a:prstGeom prst="rtTriangle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5856" name="直角三角形 279"/>
          <p:cNvSpPr/>
          <p:nvPr/>
        </p:nvSpPr>
        <p:spPr>
          <a:xfrm>
            <a:off x="4464050" y="3789363"/>
            <a:ext cx="492125" cy="481012"/>
          </a:xfrm>
          <a:prstGeom prst="rtTriangle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44450"/>
            <a:ext cx="9112250" cy="5073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 descr="易效电商行业指导v1.1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" y="33020"/>
            <a:ext cx="9110345" cy="50730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 descr="易效电商行业指导v1.1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8255"/>
            <a:ext cx="9140825" cy="5118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" y="-635"/>
            <a:ext cx="9142095" cy="51377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0"/>
            <a:ext cx="9155430" cy="5140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8" y="2371725"/>
            <a:ext cx="4467225" cy="277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框 1"/>
          <p:cNvSpPr txBox="1"/>
          <p:nvPr/>
        </p:nvSpPr>
        <p:spPr>
          <a:xfrm>
            <a:off x="2122488" y="2047875"/>
            <a:ext cx="6380162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Calibri" panose="020F0502020204030204" pitchFamily="34" charset="0"/>
              </a:rPr>
              <a:t>第一，网易人群介绍</a:t>
            </a:r>
            <a:endParaRPr lang="zh-CN" altLang="en-US" sz="360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Calibri" panose="020F0502020204030204" pitchFamily="34" charset="0"/>
            </a:endParaRPr>
          </a:p>
        </p:txBody>
      </p:sp>
      <p:pic>
        <p:nvPicPr>
          <p:cNvPr id="7171" name="图片 3"/>
          <p:cNvPicPr>
            <a:picLocks noChangeAspect="1"/>
          </p:cNvPicPr>
          <p:nvPr/>
        </p:nvPicPr>
        <p:blipFill>
          <a:blip r:embed="rId2"/>
          <a:srcRect l="5315" b="16084"/>
          <a:stretch>
            <a:fillRect/>
          </a:stretch>
        </p:blipFill>
        <p:spPr>
          <a:xfrm>
            <a:off x="6213475" y="0"/>
            <a:ext cx="2930525" cy="2109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-4445"/>
            <a:ext cx="9131935" cy="51454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" y="-10160"/>
            <a:ext cx="9138285" cy="51606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22860"/>
            <a:ext cx="9113520" cy="50907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10795"/>
            <a:ext cx="9142095" cy="50939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5" y="-14605"/>
            <a:ext cx="9154160" cy="51117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143000" y="158750"/>
            <a:ext cx="6858000" cy="2473325"/>
          </a:xfrm>
        </p:spPr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1905"/>
            <a:ext cx="9128760" cy="51066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2540"/>
            <a:ext cx="9152890" cy="51460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11430"/>
            <a:ext cx="9148445" cy="51619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08DB8C-44D9-0B4D-A13C-7786C2145249}" type="datetime1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易效电商行业指导v1.1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1270"/>
            <a:ext cx="9153525" cy="51403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7" y="339092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F451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合作模式</a:t>
            </a:r>
            <a:endParaRPr lang="zh-CN" altLang="en-US" sz="1800" b="1" dirty="0" smtClean="0">
              <a:solidFill>
                <a:srgbClr val="F451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0" name="TextBox 4"/>
          <p:cNvSpPr txBox="1"/>
          <p:nvPr/>
        </p:nvSpPr>
        <p:spPr>
          <a:xfrm>
            <a:off x="482600" y="1346200"/>
            <a:ext cx="782161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首充金额：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31000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元（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3W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的广告费用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+1000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的服务费）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1" name="TextBox 5"/>
          <p:cNvSpPr txBox="1"/>
          <p:nvPr/>
        </p:nvSpPr>
        <p:spPr>
          <a:xfrm>
            <a:off x="531813" y="1976438"/>
            <a:ext cx="7488237" cy="1938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合作模式：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  (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点击，一次点击</a:t>
            </a:r>
            <a:r>
              <a: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元起）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cpm(1000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次展示，广告被看到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次收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元起）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如何扣费：充到账户后台的钱可以根据您每天的预算来进行控制投放，我们有专业的运营人员帮您进行账户的优化及管理，投放到您想要的人群和地区，年龄，性别，兴趣爱好。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2" name="TextBox 6"/>
          <p:cNvSpPr txBox="1"/>
          <p:nvPr/>
        </p:nvSpPr>
        <p:spPr>
          <a:xfrm>
            <a:off x="301943" y="4112260"/>
            <a:ext cx="85391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备注：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1000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的服务费包含：开户，审核资质，素材图片制作，投放，数据分析，运营管理为一次收费，该户终生运营。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3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6350"/>
            <a:ext cx="9169400" cy="515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THANK YOU</a:t>
            </a:r>
            <a:endParaRPr lang="en-US" altLang="zh-CN" smtClean="0"/>
          </a:p>
        </p:txBody>
      </p:sp>
      <p:sp>
        <p:nvSpPr>
          <p:cNvPr id="5" name="副标题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mtClean="0"/>
              <a:t>网易新闻致全球购官网商城</a:t>
            </a:r>
            <a:endParaRPr lang="zh-CN" altLang="en-US" smtClean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-1587"/>
            <a:ext cx="9148762" cy="51450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2" name="组合 7"/>
          <p:cNvGrpSpPr/>
          <p:nvPr/>
        </p:nvGrpSpPr>
        <p:grpSpPr>
          <a:xfrm>
            <a:off x="0" y="1473200"/>
            <a:ext cx="9144000" cy="3282950"/>
            <a:chOff x="-1706913" y="248443"/>
            <a:chExt cx="13374243" cy="4714878"/>
          </a:xfrm>
        </p:grpSpPr>
        <p:pic>
          <p:nvPicPr>
            <p:cNvPr id="1024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06913" y="248445"/>
              <a:ext cx="2638425" cy="47148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280" y="248446"/>
              <a:ext cx="2638425" cy="47148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1471" y="248446"/>
              <a:ext cx="2657475" cy="47148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9713" y="248445"/>
              <a:ext cx="2628900" cy="47148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19381" y="248443"/>
              <a:ext cx="2647949" cy="471487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5" y="384175"/>
            <a:ext cx="588963" cy="590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9" name="矩形 11"/>
          <p:cNvSpPr/>
          <p:nvPr/>
        </p:nvSpPr>
        <p:spPr>
          <a:xfrm>
            <a:off x="684213" y="371475"/>
            <a:ext cx="5930900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Calibri" panose="020F0502020204030204" pitchFamily="34" charset="0"/>
              </a:rPr>
              <a:t>网易新闻，各有态度的资讯平台</a:t>
            </a:r>
            <a:endParaRPr lang="zh-CN" altLang="en-US" sz="320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10250" name="矩形 41"/>
          <p:cNvSpPr/>
          <p:nvPr/>
        </p:nvSpPr>
        <p:spPr>
          <a:xfrm>
            <a:off x="4445" y="1463993"/>
            <a:ext cx="9144000" cy="3300412"/>
          </a:xfrm>
          <a:prstGeom prst="rect">
            <a:avLst/>
          </a:prstGeom>
          <a:solidFill>
            <a:schemeClr val="tx1">
              <a:alpha val="41176"/>
            </a:schemeClr>
          </a:solidFill>
          <a:ln w="9525">
            <a:noFill/>
          </a:ln>
        </p:spPr>
        <p:txBody>
          <a:bodyPr anchor="t"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251" name="直接连接符 22"/>
          <p:cNvCxnSpPr>
            <a:stCxn id="10257" idx="2"/>
            <a:endCxn id="10285" idx="6"/>
          </p:cNvCxnSpPr>
          <p:nvPr/>
        </p:nvCxnSpPr>
        <p:spPr>
          <a:xfrm>
            <a:off x="766763" y="3665538"/>
            <a:ext cx="7618412" cy="69850"/>
          </a:xfrm>
          <a:prstGeom prst="line">
            <a:avLst/>
          </a:prstGeom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252" name="组合 18"/>
          <p:cNvGrpSpPr/>
          <p:nvPr/>
        </p:nvGrpSpPr>
        <p:grpSpPr>
          <a:xfrm>
            <a:off x="373063" y="2349500"/>
            <a:ext cx="1019175" cy="1427163"/>
            <a:chOff x="373808" y="2349168"/>
            <a:chExt cx="1018386" cy="1426763"/>
          </a:xfrm>
        </p:grpSpPr>
        <p:grpSp>
          <p:nvGrpSpPr>
            <p:cNvPr id="10253" name="组合 10"/>
            <p:cNvGrpSpPr/>
            <p:nvPr/>
          </p:nvGrpSpPr>
          <p:grpSpPr>
            <a:xfrm>
              <a:off x="379443" y="2349168"/>
              <a:ext cx="1005492" cy="984739"/>
              <a:chOff x="428676" y="2275025"/>
              <a:chExt cx="1005492" cy="984739"/>
            </a:xfrm>
          </p:grpSpPr>
          <p:sp>
            <p:nvSpPr>
              <p:cNvPr id="10254" name="椭圆 8"/>
              <p:cNvSpPr/>
              <p:nvPr/>
            </p:nvSpPr>
            <p:spPr>
              <a:xfrm>
                <a:off x="429386" y="2275025"/>
                <a:ext cx="1004109" cy="98397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dist="101600" dir="4979998" algn="t" rotWithShape="0">
                  <a:srgbClr val="3B3838">
                    <a:alpha val="39998"/>
                  </a:srgbClr>
                </a:outerShdw>
              </a:effectLst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5" name="椭圆 9"/>
              <p:cNvSpPr/>
              <p:nvPr/>
            </p:nvSpPr>
            <p:spPr>
              <a:xfrm>
                <a:off x="464757" y="2309679"/>
                <a:ext cx="933330" cy="915429"/>
              </a:xfrm>
              <a:prstGeom prst="ellipse">
                <a:avLst/>
              </a:prstGeom>
              <a:noFill/>
              <a:ln w="19050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cxnSp>
          <p:nvCxnSpPr>
            <p:cNvPr id="10256" name="直接连接符 13"/>
            <p:cNvCxnSpPr>
              <a:stCxn id="10254" idx="4"/>
              <a:endCxn id="10257" idx="0"/>
            </p:cNvCxnSpPr>
            <p:nvPr/>
          </p:nvCxnSpPr>
          <p:spPr>
            <a:xfrm>
              <a:off x="882189" y="3333907"/>
              <a:ext cx="0" cy="221534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57" name="椭圆 14"/>
            <p:cNvSpPr/>
            <p:nvPr/>
          </p:nvSpPr>
          <p:spPr>
            <a:xfrm>
              <a:off x="767197" y="3555441"/>
              <a:ext cx="229984" cy="220490"/>
            </a:xfrm>
            <a:prstGeom prst="ellipse">
              <a:avLst/>
            </a:prstGeom>
            <a:solidFill>
              <a:srgbClr val="C00000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0258" name="文本框 21"/>
            <p:cNvSpPr txBox="1"/>
            <p:nvPr/>
          </p:nvSpPr>
          <p:spPr>
            <a:xfrm>
              <a:off x="373808" y="2520885"/>
              <a:ext cx="1018386" cy="6297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5</a:t>
              </a:r>
              <a:r>
                <a:rPr lang="zh-CN" altLang="en-US"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亿</a:t>
              </a:r>
              <a:r>
                <a:rPr lang="en-US" altLang="zh-CN"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+</a:t>
              </a:r>
              <a:endParaRPr lang="en-US" altLang="zh-CN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累计用户数</a:t>
              </a:r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0259" name="组合 32"/>
          <p:cNvGrpSpPr/>
          <p:nvPr/>
        </p:nvGrpSpPr>
        <p:grpSpPr>
          <a:xfrm>
            <a:off x="2227263" y="2378075"/>
            <a:ext cx="1019175" cy="1427163"/>
            <a:chOff x="373808" y="2349168"/>
            <a:chExt cx="1018386" cy="1426763"/>
          </a:xfrm>
        </p:grpSpPr>
        <p:grpSp>
          <p:nvGrpSpPr>
            <p:cNvPr id="10260" name="组合 33"/>
            <p:cNvGrpSpPr/>
            <p:nvPr/>
          </p:nvGrpSpPr>
          <p:grpSpPr>
            <a:xfrm>
              <a:off x="379443" y="2349168"/>
              <a:ext cx="1005492" cy="984739"/>
              <a:chOff x="428676" y="2275025"/>
              <a:chExt cx="1005492" cy="984739"/>
            </a:xfrm>
          </p:grpSpPr>
          <p:sp>
            <p:nvSpPr>
              <p:cNvPr id="10261" name="椭圆 37"/>
              <p:cNvSpPr/>
              <p:nvPr/>
            </p:nvSpPr>
            <p:spPr>
              <a:xfrm>
                <a:off x="429386" y="2275025"/>
                <a:ext cx="1004109" cy="98397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dist="101600" dir="4979998" algn="t" rotWithShape="0">
                  <a:srgbClr val="3B3838">
                    <a:alpha val="39998"/>
                  </a:srgbClr>
                </a:outerShdw>
              </a:effectLst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2" name="椭圆 38"/>
              <p:cNvSpPr/>
              <p:nvPr/>
            </p:nvSpPr>
            <p:spPr>
              <a:xfrm>
                <a:off x="464757" y="2309679"/>
                <a:ext cx="933330" cy="915429"/>
              </a:xfrm>
              <a:prstGeom prst="ellipse">
                <a:avLst/>
              </a:prstGeom>
              <a:noFill/>
              <a:ln w="19050" cap="flat" cmpd="sng">
                <a:solidFill>
                  <a:srgbClr val="09B09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cxnSp>
          <p:nvCxnSpPr>
            <p:cNvPr id="10263" name="直接连接符 34"/>
            <p:cNvCxnSpPr>
              <a:stCxn id="10261" idx="4"/>
              <a:endCxn id="10264" idx="0"/>
            </p:cNvCxnSpPr>
            <p:nvPr/>
          </p:nvCxnSpPr>
          <p:spPr>
            <a:xfrm>
              <a:off x="882189" y="3333907"/>
              <a:ext cx="0" cy="221534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64" name="椭圆 35"/>
            <p:cNvSpPr/>
            <p:nvPr/>
          </p:nvSpPr>
          <p:spPr>
            <a:xfrm>
              <a:off x="767197" y="3555441"/>
              <a:ext cx="229984" cy="220490"/>
            </a:xfrm>
            <a:prstGeom prst="ellipse">
              <a:avLst/>
            </a:prstGeom>
            <a:solidFill>
              <a:srgbClr val="09B095"/>
            </a:solidFill>
            <a:ln w="9525" cap="flat" cmpd="sng">
              <a:solidFill>
                <a:srgbClr val="09B0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0265" name="文本框 36"/>
            <p:cNvSpPr txBox="1"/>
            <p:nvPr/>
          </p:nvSpPr>
          <p:spPr>
            <a:xfrm>
              <a:off x="373808" y="2520885"/>
              <a:ext cx="1018386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B0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84.9%</a:t>
              </a:r>
              <a:endParaRPr lang="en-US" altLang="zh-CN" sz="2000">
                <a:solidFill>
                  <a:srgbClr val="09B0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一、二线城市占比</a:t>
              </a:r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0266" name="组合 39"/>
          <p:cNvGrpSpPr/>
          <p:nvPr/>
        </p:nvGrpSpPr>
        <p:grpSpPr>
          <a:xfrm>
            <a:off x="4138613" y="2378075"/>
            <a:ext cx="1017587" cy="1427163"/>
            <a:chOff x="373808" y="2349168"/>
            <a:chExt cx="1018386" cy="1426763"/>
          </a:xfrm>
        </p:grpSpPr>
        <p:grpSp>
          <p:nvGrpSpPr>
            <p:cNvPr id="10267" name="组合 40"/>
            <p:cNvGrpSpPr/>
            <p:nvPr/>
          </p:nvGrpSpPr>
          <p:grpSpPr>
            <a:xfrm>
              <a:off x="379443" y="2349168"/>
              <a:ext cx="1005492" cy="984739"/>
              <a:chOff x="428676" y="2275025"/>
              <a:chExt cx="1005492" cy="984739"/>
            </a:xfrm>
          </p:grpSpPr>
          <p:sp>
            <p:nvSpPr>
              <p:cNvPr id="10268" name="椭圆 45"/>
              <p:cNvSpPr/>
              <p:nvPr/>
            </p:nvSpPr>
            <p:spPr>
              <a:xfrm>
                <a:off x="429396" y="2275025"/>
                <a:ext cx="1004088" cy="98397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dist="101600" dir="4979998" algn="t" rotWithShape="0">
                  <a:srgbClr val="3B3838">
                    <a:alpha val="39998"/>
                  </a:srgbClr>
                </a:outerShdw>
              </a:effectLst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69" name="椭圆 46"/>
              <p:cNvSpPr/>
              <p:nvPr/>
            </p:nvSpPr>
            <p:spPr>
              <a:xfrm>
                <a:off x="464757" y="2309679"/>
                <a:ext cx="933330" cy="915429"/>
              </a:xfrm>
              <a:prstGeom prst="ellipse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cxnSp>
          <p:nvCxnSpPr>
            <p:cNvPr id="10270" name="直接连接符 42"/>
            <p:cNvCxnSpPr>
              <a:stCxn id="10268" idx="4"/>
              <a:endCxn id="10271" idx="0"/>
            </p:cNvCxnSpPr>
            <p:nvPr/>
          </p:nvCxnSpPr>
          <p:spPr>
            <a:xfrm>
              <a:off x="882189" y="3333907"/>
              <a:ext cx="0" cy="221534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71" name="椭圆 43"/>
            <p:cNvSpPr/>
            <p:nvPr/>
          </p:nvSpPr>
          <p:spPr>
            <a:xfrm>
              <a:off x="767197" y="3555441"/>
              <a:ext cx="229984" cy="220490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0272" name="文本框 44"/>
            <p:cNvSpPr txBox="1"/>
            <p:nvPr/>
          </p:nvSpPr>
          <p:spPr>
            <a:xfrm>
              <a:off x="373808" y="2520885"/>
              <a:ext cx="1018386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42.9%</a:t>
              </a:r>
              <a:endParaRPr lang="en-US" altLang="zh-CN" sz="2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月收入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8000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元以上</a:t>
              </a:r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0273" name="组合 47"/>
          <p:cNvGrpSpPr/>
          <p:nvPr/>
        </p:nvGrpSpPr>
        <p:grpSpPr>
          <a:xfrm>
            <a:off x="5991225" y="2419350"/>
            <a:ext cx="1017588" cy="1427163"/>
            <a:chOff x="373808" y="2349168"/>
            <a:chExt cx="1018386" cy="1426763"/>
          </a:xfrm>
        </p:grpSpPr>
        <p:grpSp>
          <p:nvGrpSpPr>
            <p:cNvPr id="10274" name="组合 48"/>
            <p:cNvGrpSpPr/>
            <p:nvPr/>
          </p:nvGrpSpPr>
          <p:grpSpPr>
            <a:xfrm>
              <a:off x="379443" y="2349168"/>
              <a:ext cx="1005492" cy="984739"/>
              <a:chOff x="428676" y="2275025"/>
              <a:chExt cx="1005492" cy="984739"/>
            </a:xfrm>
          </p:grpSpPr>
          <p:sp>
            <p:nvSpPr>
              <p:cNvPr id="10275" name="椭圆 60"/>
              <p:cNvSpPr/>
              <p:nvPr/>
            </p:nvSpPr>
            <p:spPr>
              <a:xfrm>
                <a:off x="429396" y="2275025"/>
                <a:ext cx="1004087" cy="98397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dist="101600" dir="4979998" algn="t" rotWithShape="0">
                  <a:srgbClr val="3B3838">
                    <a:alpha val="39998"/>
                  </a:srgbClr>
                </a:outerShdw>
              </a:effectLst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6" name="椭圆 61"/>
              <p:cNvSpPr/>
              <p:nvPr/>
            </p:nvSpPr>
            <p:spPr>
              <a:xfrm>
                <a:off x="464757" y="2309679"/>
                <a:ext cx="933330" cy="915429"/>
              </a:xfrm>
              <a:prstGeom prst="ellipse">
                <a:avLst/>
              </a:prstGeom>
              <a:noFill/>
              <a:ln w="19050" cap="flat" cmpd="sng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cxnSp>
          <p:nvCxnSpPr>
            <p:cNvPr id="10277" name="直接连接符 57"/>
            <p:cNvCxnSpPr>
              <a:stCxn id="10275" idx="4"/>
              <a:endCxn id="10278" idx="0"/>
            </p:cNvCxnSpPr>
            <p:nvPr/>
          </p:nvCxnSpPr>
          <p:spPr>
            <a:xfrm>
              <a:off x="882189" y="3333907"/>
              <a:ext cx="0" cy="221534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78" name="椭圆 58"/>
            <p:cNvSpPr/>
            <p:nvPr/>
          </p:nvSpPr>
          <p:spPr>
            <a:xfrm>
              <a:off x="767197" y="3555441"/>
              <a:ext cx="229984" cy="220490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0279" name="文本框 59"/>
            <p:cNvSpPr txBox="1"/>
            <p:nvPr/>
          </p:nvSpPr>
          <p:spPr>
            <a:xfrm>
              <a:off x="373808" y="2520885"/>
              <a:ext cx="1018386" cy="5681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5 : 5</a:t>
              </a:r>
              <a:endParaRPr lang="en-US" altLang="zh-CN" sz="2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男女比例</a:t>
              </a:r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0280" name="组合 62"/>
          <p:cNvGrpSpPr/>
          <p:nvPr/>
        </p:nvGrpSpPr>
        <p:grpSpPr>
          <a:xfrm>
            <a:off x="7761288" y="2419350"/>
            <a:ext cx="1017587" cy="1427163"/>
            <a:chOff x="373808" y="2349168"/>
            <a:chExt cx="1018386" cy="1426763"/>
          </a:xfrm>
        </p:grpSpPr>
        <p:grpSp>
          <p:nvGrpSpPr>
            <p:cNvPr id="10281" name="组合 63"/>
            <p:cNvGrpSpPr/>
            <p:nvPr/>
          </p:nvGrpSpPr>
          <p:grpSpPr>
            <a:xfrm>
              <a:off x="379443" y="2349168"/>
              <a:ext cx="1005492" cy="984739"/>
              <a:chOff x="428676" y="2275025"/>
              <a:chExt cx="1005492" cy="984739"/>
            </a:xfrm>
          </p:grpSpPr>
          <p:sp>
            <p:nvSpPr>
              <p:cNvPr id="10282" name="椭圆 67"/>
              <p:cNvSpPr/>
              <p:nvPr/>
            </p:nvSpPr>
            <p:spPr>
              <a:xfrm>
                <a:off x="429396" y="2275025"/>
                <a:ext cx="1004088" cy="98397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dist="101600" dir="4979998" algn="t" rotWithShape="0">
                  <a:srgbClr val="3B3838">
                    <a:alpha val="39998"/>
                  </a:srgbClr>
                </a:outerShdw>
              </a:effectLst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83" name="椭圆 68"/>
              <p:cNvSpPr/>
              <p:nvPr/>
            </p:nvSpPr>
            <p:spPr>
              <a:xfrm>
                <a:off x="464757" y="2309679"/>
                <a:ext cx="933330" cy="915429"/>
              </a:xfrm>
              <a:prstGeom prst="ellipse">
                <a:avLst/>
              </a:prstGeom>
              <a:noFill/>
              <a:ln w="1905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cxnSp>
          <p:nvCxnSpPr>
            <p:cNvPr id="10284" name="直接连接符 64"/>
            <p:cNvCxnSpPr>
              <a:stCxn id="10282" idx="4"/>
              <a:endCxn id="10285" idx="0"/>
            </p:cNvCxnSpPr>
            <p:nvPr/>
          </p:nvCxnSpPr>
          <p:spPr>
            <a:xfrm>
              <a:off x="882189" y="3333907"/>
              <a:ext cx="0" cy="221534"/>
            </a:xfrm>
            <a:prstGeom prst="line">
              <a:avLst/>
            </a:prstGeom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85" name="椭圆 65"/>
            <p:cNvSpPr/>
            <p:nvPr/>
          </p:nvSpPr>
          <p:spPr>
            <a:xfrm>
              <a:off x="767197" y="3555441"/>
              <a:ext cx="229984" cy="220490"/>
            </a:xfrm>
            <a:prstGeom prst="ellipse">
              <a:avLst/>
            </a:prstGeom>
            <a:solidFill>
              <a:srgbClr val="FFC00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0286" name="文本框 66"/>
            <p:cNvSpPr txBox="1"/>
            <p:nvPr/>
          </p:nvSpPr>
          <p:spPr>
            <a:xfrm>
              <a:off x="373808" y="2520885"/>
              <a:ext cx="1018386" cy="7370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57%</a:t>
              </a:r>
              <a:endParaRPr lang="en-US" altLang="zh-CN" sz="2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80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、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70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后用户占比</a:t>
              </a:r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8" y="2371725"/>
            <a:ext cx="4467225" cy="277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文本框 1"/>
          <p:cNvSpPr txBox="1"/>
          <p:nvPr/>
        </p:nvSpPr>
        <p:spPr>
          <a:xfrm>
            <a:off x="2122488" y="2047875"/>
            <a:ext cx="6380162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Calibri" panose="020F0502020204030204" pitchFamily="34" charset="0"/>
              </a:rPr>
              <a:t>第二，网易的广告位置</a:t>
            </a:r>
            <a:endParaRPr lang="zh-CN" altLang="en-US" sz="360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Calibri" panose="020F0502020204030204" pitchFamily="34" charset="0"/>
            </a:endParaRPr>
          </a:p>
        </p:txBody>
      </p:sp>
      <p:pic>
        <p:nvPicPr>
          <p:cNvPr id="12291" name="图片 3"/>
          <p:cNvPicPr>
            <a:picLocks noChangeAspect="1"/>
          </p:cNvPicPr>
          <p:nvPr/>
        </p:nvPicPr>
        <p:blipFill>
          <a:blip r:embed="rId2"/>
          <a:srcRect l="5315" b="16084"/>
          <a:stretch>
            <a:fillRect/>
          </a:stretch>
        </p:blipFill>
        <p:spPr>
          <a:xfrm>
            <a:off x="6213475" y="0"/>
            <a:ext cx="2930525" cy="2109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38"/>
            <a:ext cx="9144000" cy="5148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矩形 39"/>
          <p:cNvSpPr/>
          <p:nvPr/>
        </p:nvSpPr>
        <p:spPr>
          <a:xfrm>
            <a:off x="669925" y="246063"/>
            <a:ext cx="4287838" cy="5857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HelveticaNeueLT Pro 67 MdCn" panose="02010600030101010101" pitchFamily="2" charset="-122"/>
              </a:rPr>
              <a:t>最火爆的移动广告样式</a:t>
            </a:r>
            <a:endParaRPr lang="zh-CN" altLang="en-US" sz="320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HelveticaNeueLT Pro 67 MdCn" panose="02010600030101010101" pitchFamily="2" charset="-122"/>
            </a:endParaRPr>
          </a:p>
        </p:txBody>
      </p:sp>
      <p:grpSp>
        <p:nvGrpSpPr>
          <p:cNvPr id="14339" name="组合 10"/>
          <p:cNvGrpSpPr/>
          <p:nvPr/>
        </p:nvGrpSpPr>
        <p:grpSpPr>
          <a:xfrm>
            <a:off x="2400300" y="1536700"/>
            <a:ext cx="2260600" cy="3470275"/>
            <a:chOff x="2957128" y="828498"/>
            <a:chExt cx="2416947" cy="3709005"/>
          </a:xfrm>
        </p:grpSpPr>
        <p:grpSp>
          <p:nvGrpSpPr>
            <p:cNvPr id="14340" name="组合 4"/>
            <p:cNvGrpSpPr/>
            <p:nvPr/>
          </p:nvGrpSpPr>
          <p:grpSpPr>
            <a:xfrm>
              <a:off x="2957128" y="828498"/>
              <a:ext cx="2416947" cy="3709005"/>
              <a:chOff x="2957128" y="828498"/>
              <a:chExt cx="2416947" cy="3709005"/>
            </a:xfrm>
          </p:grpSpPr>
          <p:pic>
            <p:nvPicPr>
              <p:cNvPr id="14341" name="图片 4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57128" y="828498"/>
                <a:ext cx="2416947" cy="370900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42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0450" y="1391315"/>
                <a:ext cx="1523521" cy="266342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4343" name="矩形 8"/>
            <p:cNvSpPr/>
            <p:nvPr/>
          </p:nvSpPr>
          <p:spPr>
            <a:xfrm>
              <a:off x="3360482" y="2768739"/>
              <a:ext cx="1522898" cy="1076501"/>
            </a:xfrm>
            <a:prstGeom prst="rect">
              <a:avLst/>
            </a:prstGeom>
            <a:solidFill>
              <a:srgbClr val="7F7F7F">
                <a:alpha val="34117"/>
              </a:srgbClr>
            </a:solidFill>
            <a:ln w="9525">
              <a:noFill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4344" name="矩形 9"/>
            <p:cNvSpPr/>
            <p:nvPr/>
          </p:nvSpPr>
          <p:spPr>
            <a:xfrm>
              <a:off x="3360450" y="1761067"/>
              <a:ext cx="1523521" cy="1007007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4345" name="组合 13"/>
          <p:cNvGrpSpPr/>
          <p:nvPr/>
        </p:nvGrpSpPr>
        <p:grpSpPr>
          <a:xfrm>
            <a:off x="4448175" y="1536700"/>
            <a:ext cx="2262188" cy="3470275"/>
            <a:chOff x="4041563" y="1138856"/>
            <a:chExt cx="2261668" cy="3468980"/>
          </a:xfrm>
        </p:grpSpPr>
        <p:grpSp>
          <p:nvGrpSpPr>
            <p:cNvPr id="14346" name="组合 1"/>
            <p:cNvGrpSpPr/>
            <p:nvPr/>
          </p:nvGrpSpPr>
          <p:grpSpPr>
            <a:xfrm>
              <a:off x="4041563" y="1138856"/>
              <a:ext cx="2261668" cy="3468980"/>
              <a:chOff x="6049963" y="885825"/>
              <a:chExt cx="2417762" cy="3708400"/>
            </a:xfrm>
          </p:grpSpPr>
          <p:grpSp>
            <p:nvGrpSpPr>
              <p:cNvPr id="14347" name="组合 7"/>
              <p:cNvGrpSpPr/>
              <p:nvPr/>
            </p:nvGrpSpPr>
            <p:grpSpPr>
              <a:xfrm>
                <a:off x="6049963" y="885825"/>
                <a:ext cx="2417762" cy="3708400"/>
                <a:chOff x="6050564" y="885214"/>
                <a:chExt cx="2416947" cy="3709005"/>
              </a:xfrm>
            </p:grpSpPr>
            <p:pic>
              <p:nvPicPr>
                <p:cNvPr id="14348" name="图片 56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50564" y="885214"/>
                  <a:ext cx="2416947" cy="37090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4349" name="图片 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54588" y="1419330"/>
                  <a:ext cx="1515035" cy="26354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4350" name="矩形 63"/>
              <p:cNvSpPr/>
              <p:nvPr/>
            </p:nvSpPr>
            <p:spPr>
              <a:xfrm>
                <a:off x="6454775" y="3100388"/>
                <a:ext cx="1514475" cy="808037"/>
              </a:xfrm>
              <a:prstGeom prst="rect">
                <a:avLst/>
              </a:prstGeom>
              <a:solidFill>
                <a:srgbClr val="7F7F7F">
                  <a:alpha val="34117"/>
                </a:srgbClr>
              </a:solidFill>
              <a:ln w="9525">
                <a:noFill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51" name="矩形 64"/>
              <p:cNvSpPr/>
              <p:nvPr/>
            </p:nvSpPr>
            <p:spPr>
              <a:xfrm>
                <a:off x="6454775" y="1625600"/>
                <a:ext cx="1514475" cy="935038"/>
              </a:xfrm>
              <a:prstGeom prst="rect">
                <a:avLst/>
              </a:prstGeom>
              <a:solidFill>
                <a:srgbClr val="7F7F7F">
                  <a:alpha val="34117"/>
                </a:srgbClr>
              </a:solidFill>
              <a:ln w="9525">
                <a:noFill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4352" name="矩形 66"/>
            <p:cNvSpPr/>
            <p:nvPr/>
          </p:nvSpPr>
          <p:spPr>
            <a:xfrm>
              <a:off x="4396204" y="2702936"/>
              <a:ext cx="1424123" cy="498963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4353" name="组合 10"/>
          <p:cNvGrpSpPr/>
          <p:nvPr/>
        </p:nvGrpSpPr>
        <p:grpSpPr>
          <a:xfrm>
            <a:off x="768350" y="1154113"/>
            <a:ext cx="1341438" cy="454025"/>
            <a:chOff x="556402" y="4504690"/>
            <a:chExt cx="1433328" cy="485581"/>
          </a:xfrm>
        </p:grpSpPr>
        <p:grpSp>
          <p:nvGrpSpPr>
            <p:cNvPr id="8" name="组合 6"/>
            <p:cNvGrpSpPr/>
            <p:nvPr/>
          </p:nvGrpSpPr>
          <p:grpSpPr>
            <a:xfrm>
              <a:off x="556402" y="4504690"/>
              <a:ext cx="1433328" cy="485581"/>
              <a:chOff x="732114" y="1494693"/>
              <a:chExt cx="7644602" cy="2228421"/>
            </a:xfrm>
            <a:solidFill>
              <a:srgbClr val="FFC000">
                <a:alpha val="7000"/>
              </a:srgbClr>
            </a:solidFill>
          </p:grpSpPr>
          <p:sp>
            <p:nvSpPr>
              <p:cNvPr id="33" name="矩形 32"/>
              <p:cNvSpPr/>
              <p:nvPr/>
            </p:nvSpPr>
            <p:spPr bwMode="auto">
              <a:xfrm>
                <a:off x="867509" y="1617788"/>
                <a:ext cx="7397258" cy="1992921"/>
              </a:xfrm>
              <a:prstGeom prst="rect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直角三角形 33"/>
              <p:cNvSpPr/>
              <p:nvPr/>
            </p:nvSpPr>
            <p:spPr bwMode="auto">
              <a:xfrm rot="5400000">
                <a:off x="726252" y="1500555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直角三角形 34"/>
              <p:cNvSpPr/>
              <p:nvPr/>
            </p:nvSpPr>
            <p:spPr bwMode="auto">
              <a:xfrm rot="10800000">
                <a:off x="7884347" y="1494693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直角三角形 35"/>
              <p:cNvSpPr/>
              <p:nvPr/>
            </p:nvSpPr>
            <p:spPr bwMode="auto">
              <a:xfrm rot="16200000">
                <a:off x="7884347" y="3229709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直角三角形 36"/>
              <p:cNvSpPr/>
              <p:nvPr/>
            </p:nvSpPr>
            <p:spPr bwMode="auto">
              <a:xfrm>
                <a:off x="760843" y="3242468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355" name="矩形 5"/>
            <p:cNvSpPr/>
            <p:nvPr/>
          </p:nvSpPr>
          <p:spPr>
            <a:xfrm>
              <a:off x="785328" y="4566839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anose="02010600030101010101" pitchFamily="2" charset="-122"/>
                </a:rPr>
                <a:t>开屏广告</a:t>
              </a:r>
              <a:endPara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anose="02010600030101010101" pitchFamily="2" charset="-122"/>
              </a:endParaRPr>
            </a:p>
          </p:txBody>
        </p:sp>
      </p:grpSp>
      <p:grpSp>
        <p:nvGrpSpPr>
          <p:cNvPr id="14356" name="组合 14"/>
          <p:cNvGrpSpPr/>
          <p:nvPr/>
        </p:nvGrpSpPr>
        <p:grpSpPr>
          <a:xfrm>
            <a:off x="352425" y="1520825"/>
            <a:ext cx="2260600" cy="3468688"/>
            <a:chOff x="351694" y="1121779"/>
            <a:chExt cx="2261668" cy="3468980"/>
          </a:xfrm>
        </p:grpSpPr>
        <p:grpSp>
          <p:nvGrpSpPr>
            <p:cNvPr id="14357" name="组合 9"/>
            <p:cNvGrpSpPr/>
            <p:nvPr/>
          </p:nvGrpSpPr>
          <p:grpSpPr>
            <a:xfrm>
              <a:off x="351694" y="1121779"/>
              <a:ext cx="2261668" cy="3468980"/>
              <a:chOff x="153988" y="828675"/>
              <a:chExt cx="2417762" cy="3708400"/>
            </a:xfrm>
          </p:grpSpPr>
          <p:pic>
            <p:nvPicPr>
              <p:cNvPr id="14358" name="图片 4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988" y="828675"/>
                <a:ext cx="2417762" cy="3708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59" name="图片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402" y="1410158"/>
                <a:ext cx="1527056" cy="265671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4360" name="矩形 9"/>
            <p:cNvSpPr/>
            <p:nvPr/>
          </p:nvSpPr>
          <p:spPr>
            <a:xfrm>
              <a:off x="721116" y="1646121"/>
              <a:ext cx="1435479" cy="2493113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4361" name="组合 42"/>
          <p:cNvGrpSpPr/>
          <p:nvPr/>
        </p:nvGrpSpPr>
        <p:grpSpPr>
          <a:xfrm>
            <a:off x="2813050" y="1149350"/>
            <a:ext cx="1341438" cy="455613"/>
            <a:chOff x="556402" y="4504690"/>
            <a:chExt cx="1433328" cy="485581"/>
          </a:xfrm>
        </p:grpSpPr>
        <p:grpSp>
          <p:nvGrpSpPr>
            <p:cNvPr id="12" name="组合 43"/>
            <p:cNvGrpSpPr/>
            <p:nvPr/>
          </p:nvGrpSpPr>
          <p:grpSpPr>
            <a:xfrm>
              <a:off x="556402" y="4504690"/>
              <a:ext cx="1433328" cy="485581"/>
              <a:chOff x="732114" y="1494693"/>
              <a:chExt cx="7644602" cy="2228421"/>
            </a:xfrm>
            <a:solidFill>
              <a:srgbClr val="FFC000">
                <a:alpha val="7000"/>
              </a:srgbClr>
            </a:solidFill>
          </p:grpSpPr>
          <p:sp>
            <p:nvSpPr>
              <p:cNvPr id="46" name="矩形 45"/>
              <p:cNvSpPr/>
              <p:nvPr/>
            </p:nvSpPr>
            <p:spPr bwMode="auto">
              <a:xfrm>
                <a:off x="867509" y="1617784"/>
                <a:ext cx="7397263" cy="1992922"/>
              </a:xfrm>
              <a:prstGeom prst="rect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直角三角形 46"/>
              <p:cNvSpPr/>
              <p:nvPr/>
            </p:nvSpPr>
            <p:spPr bwMode="auto">
              <a:xfrm rot="5400000">
                <a:off x="726252" y="1500555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直角三角形 47"/>
              <p:cNvSpPr/>
              <p:nvPr/>
            </p:nvSpPr>
            <p:spPr bwMode="auto">
              <a:xfrm rot="10800000">
                <a:off x="7884347" y="1494693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直角三角形 48"/>
              <p:cNvSpPr/>
              <p:nvPr/>
            </p:nvSpPr>
            <p:spPr bwMode="auto">
              <a:xfrm rot="16200000">
                <a:off x="7884347" y="3229709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直角三角形 49"/>
              <p:cNvSpPr/>
              <p:nvPr/>
            </p:nvSpPr>
            <p:spPr bwMode="auto">
              <a:xfrm>
                <a:off x="760843" y="3242468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363" name="矩形 44"/>
            <p:cNvSpPr/>
            <p:nvPr/>
          </p:nvSpPr>
          <p:spPr>
            <a:xfrm>
              <a:off x="654106" y="4567731"/>
              <a:ext cx="1210588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anose="02010600030101010101" pitchFamily="2" charset="-122"/>
                </a:rPr>
                <a:t>信息流广告</a:t>
              </a:r>
              <a:endPara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anose="02010600030101010101" pitchFamily="2" charset="-122"/>
              </a:endParaRPr>
            </a:p>
          </p:txBody>
        </p:sp>
      </p:grpSp>
      <p:grpSp>
        <p:nvGrpSpPr>
          <p:cNvPr id="14364" name="组合 50"/>
          <p:cNvGrpSpPr/>
          <p:nvPr/>
        </p:nvGrpSpPr>
        <p:grpSpPr>
          <a:xfrm>
            <a:off x="4851400" y="1149350"/>
            <a:ext cx="1341438" cy="455613"/>
            <a:chOff x="556402" y="4504690"/>
            <a:chExt cx="1433328" cy="485581"/>
          </a:xfrm>
        </p:grpSpPr>
        <p:grpSp>
          <p:nvGrpSpPr>
            <p:cNvPr id="14" name="组合 51"/>
            <p:cNvGrpSpPr/>
            <p:nvPr/>
          </p:nvGrpSpPr>
          <p:grpSpPr>
            <a:xfrm>
              <a:off x="556402" y="4504690"/>
              <a:ext cx="1433328" cy="485581"/>
              <a:chOff x="732114" y="1494693"/>
              <a:chExt cx="7644602" cy="2228421"/>
            </a:xfrm>
            <a:solidFill>
              <a:srgbClr val="FFC000">
                <a:alpha val="7000"/>
              </a:srgbClr>
            </a:solidFill>
          </p:grpSpPr>
          <p:sp>
            <p:nvSpPr>
              <p:cNvPr id="54" name="矩形 53"/>
              <p:cNvSpPr/>
              <p:nvPr/>
            </p:nvSpPr>
            <p:spPr bwMode="auto">
              <a:xfrm>
                <a:off x="867507" y="1617785"/>
                <a:ext cx="7397262" cy="1992923"/>
              </a:xfrm>
              <a:prstGeom prst="rect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直角三角形 54"/>
              <p:cNvSpPr/>
              <p:nvPr/>
            </p:nvSpPr>
            <p:spPr bwMode="auto">
              <a:xfrm rot="5400000">
                <a:off x="726252" y="1500555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直角三角形 55"/>
              <p:cNvSpPr/>
              <p:nvPr/>
            </p:nvSpPr>
            <p:spPr bwMode="auto">
              <a:xfrm rot="10800000">
                <a:off x="7884347" y="1494693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直角三角形 56"/>
              <p:cNvSpPr/>
              <p:nvPr/>
            </p:nvSpPr>
            <p:spPr bwMode="auto">
              <a:xfrm rot="16200000">
                <a:off x="7884347" y="3229709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直角三角形 57"/>
              <p:cNvSpPr/>
              <p:nvPr/>
            </p:nvSpPr>
            <p:spPr bwMode="auto">
              <a:xfrm>
                <a:off x="760843" y="3242468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366" name="矩形 52"/>
            <p:cNvSpPr/>
            <p:nvPr/>
          </p:nvSpPr>
          <p:spPr>
            <a:xfrm>
              <a:off x="663430" y="4579367"/>
              <a:ext cx="1210588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anose="02010600030101010101" pitchFamily="2" charset="-122"/>
                </a:rPr>
                <a:t>文章页广告</a:t>
              </a:r>
              <a:endPara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anose="02010600030101010101" pitchFamily="2" charset="-122"/>
              </a:endParaRPr>
            </a:p>
          </p:txBody>
        </p:sp>
      </p:grpSp>
      <p:grpSp>
        <p:nvGrpSpPr>
          <p:cNvPr id="14367" name="组合 58"/>
          <p:cNvGrpSpPr/>
          <p:nvPr/>
        </p:nvGrpSpPr>
        <p:grpSpPr>
          <a:xfrm>
            <a:off x="6899275" y="1149350"/>
            <a:ext cx="1341438" cy="455613"/>
            <a:chOff x="556402" y="4504690"/>
            <a:chExt cx="1433328" cy="485581"/>
          </a:xfrm>
        </p:grpSpPr>
        <p:grpSp>
          <p:nvGrpSpPr>
            <p:cNvPr id="16" name="组合 59"/>
            <p:cNvGrpSpPr/>
            <p:nvPr/>
          </p:nvGrpSpPr>
          <p:grpSpPr>
            <a:xfrm>
              <a:off x="556402" y="4504690"/>
              <a:ext cx="1433328" cy="485581"/>
              <a:chOff x="732114" y="1494693"/>
              <a:chExt cx="7644602" cy="2228421"/>
            </a:xfrm>
            <a:solidFill>
              <a:srgbClr val="FFC000">
                <a:alpha val="7000"/>
              </a:srgbClr>
            </a:solidFill>
          </p:grpSpPr>
          <p:sp>
            <p:nvSpPr>
              <p:cNvPr id="62" name="矩形 61"/>
              <p:cNvSpPr/>
              <p:nvPr/>
            </p:nvSpPr>
            <p:spPr bwMode="auto">
              <a:xfrm>
                <a:off x="867507" y="1617785"/>
                <a:ext cx="7397262" cy="1992923"/>
              </a:xfrm>
              <a:prstGeom prst="rect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直角三角形 62"/>
              <p:cNvSpPr/>
              <p:nvPr/>
            </p:nvSpPr>
            <p:spPr bwMode="auto">
              <a:xfrm rot="5400000">
                <a:off x="726252" y="1500555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直角三角形 65"/>
              <p:cNvSpPr/>
              <p:nvPr/>
            </p:nvSpPr>
            <p:spPr bwMode="auto">
              <a:xfrm rot="10800000">
                <a:off x="7884347" y="1494693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直角三角形 66"/>
              <p:cNvSpPr/>
              <p:nvPr/>
            </p:nvSpPr>
            <p:spPr bwMode="auto">
              <a:xfrm rot="16200000">
                <a:off x="7884347" y="3229709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直角三角形 67"/>
              <p:cNvSpPr/>
              <p:nvPr/>
            </p:nvSpPr>
            <p:spPr bwMode="auto">
              <a:xfrm>
                <a:off x="760843" y="3242468"/>
                <a:ext cx="492369" cy="480646"/>
              </a:xfrm>
              <a:prstGeom prst="rtTriangle">
                <a:avLst/>
              </a:prstGeom>
              <a:grp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369" name="矩形 60"/>
            <p:cNvSpPr/>
            <p:nvPr/>
          </p:nvSpPr>
          <p:spPr>
            <a:xfrm>
              <a:off x="675933" y="4570066"/>
              <a:ext cx="1210588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NeueLT Pro 67 MdCn" panose="02010600030101010101" pitchFamily="2" charset="-122"/>
                </a:rPr>
                <a:t>跟帖页广告</a:t>
              </a:r>
              <a:endPara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anose="02010600030101010101" pitchFamily="2" charset="-122"/>
              </a:endParaRPr>
            </a:p>
          </p:txBody>
        </p:sp>
      </p:grpSp>
      <p:grpSp>
        <p:nvGrpSpPr>
          <p:cNvPr id="14370" name="组合 12"/>
          <p:cNvGrpSpPr/>
          <p:nvPr/>
        </p:nvGrpSpPr>
        <p:grpSpPr>
          <a:xfrm>
            <a:off x="6497638" y="1536700"/>
            <a:ext cx="2260600" cy="3505200"/>
            <a:chOff x="6497743" y="1173829"/>
            <a:chExt cx="2260183" cy="3468980"/>
          </a:xfrm>
        </p:grpSpPr>
        <p:grpSp>
          <p:nvGrpSpPr>
            <p:cNvPr id="14371" name="组合 3"/>
            <p:cNvGrpSpPr/>
            <p:nvPr/>
          </p:nvGrpSpPr>
          <p:grpSpPr>
            <a:xfrm>
              <a:off x="6497743" y="1173829"/>
              <a:ext cx="2260183" cy="3468980"/>
              <a:chOff x="6051799" y="1138856"/>
              <a:chExt cx="2260183" cy="3468980"/>
            </a:xfrm>
          </p:grpSpPr>
          <p:pic>
            <p:nvPicPr>
              <p:cNvPr id="14372" name="图片 4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051799" y="1138856"/>
                <a:ext cx="2260183" cy="34689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73" name="图片 2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5959" y="1638408"/>
                <a:ext cx="1426199" cy="25008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74" name="矩形 24"/>
              <p:cNvSpPr/>
              <p:nvPr/>
            </p:nvSpPr>
            <p:spPr>
              <a:xfrm>
                <a:off x="6428991" y="2744019"/>
                <a:ext cx="1424123" cy="1359247"/>
              </a:xfrm>
              <a:prstGeom prst="rect">
                <a:avLst/>
              </a:prstGeom>
              <a:solidFill>
                <a:srgbClr val="7F7F7F">
                  <a:alpha val="34117"/>
                </a:srgbClr>
              </a:solidFill>
              <a:ln w="9525">
                <a:noFill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75" name="矩形 30"/>
              <p:cNvSpPr/>
              <p:nvPr/>
            </p:nvSpPr>
            <p:spPr>
              <a:xfrm>
                <a:off x="6428035" y="1636266"/>
                <a:ext cx="1424123" cy="500636"/>
              </a:xfrm>
              <a:prstGeom prst="rect">
                <a:avLst/>
              </a:prstGeom>
              <a:solidFill>
                <a:srgbClr val="7F7F7F">
                  <a:alpha val="34117"/>
                </a:srgbClr>
              </a:solidFill>
              <a:ln w="9525">
                <a:noFill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4376" name="矩形 9"/>
            <p:cNvSpPr/>
            <p:nvPr/>
          </p:nvSpPr>
          <p:spPr>
            <a:xfrm>
              <a:off x="6870947" y="2171875"/>
              <a:ext cx="1424705" cy="595873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7285" y="238887"/>
            <a:ext cx="1792796" cy="31878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79" y="238887"/>
            <a:ext cx="1804226" cy="32084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946" y="6848856"/>
            <a:ext cx="2037398" cy="3623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21" y="238887"/>
            <a:ext cx="1786509" cy="31775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25905" y="3543872"/>
            <a:ext cx="982980" cy="2844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60">
                <a:latin typeface="微软雅黑" panose="020B0503020204020204" pitchFamily="34" charset="-122"/>
                <a:ea typeface="微软雅黑" panose="020B0503020204020204" pitchFamily="34" charset="-122"/>
              </a:rPr>
              <a:t>信息流大图</a:t>
            </a:r>
            <a:endParaRPr lang="zh-CN" altLang="en-US" sz="126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88499" y="3543872"/>
            <a:ext cx="1303020" cy="2844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6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信息流三图</a:t>
            </a:r>
            <a:r>
              <a:rPr lang="zh-CN" altLang="en-US" sz="1260">
                <a:latin typeface="微软雅黑" panose="020B0503020204020204" pitchFamily="34" charset="-122"/>
                <a:ea typeface="微软雅黑" panose="020B0503020204020204" pitchFamily="34" charset="-122"/>
              </a:rPr>
              <a:t>三图</a:t>
            </a:r>
            <a:endParaRPr lang="zh-CN" altLang="en-US" sz="126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94907" y="3533077"/>
            <a:ext cx="1303020" cy="2844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6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信息流图文</a:t>
            </a:r>
            <a:r>
              <a:rPr lang="zh-CN" altLang="en-US" sz="1260">
                <a:latin typeface="微软雅黑" panose="020B0503020204020204" pitchFamily="34" charset="-122"/>
                <a:ea typeface="微软雅黑" panose="020B0503020204020204" pitchFamily="34" charset="-122"/>
              </a:rPr>
              <a:t>图文</a:t>
            </a:r>
            <a:endParaRPr lang="zh-CN" altLang="en-US" sz="126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7554" y="3932492"/>
            <a:ext cx="6768275" cy="1059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6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信息流大图：视觉冲击力强，快速捕捉客户眼球。</a:t>
            </a:r>
            <a:endParaRPr lang="zh-CN" altLang="en-US" sz="126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6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信息流三</a:t>
            </a:r>
            <a:r>
              <a:rPr lang="zh-CN" altLang="en-US" sz="126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信息流大图：视觉冲击力强，快速捕捉客户眼球。</a:t>
            </a:r>
            <a:endParaRPr lang="zh-CN" altLang="en-US" sz="126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26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信息流三图：立体展示产品</a:t>
            </a:r>
            <a:r>
              <a:rPr lang="zh-CN" sz="126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，拉近客户对产品了解和兴趣。</a:t>
            </a:r>
            <a:endParaRPr lang="zh-CN" sz="126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26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信息流图文：文字故事性引导，增强带入感。</a:t>
            </a:r>
            <a:r>
              <a:rPr lang="zh-CN" altLang="en-US" sz="1260">
                <a:latin typeface="微软雅黑" panose="020B0503020204020204" pitchFamily="34" charset="-122"/>
                <a:ea typeface="微软雅黑" panose="020B0503020204020204" pitchFamily="34" charset="-122"/>
              </a:rPr>
              <a:t>图：立体展示产品</a:t>
            </a:r>
            <a:r>
              <a:rPr lang="zh-CN" sz="1260">
                <a:latin typeface="微软雅黑" panose="020B0503020204020204" pitchFamily="34" charset="-122"/>
                <a:ea typeface="微软雅黑" panose="020B0503020204020204" pitchFamily="34" charset="-122"/>
              </a:rPr>
              <a:t>，拉近客户对产品了解和兴趣。</a:t>
            </a:r>
            <a:endParaRPr lang="zh-CN" sz="126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60">
                <a:latin typeface="微软雅黑" panose="020B0503020204020204" pitchFamily="34" charset="-122"/>
                <a:ea typeface="微软雅黑" panose="020B0503020204020204" pitchFamily="34" charset="-122"/>
              </a:rPr>
              <a:t>信息流图文：文字故事性引导，增强带入感。</a:t>
            </a:r>
            <a:endParaRPr lang="en-US" altLang="zh-CN" sz="126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6698" y="4761675"/>
            <a:ext cx="5478399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6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计费方式：按照</a:t>
            </a:r>
            <a:r>
              <a:rPr lang="en-US" altLang="zh-CN" sz="126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</a:t>
            </a:r>
            <a:r>
              <a:rPr lang="zh-CN" altLang="en-US" sz="126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点击计费，</a:t>
            </a:r>
            <a:r>
              <a:rPr lang="en-US" altLang="zh-CN" sz="126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lang="zh-CN" altLang="en-US" sz="126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元起价，平均点击单价</a:t>
            </a:r>
            <a:r>
              <a:rPr lang="en-US" altLang="zh-CN" sz="126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6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zh-CN" altLang="en-US" sz="1260">
              <a:solidFill>
                <a:srgbClr val="E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5245" y="3521710"/>
            <a:ext cx="1071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信息流大图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r>
              <a:rPr lang="zh-CN" altLang="en-US">
                <a:solidFill>
                  <a:srgbClr val="FFFFFF"/>
                </a:solidFill>
              </a:rPr>
              <a:t>一：人群优势以及产品特点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78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 wrap="square" lIns="91440" tIns="45720" rIns="91440" bIns="45720" anchor="ctr"/>
          <a:lstStyle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lvl="1" indent="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eaLnBrk="1" hangingPunct="1">
              <a:buFont typeface="Arial" panose="020B0604020202020204" pitchFamily="34" charset="0"/>
              <a:buChar char="•"/>
            </a:pPr>
            <a:fld id="{BB962C8B-B14F-4D97-AF65-F5344CB8AC3E}" type="datetime1">
              <a:rPr lang="en-US" altLang="en-US" sz="900">
                <a:solidFill>
                  <a:srgbClr val="898989"/>
                </a:solidFill>
              </a:rPr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24579" name="TextBox 4"/>
          <p:cNvSpPr txBox="1"/>
          <p:nvPr/>
        </p:nvSpPr>
        <p:spPr>
          <a:xfrm>
            <a:off x="927100" y="1457325"/>
            <a:ext cx="7240588" cy="24301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  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  网易的人群主要集中在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70.80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后的一代，有一定的经济实力，对于广告的植入有一定的购买力。</a:t>
            </a:r>
            <a:endParaRPr lang="en-US" altLang="zh-CN" sz="2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     客户统一反映网易的人群质量非常高，媒体本身的虚无信息就比较少，比较有权威性。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产品特点：体量大使用频率高日活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5000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万用户；精准投放 契合度匹配度高；商业化晚 页面清爽 客户投放广告辨别度高，容易接受；自然点击量，质量高。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" y="0"/>
            <a:ext cx="9342755" cy="5143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2" name="组合 177"/>
          <p:cNvGrpSpPr/>
          <p:nvPr/>
        </p:nvGrpSpPr>
        <p:grpSpPr>
          <a:xfrm>
            <a:off x="1693228" y="3049270"/>
            <a:ext cx="1281112" cy="1203325"/>
            <a:chOff x="1187837" y="2440103"/>
            <a:chExt cx="1445784" cy="1369112"/>
          </a:xfrm>
        </p:grpSpPr>
        <p:grpSp>
          <p:nvGrpSpPr>
            <p:cNvPr id="25603" name="组合 144"/>
            <p:cNvGrpSpPr/>
            <p:nvPr/>
          </p:nvGrpSpPr>
          <p:grpSpPr>
            <a:xfrm>
              <a:off x="1187837" y="2440103"/>
              <a:ext cx="1445784" cy="1369112"/>
              <a:chOff x="857334" y="2000250"/>
              <a:chExt cx="1676402" cy="1587500"/>
            </a:xfrm>
          </p:grpSpPr>
          <p:grpSp>
            <p:nvGrpSpPr>
              <p:cNvPr id="25604" name="组合 138"/>
              <p:cNvGrpSpPr/>
              <p:nvPr/>
            </p:nvGrpSpPr>
            <p:grpSpPr>
              <a:xfrm>
                <a:off x="977898" y="2095500"/>
                <a:ext cx="1447800" cy="1397000"/>
                <a:chOff x="1181100" y="1320800"/>
                <a:chExt cx="960813" cy="927100"/>
              </a:xfrm>
            </p:grpSpPr>
            <p:sp>
              <p:nvSpPr>
                <p:cNvPr id="25605" name="椭圆 135"/>
                <p:cNvSpPr/>
                <p:nvPr/>
              </p:nvSpPr>
              <p:spPr>
                <a:xfrm>
                  <a:off x="1181100" y="1320800"/>
                  <a:ext cx="960813" cy="927100"/>
                </a:xfrm>
                <a:prstGeom prst="ellipse">
                  <a:avLst/>
                </a:prstGeom>
                <a:solidFill>
                  <a:schemeClr val="bg1">
                    <a:alpha val="67058"/>
                  </a:schemeClr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37" name="椭圆 136"/>
                <p:cNvSpPr/>
                <p:nvPr/>
              </p:nvSpPr>
              <p:spPr bwMode="auto">
                <a:xfrm>
                  <a:off x="1244600" y="1384300"/>
                  <a:ext cx="825500" cy="812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accent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>
                  <a:glow rad="381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38" name="等腰三角形 137"/>
              <p:cNvSpPr/>
              <p:nvPr/>
            </p:nvSpPr>
            <p:spPr bwMode="auto">
              <a:xfrm>
                <a:off x="1612985" y="2286000"/>
                <a:ext cx="165100" cy="1016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1" name="等腰三角形 140"/>
              <p:cNvSpPr/>
              <p:nvPr/>
            </p:nvSpPr>
            <p:spPr bwMode="auto">
              <a:xfrm>
                <a:off x="1073583" y="2752768"/>
                <a:ext cx="165100" cy="1016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2" name="等腰三角形 141"/>
              <p:cNvSpPr/>
              <p:nvPr/>
            </p:nvSpPr>
            <p:spPr bwMode="auto">
              <a:xfrm>
                <a:off x="1612985" y="3295476"/>
                <a:ext cx="165100" cy="1016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3" name="等腰三角形 142"/>
              <p:cNvSpPr/>
              <p:nvPr/>
            </p:nvSpPr>
            <p:spPr bwMode="auto">
              <a:xfrm>
                <a:off x="2152387" y="2752942"/>
                <a:ext cx="165100" cy="1016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 bwMode="auto">
              <a:xfrm>
                <a:off x="857334" y="2000250"/>
                <a:ext cx="1676402" cy="15875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5612" name="文本框 172"/>
            <p:cNvSpPr txBox="1"/>
            <p:nvPr/>
          </p:nvSpPr>
          <p:spPr>
            <a:xfrm>
              <a:off x="1516726" y="2831414"/>
              <a:ext cx="788008" cy="6589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002060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Calibri" panose="020F0502020204030204" pitchFamily="34" charset="0"/>
                </a:rPr>
                <a:t>投放</a:t>
              </a:r>
              <a:endParaRPr lang="en-US" altLang="zh-CN" sz="1600" b="1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Calibri" panose="020F0502020204030204" pitchFamily="34" charset="0"/>
              </a:endParaRPr>
            </a:p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002060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Calibri" panose="020F0502020204030204" pitchFamily="34" charset="0"/>
                </a:rPr>
                <a:t>方式</a:t>
              </a:r>
              <a:endParaRPr lang="zh-CN" altLang="en-US" sz="1600" b="1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5613" name="组合 175"/>
          <p:cNvGrpSpPr/>
          <p:nvPr/>
        </p:nvGrpSpPr>
        <p:grpSpPr>
          <a:xfrm>
            <a:off x="916940" y="2586990"/>
            <a:ext cx="776288" cy="679450"/>
            <a:chOff x="3284763" y="1377950"/>
            <a:chExt cx="876120" cy="773993"/>
          </a:xfrm>
        </p:grpSpPr>
        <p:grpSp>
          <p:nvGrpSpPr>
            <p:cNvPr id="25614" name="组合 154"/>
            <p:cNvGrpSpPr/>
            <p:nvPr/>
          </p:nvGrpSpPr>
          <p:grpSpPr>
            <a:xfrm>
              <a:off x="3284763" y="1377950"/>
              <a:ext cx="817338" cy="773993"/>
              <a:chOff x="857334" y="2000250"/>
              <a:chExt cx="1676402" cy="1587500"/>
            </a:xfrm>
          </p:grpSpPr>
          <p:grpSp>
            <p:nvGrpSpPr>
              <p:cNvPr id="25615" name="组合 155"/>
              <p:cNvGrpSpPr/>
              <p:nvPr/>
            </p:nvGrpSpPr>
            <p:grpSpPr>
              <a:xfrm>
                <a:off x="977898" y="2095501"/>
                <a:ext cx="1447800" cy="1397002"/>
                <a:chOff x="1181100" y="1320800"/>
                <a:chExt cx="960813" cy="927101"/>
              </a:xfrm>
            </p:grpSpPr>
            <p:sp>
              <p:nvSpPr>
                <p:cNvPr id="25616" name="椭圆 157"/>
                <p:cNvSpPr/>
                <p:nvPr/>
              </p:nvSpPr>
              <p:spPr>
                <a:xfrm>
                  <a:off x="1181100" y="1320800"/>
                  <a:ext cx="960813" cy="927100"/>
                </a:xfrm>
                <a:prstGeom prst="ellipse">
                  <a:avLst/>
                </a:prstGeom>
                <a:solidFill>
                  <a:schemeClr val="bg1">
                    <a:alpha val="67058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5617" name="椭圆 158"/>
                <p:cNvSpPr/>
                <p:nvPr/>
              </p:nvSpPr>
              <p:spPr>
                <a:xfrm>
                  <a:off x="1181101" y="1320801"/>
                  <a:ext cx="960812" cy="927100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618" name="椭圆 156"/>
              <p:cNvSpPr/>
              <p:nvPr/>
            </p:nvSpPr>
            <p:spPr>
              <a:xfrm>
                <a:off x="857334" y="2000250"/>
                <a:ext cx="1676402" cy="1587500"/>
              </a:xfrm>
              <a:prstGeom prst="ellipse">
                <a:avLst/>
              </a:prstGeom>
              <a:noFill/>
              <a:ln w="28575" cap="flat" cmpd="sng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 sz="120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74" name="文本框 173"/>
            <p:cNvSpPr txBox="1"/>
            <p:nvPr/>
          </p:nvSpPr>
          <p:spPr>
            <a:xfrm>
              <a:off x="3367179" y="1580490"/>
              <a:ext cx="793704" cy="3815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匀速</a:t>
              </a:r>
              <a:endParaRPr kumimoji="0" lang="zh-CN" altLang="en-US" sz="1600" b="1" kern="1200" cap="none" spc="0" normalizeH="0" baseline="0" noProof="1">
                <a:solidFill>
                  <a:schemeClr val="accent5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25620" name="组合 176"/>
          <p:cNvGrpSpPr/>
          <p:nvPr/>
        </p:nvGrpSpPr>
        <p:grpSpPr>
          <a:xfrm>
            <a:off x="989648" y="3947795"/>
            <a:ext cx="815975" cy="749300"/>
            <a:chOff x="3264434" y="2780311"/>
            <a:chExt cx="920746" cy="851715"/>
          </a:xfrm>
        </p:grpSpPr>
        <p:grpSp>
          <p:nvGrpSpPr>
            <p:cNvPr id="25621" name="组合 171"/>
            <p:cNvGrpSpPr/>
            <p:nvPr/>
          </p:nvGrpSpPr>
          <p:grpSpPr>
            <a:xfrm>
              <a:off x="3264434" y="2780311"/>
              <a:ext cx="899412" cy="851715"/>
              <a:chOff x="5703407" y="2105504"/>
              <a:chExt cx="2577801" cy="2441096"/>
            </a:xfrm>
          </p:grpSpPr>
          <p:grpSp>
            <p:nvGrpSpPr>
              <p:cNvPr id="25622" name="组合 145"/>
              <p:cNvGrpSpPr/>
              <p:nvPr/>
            </p:nvGrpSpPr>
            <p:grpSpPr>
              <a:xfrm>
                <a:off x="5703407" y="2105504"/>
                <a:ext cx="2577801" cy="2441096"/>
                <a:chOff x="857334" y="2000250"/>
                <a:chExt cx="1676402" cy="1587500"/>
              </a:xfrm>
            </p:grpSpPr>
            <p:grpSp>
              <p:nvGrpSpPr>
                <p:cNvPr id="25623" name="组合 146"/>
                <p:cNvGrpSpPr/>
                <p:nvPr/>
              </p:nvGrpSpPr>
              <p:grpSpPr>
                <a:xfrm>
                  <a:off x="977898" y="2095501"/>
                  <a:ext cx="1447800" cy="1397002"/>
                  <a:chOff x="1181100" y="1320800"/>
                  <a:chExt cx="960813" cy="927101"/>
                </a:xfrm>
              </p:grpSpPr>
              <p:sp>
                <p:nvSpPr>
                  <p:cNvPr id="25624" name="椭圆 152"/>
                  <p:cNvSpPr/>
                  <p:nvPr/>
                </p:nvSpPr>
                <p:spPr>
                  <a:xfrm>
                    <a:off x="1181100" y="1320800"/>
                    <a:ext cx="960813" cy="927100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25625" name="椭圆 153"/>
                  <p:cNvSpPr/>
                  <p:nvPr/>
                </p:nvSpPr>
                <p:spPr>
                  <a:xfrm>
                    <a:off x="1181101" y="1320801"/>
                    <a:ext cx="960812" cy="9271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bg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626" name="椭圆 151"/>
                <p:cNvSpPr/>
                <p:nvPr/>
              </p:nvSpPr>
              <p:spPr>
                <a:xfrm>
                  <a:off x="857334" y="2000250"/>
                  <a:ext cx="1676402" cy="15875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627" name="椭圆 170"/>
              <p:cNvSpPr/>
              <p:nvPr/>
            </p:nvSpPr>
            <p:spPr>
              <a:xfrm>
                <a:off x="6067389" y="2430562"/>
                <a:ext cx="1870899" cy="1824726"/>
              </a:xfrm>
              <a:prstGeom prst="ellipse">
                <a:avLst/>
              </a:prstGeom>
              <a:noFill/>
              <a:ln w="28575" cap="flat" cmpd="sng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 sz="120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75" name="文本框 174"/>
            <p:cNvSpPr txBox="1"/>
            <p:nvPr/>
          </p:nvSpPr>
          <p:spPr>
            <a:xfrm>
              <a:off x="3391618" y="3045570"/>
              <a:ext cx="793562" cy="382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尽速</a:t>
              </a:r>
              <a:endParaRPr kumimoji="0" lang="zh-CN" altLang="en-US" sz="1600" b="1" kern="1200" cap="none" spc="0" normalizeH="0" baseline="0" noProof="1">
                <a:solidFill>
                  <a:schemeClr val="accent5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cxnSp>
        <p:nvCxnSpPr>
          <p:cNvPr id="180" name="直接连接符 179"/>
          <p:cNvCxnSpPr>
            <a:stCxn id="22546" idx="5"/>
            <a:endCxn id="144" idx="1"/>
          </p:cNvCxnSpPr>
          <p:nvPr/>
        </p:nvCxnSpPr>
        <p:spPr bwMode="auto">
          <a:xfrm>
            <a:off x="1415231" y="2928695"/>
            <a:ext cx="465769" cy="297020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1" name="直接连接符 180"/>
          <p:cNvCxnSpPr>
            <a:stCxn id="22554" idx="7"/>
            <a:endCxn id="144" idx="3"/>
          </p:cNvCxnSpPr>
          <p:nvPr/>
        </p:nvCxnSpPr>
        <p:spPr bwMode="auto">
          <a:xfrm flipV="1">
            <a:off x="1649856" y="4076170"/>
            <a:ext cx="231144" cy="267268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5631" name="组合 360"/>
          <p:cNvGrpSpPr/>
          <p:nvPr/>
        </p:nvGrpSpPr>
        <p:grpSpPr>
          <a:xfrm>
            <a:off x="7151688" y="1017588"/>
            <a:ext cx="1670050" cy="1931987"/>
            <a:chOff x="6929019" y="276407"/>
            <a:chExt cx="2162939" cy="2538900"/>
          </a:xfrm>
        </p:grpSpPr>
        <p:grpSp>
          <p:nvGrpSpPr>
            <p:cNvPr id="25632" name="组合 184"/>
            <p:cNvGrpSpPr/>
            <p:nvPr/>
          </p:nvGrpSpPr>
          <p:grpSpPr>
            <a:xfrm>
              <a:off x="7597031" y="1395020"/>
              <a:ext cx="1494927" cy="1420287"/>
              <a:chOff x="1187837" y="2440103"/>
              <a:chExt cx="1445784" cy="1369112"/>
            </a:xfrm>
          </p:grpSpPr>
          <p:grpSp>
            <p:nvGrpSpPr>
              <p:cNvPr id="25633" name="组合 185"/>
              <p:cNvGrpSpPr/>
              <p:nvPr/>
            </p:nvGrpSpPr>
            <p:grpSpPr>
              <a:xfrm>
                <a:off x="1187837" y="2440103"/>
                <a:ext cx="1445784" cy="1369112"/>
                <a:chOff x="857334" y="2000250"/>
                <a:chExt cx="1676402" cy="1587500"/>
              </a:xfrm>
            </p:grpSpPr>
            <p:grpSp>
              <p:nvGrpSpPr>
                <p:cNvPr id="25634" name="组合 187"/>
                <p:cNvGrpSpPr/>
                <p:nvPr/>
              </p:nvGrpSpPr>
              <p:grpSpPr>
                <a:xfrm>
                  <a:off x="977898" y="2095500"/>
                  <a:ext cx="1447800" cy="1397000"/>
                  <a:chOff x="1181100" y="1320800"/>
                  <a:chExt cx="960813" cy="927100"/>
                </a:xfrm>
              </p:grpSpPr>
              <p:sp>
                <p:nvSpPr>
                  <p:cNvPr id="25635" name="椭圆 193"/>
                  <p:cNvSpPr/>
                  <p:nvPr/>
                </p:nvSpPr>
                <p:spPr>
                  <a:xfrm>
                    <a:off x="1181100" y="1320800"/>
                    <a:ext cx="960813" cy="927100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195" name="椭圆 194"/>
                  <p:cNvSpPr/>
                  <p:nvPr/>
                </p:nvSpPr>
                <p:spPr bwMode="auto">
                  <a:xfrm>
                    <a:off x="1244600" y="1384300"/>
                    <a:ext cx="825500" cy="81280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rgbClr val="0070C0"/>
                    </a:solidFill>
                    <a:prstDash val="dashDot"/>
                    <a:round/>
                    <a:headEnd type="none" w="med" len="med"/>
                    <a:tailEnd type="none" w="med" len="med"/>
                  </a:ln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</p:spPr>
                <p:txBody>
                  <a:bodyPr/>
                  <a:lstStyle/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200" b="0" i="0" u="none" strike="noStrike" kern="1200" cap="none" spc="0" normalizeH="0" baseline="0" noProof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189" name="等腰三角形 188"/>
                <p:cNvSpPr/>
                <p:nvPr/>
              </p:nvSpPr>
              <p:spPr bwMode="auto">
                <a:xfrm>
                  <a:off x="1612985" y="2286000"/>
                  <a:ext cx="165100" cy="101600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0" name="等腰三角形 189"/>
                <p:cNvSpPr/>
                <p:nvPr/>
              </p:nvSpPr>
              <p:spPr bwMode="auto">
                <a:xfrm>
                  <a:off x="1073583" y="2752768"/>
                  <a:ext cx="165100" cy="101600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1" name="等腰三角形 190"/>
                <p:cNvSpPr/>
                <p:nvPr/>
              </p:nvSpPr>
              <p:spPr bwMode="auto">
                <a:xfrm>
                  <a:off x="1612985" y="3295476"/>
                  <a:ext cx="165100" cy="101600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2" name="等腰三角形 191"/>
                <p:cNvSpPr/>
                <p:nvPr/>
              </p:nvSpPr>
              <p:spPr bwMode="auto">
                <a:xfrm>
                  <a:off x="2152387" y="2752942"/>
                  <a:ext cx="165100" cy="101600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3" name="椭圆 192"/>
                <p:cNvSpPr/>
                <p:nvPr/>
              </p:nvSpPr>
              <p:spPr bwMode="auto">
                <a:xfrm>
                  <a:off x="857334" y="2000250"/>
                  <a:ext cx="1676402" cy="15875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5642" name="文本框 186"/>
              <p:cNvSpPr txBox="1"/>
              <p:nvPr/>
            </p:nvSpPr>
            <p:spPr>
              <a:xfrm>
                <a:off x="1516725" y="2803242"/>
                <a:ext cx="788009" cy="733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 eaLnBrk="0" hangingPunct="0"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002060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Calibri" panose="020F0502020204030204" pitchFamily="34" charset="0"/>
                  </a:rPr>
                  <a:t>时间</a:t>
                </a:r>
                <a:endParaRPr lang="en-US" altLang="zh-CN" sz="1600" b="1">
                  <a:solidFill>
                    <a:srgbClr val="002060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Calibri" panose="020F0502020204030204" pitchFamily="34" charset="0"/>
                </a:endParaRPr>
              </a:p>
              <a:p>
                <a:pPr algn="ctr" eaLnBrk="0" hangingPunct="0"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002060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Calibri" panose="020F0502020204030204" pitchFamily="34" charset="0"/>
                  </a:rPr>
                  <a:t>定向</a:t>
                </a:r>
                <a:endParaRPr lang="zh-CN" altLang="en-US" sz="1600" b="1">
                  <a:solidFill>
                    <a:srgbClr val="002060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5643" name="组合 206"/>
            <p:cNvGrpSpPr/>
            <p:nvPr/>
          </p:nvGrpSpPr>
          <p:grpSpPr>
            <a:xfrm>
              <a:off x="6929019" y="791921"/>
              <a:ext cx="700005" cy="692540"/>
              <a:chOff x="2252274" y="850277"/>
              <a:chExt cx="874409" cy="865084"/>
            </a:xfrm>
          </p:grpSpPr>
          <p:grpSp>
            <p:nvGrpSpPr>
              <p:cNvPr id="25644" name="组合 165"/>
              <p:cNvGrpSpPr/>
              <p:nvPr/>
            </p:nvGrpSpPr>
            <p:grpSpPr>
              <a:xfrm>
                <a:off x="2252274" y="850277"/>
                <a:ext cx="871214" cy="865084"/>
                <a:chOff x="857334" y="2000250"/>
                <a:chExt cx="1676402" cy="1587500"/>
              </a:xfrm>
            </p:grpSpPr>
            <p:grpSp>
              <p:nvGrpSpPr>
                <p:cNvPr id="25645" name="组合 166"/>
                <p:cNvGrpSpPr/>
                <p:nvPr/>
              </p:nvGrpSpPr>
              <p:grpSpPr>
                <a:xfrm>
                  <a:off x="977900" y="2095502"/>
                  <a:ext cx="1445728" cy="1397000"/>
                  <a:chOff x="1181101" y="1320801"/>
                  <a:chExt cx="959438" cy="927100"/>
                </a:xfrm>
              </p:grpSpPr>
              <p:sp>
                <p:nvSpPr>
                  <p:cNvPr id="25646" name="椭圆 168"/>
                  <p:cNvSpPr/>
                  <p:nvPr/>
                </p:nvSpPr>
                <p:spPr>
                  <a:xfrm>
                    <a:off x="1226625" y="1373739"/>
                    <a:ext cx="893886" cy="838857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25647" name="椭圆 169"/>
                  <p:cNvSpPr/>
                  <p:nvPr/>
                </p:nvSpPr>
                <p:spPr>
                  <a:xfrm>
                    <a:off x="1181101" y="1320801"/>
                    <a:ext cx="959438" cy="9271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8" name="椭圆 167"/>
                <p:cNvSpPr/>
                <p:nvPr/>
              </p:nvSpPr>
              <p:spPr bwMode="auto">
                <a:xfrm>
                  <a:off x="857334" y="2000250"/>
                  <a:ext cx="1676402" cy="15875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96" name="文本框 195"/>
              <p:cNvSpPr txBox="1"/>
              <p:nvPr/>
            </p:nvSpPr>
            <p:spPr>
              <a:xfrm>
                <a:off x="2334459" y="1094957"/>
                <a:ext cx="791030" cy="4247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68580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100" b="1" kern="1200" cap="none" spc="0" normalizeH="0" baseline="0" noProof="1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日期</a:t>
                </a:r>
                <a:endParaRPr kumimoji="0" lang="zh-CN" altLang="en-US" sz="11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</p:grpSp>
        <p:grpSp>
          <p:nvGrpSpPr>
            <p:cNvPr id="25650" name="组合 196"/>
            <p:cNvGrpSpPr/>
            <p:nvPr/>
          </p:nvGrpSpPr>
          <p:grpSpPr>
            <a:xfrm>
              <a:off x="8070620" y="276407"/>
              <a:ext cx="776370" cy="734715"/>
              <a:chOff x="3264434" y="2780311"/>
              <a:chExt cx="899412" cy="851715"/>
            </a:xfrm>
          </p:grpSpPr>
          <p:grpSp>
            <p:nvGrpSpPr>
              <p:cNvPr id="25651" name="组合 197"/>
              <p:cNvGrpSpPr/>
              <p:nvPr/>
            </p:nvGrpSpPr>
            <p:grpSpPr>
              <a:xfrm>
                <a:off x="3264434" y="2780311"/>
                <a:ext cx="899412" cy="851715"/>
                <a:chOff x="5703407" y="2105504"/>
                <a:chExt cx="2577801" cy="2441096"/>
              </a:xfrm>
            </p:grpSpPr>
            <p:grpSp>
              <p:nvGrpSpPr>
                <p:cNvPr id="25652" name="组合 199"/>
                <p:cNvGrpSpPr/>
                <p:nvPr/>
              </p:nvGrpSpPr>
              <p:grpSpPr>
                <a:xfrm>
                  <a:off x="5703407" y="2105504"/>
                  <a:ext cx="2577801" cy="2441096"/>
                  <a:chOff x="857334" y="2000250"/>
                  <a:chExt cx="1676402" cy="1587500"/>
                </a:xfrm>
              </p:grpSpPr>
              <p:grpSp>
                <p:nvGrpSpPr>
                  <p:cNvPr id="25653" name="组合 201"/>
                  <p:cNvGrpSpPr/>
                  <p:nvPr/>
                </p:nvGrpSpPr>
                <p:grpSpPr>
                  <a:xfrm>
                    <a:off x="977898" y="2095501"/>
                    <a:ext cx="1447800" cy="1397002"/>
                    <a:chOff x="1181100" y="1320800"/>
                    <a:chExt cx="960813" cy="927101"/>
                  </a:xfrm>
                </p:grpSpPr>
                <p:sp>
                  <p:nvSpPr>
                    <p:cNvPr id="25654" name="椭圆 203"/>
                    <p:cNvSpPr/>
                    <p:nvPr/>
                  </p:nvSpPr>
                  <p:spPr>
                    <a:xfrm>
                      <a:off x="1181100" y="1320800"/>
                      <a:ext cx="960813" cy="927100"/>
                    </a:xfrm>
                    <a:prstGeom prst="ellipse">
                      <a:avLst/>
                    </a:prstGeom>
                    <a:solidFill>
                      <a:schemeClr val="bg1">
                        <a:alpha val="67058"/>
                      </a:scheme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655" name="椭圆 204"/>
                    <p:cNvSpPr/>
                    <p:nvPr/>
                  </p:nvSpPr>
                  <p:spPr>
                    <a:xfrm>
                      <a:off x="1181101" y="1320801"/>
                      <a:ext cx="960812" cy="927100"/>
                    </a:xfrm>
                    <a:prstGeom prst="ellipse">
                      <a:avLst/>
                    </a:prstGeom>
                    <a:noFill/>
                    <a:ln w="12700" cap="flat" cmpd="sng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656" name="椭圆 202"/>
                  <p:cNvSpPr/>
                  <p:nvPr/>
                </p:nvSpPr>
                <p:spPr>
                  <a:xfrm>
                    <a:off x="857334" y="2000250"/>
                    <a:ext cx="1676402" cy="1587500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657" name="椭圆 200"/>
                <p:cNvSpPr/>
                <p:nvPr/>
              </p:nvSpPr>
              <p:spPr>
                <a:xfrm>
                  <a:off x="6067389" y="2430562"/>
                  <a:ext cx="1870899" cy="1824726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658" name="文本框 198"/>
              <p:cNvSpPr txBox="1"/>
              <p:nvPr/>
            </p:nvSpPr>
            <p:spPr>
              <a:xfrm>
                <a:off x="3311483" y="2995549"/>
                <a:ext cx="795546" cy="418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en-US" sz="1200" b="1">
                    <a:solidFill>
                      <a:srgbClr val="0A13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时段</a:t>
                </a:r>
                <a:endParaRPr lang="en-US" altLang="en-US" sz="12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cxnSp>
          <p:nvCxnSpPr>
            <p:cNvPr id="208" name="直接连接符 207"/>
            <p:cNvCxnSpPr>
              <a:stCxn id="168" idx="5"/>
              <a:endCxn id="193" idx="1"/>
            </p:cNvCxnSpPr>
            <p:nvPr/>
          </p:nvCxnSpPr>
          <p:spPr bwMode="auto">
            <a:xfrm>
              <a:off x="7524327" y="1383041"/>
              <a:ext cx="291631" cy="219975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>
              <a:stCxn id="22584" idx="4"/>
              <a:endCxn id="193" idx="0"/>
            </p:cNvCxnSpPr>
            <p:nvPr/>
          </p:nvCxnSpPr>
          <p:spPr bwMode="auto">
            <a:xfrm flipH="1">
              <a:off x="8344495" y="1011122"/>
              <a:ext cx="114308" cy="383898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661" name="组合 277"/>
          <p:cNvGrpSpPr/>
          <p:nvPr/>
        </p:nvGrpSpPr>
        <p:grpSpPr>
          <a:xfrm>
            <a:off x="2771458" y="1769745"/>
            <a:ext cx="1481137" cy="1403350"/>
            <a:chOff x="3216342" y="1896257"/>
            <a:chExt cx="2048112" cy="1939497"/>
          </a:xfrm>
        </p:grpSpPr>
        <p:grpSp>
          <p:nvGrpSpPr>
            <p:cNvPr id="25662" name="组合 237"/>
            <p:cNvGrpSpPr/>
            <p:nvPr/>
          </p:nvGrpSpPr>
          <p:grpSpPr>
            <a:xfrm>
              <a:off x="3216342" y="1896257"/>
              <a:ext cx="2048112" cy="1939497"/>
              <a:chOff x="3284763" y="1377950"/>
              <a:chExt cx="817338" cy="773993"/>
            </a:xfrm>
          </p:grpSpPr>
          <p:grpSp>
            <p:nvGrpSpPr>
              <p:cNvPr id="25663" name="组合 238"/>
              <p:cNvGrpSpPr/>
              <p:nvPr/>
            </p:nvGrpSpPr>
            <p:grpSpPr>
              <a:xfrm>
                <a:off x="3284763" y="1377950"/>
                <a:ext cx="817338" cy="773993"/>
                <a:chOff x="857334" y="2000250"/>
                <a:chExt cx="1676402" cy="1587500"/>
              </a:xfrm>
            </p:grpSpPr>
            <p:grpSp>
              <p:nvGrpSpPr>
                <p:cNvPr id="25664" name="组合 240"/>
                <p:cNvGrpSpPr/>
                <p:nvPr/>
              </p:nvGrpSpPr>
              <p:grpSpPr>
                <a:xfrm>
                  <a:off x="977898" y="2095501"/>
                  <a:ext cx="1447800" cy="1397002"/>
                  <a:chOff x="1181100" y="1320800"/>
                  <a:chExt cx="960813" cy="927101"/>
                </a:xfrm>
              </p:grpSpPr>
              <p:sp>
                <p:nvSpPr>
                  <p:cNvPr id="25665" name="椭圆 242"/>
                  <p:cNvSpPr/>
                  <p:nvPr/>
                </p:nvSpPr>
                <p:spPr>
                  <a:xfrm>
                    <a:off x="1181100" y="1320800"/>
                    <a:ext cx="960813" cy="927100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25666" name="椭圆 243"/>
                  <p:cNvSpPr/>
                  <p:nvPr/>
                </p:nvSpPr>
                <p:spPr>
                  <a:xfrm>
                    <a:off x="1181101" y="1320801"/>
                    <a:ext cx="960812" cy="9271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rgbClr val="0070C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667" name="椭圆 241"/>
                <p:cNvSpPr/>
                <p:nvPr/>
              </p:nvSpPr>
              <p:spPr>
                <a:xfrm>
                  <a:off x="857334" y="2000250"/>
                  <a:ext cx="1676402" cy="15875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668" name="文本框 239"/>
              <p:cNvSpPr txBox="1"/>
              <p:nvPr/>
            </p:nvSpPr>
            <p:spPr>
              <a:xfrm>
                <a:off x="3373017" y="1679278"/>
                <a:ext cx="664657" cy="1849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 eaLnBrk="0" hangingPunct="0"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002060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Calibri" panose="020F0502020204030204" pitchFamily="34" charset="0"/>
                  </a:rPr>
                  <a:t>设备类型</a:t>
                </a:r>
                <a:endParaRPr lang="zh-CN" altLang="en-US" sz="1600" b="1">
                  <a:solidFill>
                    <a:srgbClr val="002060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38080" name="组合 248"/>
            <p:cNvGrpSpPr/>
            <p:nvPr/>
          </p:nvGrpSpPr>
          <p:grpSpPr>
            <a:xfrm>
              <a:off x="3437493" y="2148281"/>
              <a:ext cx="1665520" cy="1504166"/>
              <a:chOff x="3686495" y="2318395"/>
              <a:chExt cx="1072784" cy="958228"/>
            </a:xfrm>
          </p:grpSpPr>
          <p:sp>
            <p:nvSpPr>
              <p:cNvPr id="245" name="等腰三角形 244"/>
              <p:cNvSpPr/>
              <p:nvPr/>
            </p:nvSpPr>
            <p:spPr bwMode="auto">
              <a:xfrm>
                <a:off x="4151693" y="2318395"/>
                <a:ext cx="142388" cy="87623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6" name="等腰三角形 245"/>
              <p:cNvSpPr/>
              <p:nvPr/>
            </p:nvSpPr>
            <p:spPr bwMode="auto">
              <a:xfrm>
                <a:off x="3686495" y="2720951"/>
                <a:ext cx="142388" cy="87623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7" name="等腰三角形 246"/>
              <p:cNvSpPr/>
              <p:nvPr/>
            </p:nvSpPr>
            <p:spPr bwMode="auto">
              <a:xfrm>
                <a:off x="4151693" y="3189000"/>
                <a:ext cx="142388" cy="87623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8" name="等腰三角形 247"/>
              <p:cNvSpPr/>
              <p:nvPr/>
            </p:nvSpPr>
            <p:spPr bwMode="auto">
              <a:xfrm>
                <a:off x="4616891" y="2721101"/>
                <a:ext cx="142388" cy="87623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5670" name="组合 249"/>
          <p:cNvGrpSpPr/>
          <p:nvPr/>
        </p:nvGrpSpPr>
        <p:grpSpPr>
          <a:xfrm>
            <a:off x="1418273" y="1092200"/>
            <a:ext cx="701675" cy="673100"/>
            <a:chOff x="1187837" y="2440103"/>
            <a:chExt cx="1445784" cy="1369112"/>
          </a:xfrm>
        </p:grpSpPr>
        <p:grpSp>
          <p:nvGrpSpPr>
            <p:cNvPr id="25671" name="组合 250"/>
            <p:cNvGrpSpPr/>
            <p:nvPr/>
          </p:nvGrpSpPr>
          <p:grpSpPr>
            <a:xfrm>
              <a:off x="1187837" y="2440103"/>
              <a:ext cx="1445784" cy="1369112"/>
              <a:chOff x="857334" y="2000250"/>
              <a:chExt cx="1676402" cy="1587500"/>
            </a:xfrm>
          </p:grpSpPr>
          <p:grpSp>
            <p:nvGrpSpPr>
              <p:cNvPr id="25672" name="组合 252"/>
              <p:cNvGrpSpPr/>
              <p:nvPr/>
            </p:nvGrpSpPr>
            <p:grpSpPr>
              <a:xfrm>
                <a:off x="977898" y="2095500"/>
                <a:ext cx="1447800" cy="1397000"/>
                <a:chOff x="1181100" y="1320800"/>
                <a:chExt cx="960813" cy="927100"/>
              </a:xfrm>
            </p:grpSpPr>
            <p:sp>
              <p:nvSpPr>
                <p:cNvPr id="25673" name="椭圆 258"/>
                <p:cNvSpPr/>
                <p:nvPr/>
              </p:nvSpPr>
              <p:spPr>
                <a:xfrm>
                  <a:off x="1181100" y="1320800"/>
                  <a:ext cx="960813" cy="927100"/>
                </a:xfrm>
                <a:prstGeom prst="ellipse">
                  <a:avLst/>
                </a:prstGeom>
                <a:solidFill>
                  <a:schemeClr val="bg1">
                    <a:alpha val="67058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60" name="椭圆 259"/>
                <p:cNvSpPr/>
                <p:nvPr/>
              </p:nvSpPr>
              <p:spPr bwMode="auto">
                <a:xfrm>
                  <a:off x="1244600" y="1384300"/>
                  <a:ext cx="825500" cy="812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>
                  <a:glow rad="381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58" name="椭圆 257"/>
              <p:cNvSpPr/>
              <p:nvPr/>
            </p:nvSpPr>
            <p:spPr bwMode="auto">
              <a:xfrm>
                <a:off x="857334" y="2000250"/>
                <a:ext cx="1676402" cy="15875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5676" name="文本框 251"/>
            <p:cNvSpPr txBox="1"/>
            <p:nvPr/>
          </p:nvSpPr>
          <p:spPr>
            <a:xfrm>
              <a:off x="1384097" y="2727488"/>
              <a:ext cx="1053263" cy="9331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en-US" altLang="en-US" sz="12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联网方式</a:t>
              </a:r>
              <a:endParaRPr lang="en-US" altLang="en-US" sz="1200" b="1">
                <a:solidFill>
                  <a:srgbClr val="0A13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5677" name="组合 260"/>
          <p:cNvGrpSpPr/>
          <p:nvPr/>
        </p:nvGrpSpPr>
        <p:grpSpPr>
          <a:xfrm>
            <a:off x="2771775" y="891858"/>
            <a:ext cx="715963" cy="650875"/>
            <a:chOff x="3264434" y="2780311"/>
            <a:chExt cx="936422" cy="851715"/>
          </a:xfrm>
        </p:grpSpPr>
        <p:grpSp>
          <p:nvGrpSpPr>
            <p:cNvPr id="25678" name="组合 261"/>
            <p:cNvGrpSpPr/>
            <p:nvPr/>
          </p:nvGrpSpPr>
          <p:grpSpPr>
            <a:xfrm>
              <a:off x="3264434" y="2780311"/>
              <a:ext cx="899412" cy="851715"/>
              <a:chOff x="5703407" y="2105504"/>
              <a:chExt cx="2577801" cy="2441096"/>
            </a:xfrm>
          </p:grpSpPr>
          <p:grpSp>
            <p:nvGrpSpPr>
              <p:cNvPr id="25679" name="组合 263"/>
              <p:cNvGrpSpPr/>
              <p:nvPr/>
            </p:nvGrpSpPr>
            <p:grpSpPr>
              <a:xfrm>
                <a:off x="5703407" y="2105504"/>
                <a:ext cx="2577801" cy="2441096"/>
                <a:chOff x="857334" y="2000250"/>
                <a:chExt cx="1676402" cy="1587500"/>
              </a:xfrm>
            </p:grpSpPr>
            <p:grpSp>
              <p:nvGrpSpPr>
                <p:cNvPr id="25680" name="组合 265"/>
                <p:cNvGrpSpPr/>
                <p:nvPr/>
              </p:nvGrpSpPr>
              <p:grpSpPr>
                <a:xfrm>
                  <a:off x="977898" y="2095501"/>
                  <a:ext cx="1447800" cy="1397002"/>
                  <a:chOff x="1181100" y="1320800"/>
                  <a:chExt cx="960813" cy="927101"/>
                </a:xfrm>
              </p:grpSpPr>
              <p:sp>
                <p:nvSpPr>
                  <p:cNvPr id="25681" name="椭圆 267"/>
                  <p:cNvSpPr/>
                  <p:nvPr/>
                </p:nvSpPr>
                <p:spPr>
                  <a:xfrm>
                    <a:off x="1181100" y="1320800"/>
                    <a:ext cx="960813" cy="927100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25682" name="椭圆 268"/>
                  <p:cNvSpPr/>
                  <p:nvPr/>
                </p:nvSpPr>
                <p:spPr>
                  <a:xfrm>
                    <a:off x="1181101" y="1320801"/>
                    <a:ext cx="960812" cy="9271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bg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683" name="椭圆 266"/>
                <p:cNvSpPr/>
                <p:nvPr/>
              </p:nvSpPr>
              <p:spPr>
                <a:xfrm>
                  <a:off x="857334" y="2000250"/>
                  <a:ext cx="1676402" cy="15875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684" name="椭圆 264"/>
              <p:cNvSpPr/>
              <p:nvPr/>
            </p:nvSpPr>
            <p:spPr>
              <a:xfrm>
                <a:off x="6067389" y="2430562"/>
                <a:ext cx="1870899" cy="1824726"/>
              </a:xfrm>
              <a:prstGeom prst="ellipse">
                <a:avLst/>
              </a:prstGeom>
              <a:noFill/>
              <a:ln w="28575" cap="flat" cmpd="sng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 sz="120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5685" name="文本框 262"/>
            <p:cNvSpPr txBox="1"/>
            <p:nvPr/>
          </p:nvSpPr>
          <p:spPr>
            <a:xfrm>
              <a:off x="3407701" y="2913262"/>
              <a:ext cx="793155" cy="59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en-US" sz="12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操作</a:t>
              </a:r>
              <a:endParaRPr lang="en-US" altLang="zh-CN" sz="1200" b="1">
                <a:solidFill>
                  <a:srgbClr val="0A13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en-US" sz="12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系统</a:t>
              </a:r>
              <a:endParaRPr lang="en-US" altLang="en-US" sz="1200" b="1">
                <a:solidFill>
                  <a:srgbClr val="0A13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5686" name="组合 269"/>
          <p:cNvGrpSpPr/>
          <p:nvPr/>
        </p:nvGrpSpPr>
        <p:grpSpPr>
          <a:xfrm>
            <a:off x="2141538" y="2297430"/>
            <a:ext cx="557212" cy="557213"/>
            <a:chOff x="2252274" y="850277"/>
            <a:chExt cx="900219" cy="865084"/>
          </a:xfrm>
        </p:grpSpPr>
        <p:grpSp>
          <p:nvGrpSpPr>
            <p:cNvPr id="25687" name="组合 270"/>
            <p:cNvGrpSpPr/>
            <p:nvPr/>
          </p:nvGrpSpPr>
          <p:grpSpPr>
            <a:xfrm>
              <a:off x="2252274" y="850277"/>
              <a:ext cx="871214" cy="865084"/>
              <a:chOff x="857334" y="2000250"/>
              <a:chExt cx="1676402" cy="1587500"/>
            </a:xfrm>
          </p:grpSpPr>
          <p:grpSp>
            <p:nvGrpSpPr>
              <p:cNvPr id="25688" name="组合 272"/>
              <p:cNvGrpSpPr/>
              <p:nvPr/>
            </p:nvGrpSpPr>
            <p:grpSpPr>
              <a:xfrm>
                <a:off x="977898" y="2095501"/>
                <a:ext cx="1445729" cy="1397002"/>
                <a:chOff x="1181100" y="1320800"/>
                <a:chExt cx="959439" cy="927101"/>
              </a:xfrm>
            </p:grpSpPr>
            <p:sp>
              <p:nvSpPr>
                <p:cNvPr id="25689" name="椭圆 274"/>
                <p:cNvSpPr/>
                <p:nvPr/>
              </p:nvSpPr>
              <p:spPr>
                <a:xfrm>
                  <a:off x="1226625" y="1373739"/>
                  <a:ext cx="893886" cy="838857"/>
                </a:xfrm>
                <a:prstGeom prst="ellipse">
                  <a:avLst/>
                </a:prstGeom>
                <a:solidFill>
                  <a:schemeClr val="bg1">
                    <a:alpha val="67058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5690" name="椭圆 275"/>
                <p:cNvSpPr/>
                <p:nvPr/>
              </p:nvSpPr>
              <p:spPr>
                <a:xfrm>
                  <a:off x="1181100" y="1320800"/>
                  <a:ext cx="959439" cy="927101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74" name="椭圆 273"/>
              <p:cNvSpPr/>
              <p:nvPr/>
            </p:nvSpPr>
            <p:spPr bwMode="auto">
              <a:xfrm>
                <a:off x="857334" y="2000250"/>
                <a:ext cx="1676402" cy="15875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72" name="文本框 271"/>
            <p:cNvSpPr txBox="1"/>
            <p:nvPr/>
          </p:nvSpPr>
          <p:spPr>
            <a:xfrm>
              <a:off x="2359993" y="983367"/>
              <a:ext cx="792500" cy="709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设备</a:t>
              </a:r>
              <a:endParaRPr kumimoji="0" lang="en-US" altLang="zh-CN" sz="1200" b="1" kern="1200" cap="none" spc="0" normalizeH="0" baseline="0" noProof="1">
                <a:solidFill>
                  <a:schemeClr val="accent5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R="0" defTabSz="68580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价格</a:t>
              </a:r>
              <a:endParaRPr kumimoji="0" lang="zh-CN" altLang="en-US" sz="1200" b="1" kern="1200" cap="none" spc="0" normalizeH="0" baseline="0" noProof="1">
                <a:solidFill>
                  <a:schemeClr val="accent5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cxnSp>
        <p:nvCxnSpPr>
          <p:cNvPr id="279" name="直接连接符 278"/>
          <p:cNvCxnSpPr>
            <a:stCxn id="258" idx="5"/>
            <a:endCxn id="22595" idx="1"/>
          </p:cNvCxnSpPr>
          <p:nvPr/>
        </p:nvCxnSpPr>
        <p:spPr bwMode="auto">
          <a:xfrm>
            <a:off x="2017260" y="1667094"/>
            <a:ext cx="805583" cy="579744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22611" idx="4"/>
            <a:endCxn id="22595" idx="0"/>
          </p:cNvCxnSpPr>
          <p:nvPr/>
        </p:nvCxnSpPr>
        <p:spPr bwMode="auto">
          <a:xfrm>
            <a:off x="3083475" y="1554586"/>
            <a:ext cx="26888" cy="397759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6" name="直接连接符 285"/>
          <p:cNvCxnSpPr>
            <a:stCxn id="272" idx="3"/>
            <a:endCxn id="22595" idx="2"/>
          </p:cNvCxnSpPr>
          <p:nvPr/>
        </p:nvCxnSpPr>
        <p:spPr bwMode="auto">
          <a:xfrm>
            <a:off x="2699028" y="2612004"/>
            <a:ext cx="432655" cy="22595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5696" name="组合 3"/>
          <p:cNvGrpSpPr/>
          <p:nvPr/>
        </p:nvGrpSpPr>
        <p:grpSpPr>
          <a:xfrm>
            <a:off x="4821873" y="2822258"/>
            <a:ext cx="4084637" cy="2170112"/>
            <a:chOff x="3836285" y="3003092"/>
            <a:chExt cx="4083970" cy="2170192"/>
          </a:xfrm>
        </p:grpSpPr>
        <p:grpSp>
          <p:nvGrpSpPr>
            <p:cNvPr id="25697" name="组合 311"/>
            <p:cNvGrpSpPr/>
            <p:nvPr/>
          </p:nvGrpSpPr>
          <p:grpSpPr>
            <a:xfrm>
              <a:off x="4245825" y="4502008"/>
              <a:ext cx="803381" cy="671276"/>
              <a:chOff x="3284763" y="1377950"/>
              <a:chExt cx="934778" cy="773993"/>
            </a:xfrm>
          </p:grpSpPr>
          <p:grpSp>
            <p:nvGrpSpPr>
              <p:cNvPr id="25698" name="组合 312"/>
              <p:cNvGrpSpPr/>
              <p:nvPr/>
            </p:nvGrpSpPr>
            <p:grpSpPr>
              <a:xfrm>
                <a:off x="3284763" y="1377950"/>
                <a:ext cx="817338" cy="773993"/>
                <a:chOff x="857334" y="2000250"/>
                <a:chExt cx="1676402" cy="1587500"/>
              </a:xfrm>
            </p:grpSpPr>
            <p:grpSp>
              <p:nvGrpSpPr>
                <p:cNvPr id="25699" name="组合 314"/>
                <p:cNvGrpSpPr/>
                <p:nvPr/>
              </p:nvGrpSpPr>
              <p:grpSpPr>
                <a:xfrm>
                  <a:off x="977898" y="2095501"/>
                  <a:ext cx="1447800" cy="1397002"/>
                  <a:chOff x="1181100" y="1320800"/>
                  <a:chExt cx="960813" cy="927101"/>
                </a:xfrm>
              </p:grpSpPr>
              <p:sp>
                <p:nvSpPr>
                  <p:cNvPr id="25700" name="椭圆 316"/>
                  <p:cNvSpPr/>
                  <p:nvPr/>
                </p:nvSpPr>
                <p:spPr>
                  <a:xfrm>
                    <a:off x="1181100" y="1320800"/>
                    <a:ext cx="960813" cy="927100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25701" name="椭圆 317"/>
                  <p:cNvSpPr/>
                  <p:nvPr/>
                </p:nvSpPr>
                <p:spPr>
                  <a:xfrm>
                    <a:off x="1181101" y="1320801"/>
                    <a:ext cx="960812" cy="9271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bg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702" name="椭圆 315"/>
                <p:cNvSpPr/>
                <p:nvPr/>
              </p:nvSpPr>
              <p:spPr>
                <a:xfrm>
                  <a:off x="857334" y="2000250"/>
                  <a:ext cx="1676402" cy="15875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314" name="文本框 313"/>
              <p:cNvSpPr txBox="1"/>
              <p:nvPr/>
            </p:nvSpPr>
            <p:spPr>
              <a:xfrm>
                <a:off x="3430626" y="1514935"/>
                <a:ext cx="788602" cy="5290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68580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1" kern="1200" cap="none" spc="0" normalizeH="0" baseline="0" noProof="1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广告</a:t>
                </a:r>
                <a:endParaRPr kumimoji="0" lang="en-US" altLang="zh-CN" sz="12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  <a:p>
                <a:pPr marR="0" defTabSz="68580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1" kern="1200" cap="none" spc="0" normalizeH="0" baseline="0" noProof="1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平台</a:t>
                </a:r>
                <a:endParaRPr kumimoji="0" lang="zh-CN" altLang="en-US" sz="12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</p:grpSp>
        <p:grpSp>
          <p:nvGrpSpPr>
            <p:cNvPr id="25704" name="组合 291"/>
            <p:cNvGrpSpPr/>
            <p:nvPr/>
          </p:nvGrpSpPr>
          <p:grpSpPr>
            <a:xfrm>
              <a:off x="4843438" y="3003092"/>
              <a:ext cx="1770791" cy="1748971"/>
              <a:chOff x="3216342" y="1896257"/>
              <a:chExt cx="2048112" cy="1939497"/>
            </a:xfrm>
          </p:grpSpPr>
          <p:grpSp>
            <p:nvGrpSpPr>
              <p:cNvPr id="25705" name="组合 292"/>
              <p:cNvGrpSpPr/>
              <p:nvPr/>
            </p:nvGrpSpPr>
            <p:grpSpPr>
              <a:xfrm>
                <a:off x="3216342" y="1896257"/>
                <a:ext cx="2048112" cy="1939497"/>
                <a:chOff x="3284763" y="1377950"/>
                <a:chExt cx="817338" cy="773993"/>
              </a:xfrm>
            </p:grpSpPr>
            <p:grpSp>
              <p:nvGrpSpPr>
                <p:cNvPr id="25706" name="组合 298"/>
                <p:cNvGrpSpPr/>
                <p:nvPr/>
              </p:nvGrpSpPr>
              <p:grpSpPr>
                <a:xfrm>
                  <a:off x="3284763" y="1377950"/>
                  <a:ext cx="817338" cy="773993"/>
                  <a:chOff x="857334" y="2000250"/>
                  <a:chExt cx="1676402" cy="1587500"/>
                </a:xfrm>
              </p:grpSpPr>
              <p:grpSp>
                <p:nvGrpSpPr>
                  <p:cNvPr id="25707" name="组合 300"/>
                  <p:cNvGrpSpPr/>
                  <p:nvPr/>
                </p:nvGrpSpPr>
                <p:grpSpPr>
                  <a:xfrm>
                    <a:off x="977898" y="2095501"/>
                    <a:ext cx="1447800" cy="1397002"/>
                    <a:chOff x="1181100" y="1320800"/>
                    <a:chExt cx="960813" cy="927101"/>
                  </a:xfrm>
                </p:grpSpPr>
                <p:sp>
                  <p:nvSpPr>
                    <p:cNvPr id="25708" name="椭圆 302"/>
                    <p:cNvSpPr/>
                    <p:nvPr/>
                  </p:nvSpPr>
                  <p:spPr>
                    <a:xfrm>
                      <a:off x="1181100" y="1320800"/>
                      <a:ext cx="960813" cy="927100"/>
                    </a:xfrm>
                    <a:prstGeom prst="ellipse">
                      <a:avLst/>
                    </a:prstGeom>
                    <a:solidFill>
                      <a:schemeClr val="bg1">
                        <a:alpha val="67058"/>
                      </a:schemeClr>
                    </a:solidFill>
                    <a:ln w="9525" cap="flat" cmpd="sng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09" name="椭圆 303"/>
                    <p:cNvSpPr/>
                    <p:nvPr/>
                  </p:nvSpPr>
                  <p:spPr>
                    <a:xfrm>
                      <a:off x="1181101" y="1320801"/>
                      <a:ext cx="960812" cy="927100"/>
                    </a:xfrm>
                    <a:prstGeom prst="ellipse">
                      <a:avLst/>
                    </a:prstGeom>
                    <a:noFill/>
                    <a:ln w="12700" cap="flat" cmpd="sng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710" name="椭圆 301"/>
                  <p:cNvSpPr/>
                  <p:nvPr/>
                </p:nvSpPr>
                <p:spPr>
                  <a:xfrm>
                    <a:off x="857334" y="2000250"/>
                    <a:ext cx="1676402" cy="1587500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rgbClr val="0070C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711" name="文本框 299"/>
                <p:cNvSpPr txBox="1"/>
                <p:nvPr/>
              </p:nvSpPr>
              <p:spPr>
                <a:xfrm>
                  <a:off x="3391462" y="1679278"/>
                  <a:ext cx="626994" cy="1484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zh-CN" altLang="en-US" sz="1600" b="1">
                      <a:solidFill>
                        <a:srgbClr val="002060"/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  <a:sym typeface="Calibri" panose="020F0502020204030204" pitchFamily="34" charset="0"/>
                    </a:rPr>
                    <a:t>资源定向</a:t>
                  </a:r>
                  <a:endParaRPr lang="zh-CN" altLang="en-US" sz="1600" b="1">
                    <a:solidFill>
                      <a:srgbClr val="002060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34" name="组合 293"/>
              <p:cNvGrpSpPr/>
              <p:nvPr/>
            </p:nvGrpSpPr>
            <p:grpSpPr>
              <a:xfrm>
                <a:off x="3437493" y="2148281"/>
                <a:ext cx="1665520" cy="1504166"/>
                <a:chOff x="3686495" y="2318395"/>
                <a:chExt cx="1072784" cy="958228"/>
              </a:xfrm>
            </p:grpSpPr>
            <p:sp>
              <p:nvSpPr>
                <p:cNvPr id="295" name="等腰三角形 294"/>
                <p:cNvSpPr/>
                <p:nvPr/>
              </p:nvSpPr>
              <p:spPr bwMode="auto">
                <a:xfrm>
                  <a:off x="4151693" y="2318395"/>
                  <a:ext cx="142388" cy="87623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6" name="等腰三角形 295"/>
                <p:cNvSpPr/>
                <p:nvPr/>
              </p:nvSpPr>
              <p:spPr bwMode="auto">
                <a:xfrm>
                  <a:off x="3686495" y="2720951"/>
                  <a:ext cx="142388" cy="87623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7" name="等腰三角形 296"/>
                <p:cNvSpPr/>
                <p:nvPr/>
              </p:nvSpPr>
              <p:spPr bwMode="auto">
                <a:xfrm>
                  <a:off x="4151693" y="3189000"/>
                  <a:ext cx="142388" cy="87623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8" name="等腰三角形 297"/>
                <p:cNvSpPr/>
                <p:nvPr/>
              </p:nvSpPr>
              <p:spPr bwMode="auto">
                <a:xfrm>
                  <a:off x="4616891" y="2721101"/>
                  <a:ext cx="142388" cy="87623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25713" name="组合 304"/>
            <p:cNvGrpSpPr/>
            <p:nvPr/>
          </p:nvGrpSpPr>
          <p:grpSpPr>
            <a:xfrm>
              <a:off x="3836285" y="3566678"/>
              <a:ext cx="687063" cy="631793"/>
              <a:chOff x="2252274" y="850277"/>
              <a:chExt cx="921504" cy="865084"/>
            </a:xfrm>
          </p:grpSpPr>
          <p:grpSp>
            <p:nvGrpSpPr>
              <p:cNvPr id="25714" name="组合 305"/>
              <p:cNvGrpSpPr/>
              <p:nvPr/>
            </p:nvGrpSpPr>
            <p:grpSpPr>
              <a:xfrm>
                <a:off x="2252274" y="850277"/>
                <a:ext cx="871214" cy="865084"/>
                <a:chOff x="857334" y="2000250"/>
                <a:chExt cx="1676402" cy="1587500"/>
              </a:xfrm>
            </p:grpSpPr>
            <p:grpSp>
              <p:nvGrpSpPr>
                <p:cNvPr id="25715" name="组合 307"/>
                <p:cNvGrpSpPr/>
                <p:nvPr/>
              </p:nvGrpSpPr>
              <p:grpSpPr>
                <a:xfrm>
                  <a:off x="977900" y="2095502"/>
                  <a:ext cx="1445728" cy="1397000"/>
                  <a:chOff x="1181101" y="1320801"/>
                  <a:chExt cx="959438" cy="927100"/>
                </a:xfrm>
              </p:grpSpPr>
              <p:sp>
                <p:nvSpPr>
                  <p:cNvPr id="25716" name="椭圆 309"/>
                  <p:cNvSpPr/>
                  <p:nvPr/>
                </p:nvSpPr>
                <p:spPr>
                  <a:xfrm>
                    <a:off x="1226625" y="1373739"/>
                    <a:ext cx="893886" cy="838857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25717" name="椭圆 310"/>
                  <p:cNvSpPr/>
                  <p:nvPr/>
                </p:nvSpPr>
                <p:spPr>
                  <a:xfrm>
                    <a:off x="1181101" y="1320801"/>
                    <a:ext cx="959438" cy="9271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09" name="椭圆 308"/>
                <p:cNvSpPr/>
                <p:nvPr/>
              </p:nvSpPr>
              <p:spPr bwMode="auto">
                <a:xfrm>
                  <a:off x="857334" y="2000250"/>
                  <a:ext cx="1676402" cy="15875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07" name="文本框 306"/>
              <p:cNvSpPr txBox="1"/>
              <p:nvPr/>
            </p:nvSpPr>
            <p:spPr>
              <a:xfrm>
                <a:off x="2380005" y="998089"/>
                <a:ext cx="794058" cy="6216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68580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1" kern="1200" cap="none" spc="0" normalizeH="0" baseline="0" noProof="1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广告</a:t>
                </a:r>
                <a:endParaRPr kumimoji="0" lang="en-US" altLang="zh-CN" sz="12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  <a:p>
                <a:pPr marR="0" defTabSz="68580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1" kern="1200" cap="none" spc="0" normalizeH="0" baseline="0" noProof="1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形式</a:t>
                </a:r>
                <a:endParaRPr kumimoji="0" lang="zh-CN" altLang="en-US" sz="12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</p:grpSp>
        <p:grpSp>
          <p:nvGrpSpPr>
            <p:cNvPr id="25720" name="组合 318"/>
            <p:cNvGrpSpPr/>
            <p:nvPr/>
          </p:nvGrpSpPr>
          <p:grpSpPr>
            <a:xfrm>
              <a:off x="7215921" y="3682520"/>
              <a:ext cx="704334" cy="637211"/>
              <a:chOff x="3264434" y="2780311"/>
              <a:chExt cx="949414" cy="851715"/>
            </a:xfrm>
          </p:grpSpPr>
          <p:grpSp>
            <p:nvGrpSpPr>
              <p:cNvPr id="25721" name="组合 319"/>
              <p:cNvGrpSpPr/>
              <p:nvPr/>
            </p:nvGrpSpPr>
            <p:grpSpPr>
              <a:xfrm>
                <a:off x="3264434" y="2780311"/>
                <a:ext cx="899412" cy="851715"/>
                <a:chOff x="5703407" y="2105504"/>
                <a:chExt cx="2577801" cy="2441096"/>
              </a:xfrm>
            </p:grpSpPr>
            <p:grpSp>
              <p:nvGrpSpPr>
                <p:cNvPr id="25722" name="组合 321"/>
                <p:cNvGrpSpPr/>
                <p:nvPr/>
              </p:nvGrpSpPr>
              <p:grpSpPr>
                <a:xfrm>
                  <a:off x="5703407" y="2105504"/>
                  <a:ext cx="2577801" cy="2441096"/>
                  <a:chOff x="857334" y="2000250"/>
                  <a:chExt cx="1676402" cy="1587500"/>
                </a:xfrm>
              </p:grpSpPr>
              <p:grpSp>
                <p:nvGrpSpPr>
                  <p:cNvPr id="25723" name="组合 323"/>
                  <p:cNvGrpSpPr/>
                  <p:nvPr/>
                </p:nvGrpSpPr>
                <p:grpSpPr>
                  <a:xfrm>
                    <a:off x="977898" y="2095501"/>
                    <a:ext cx="1447800" cy="1397002"/>
                    <a:chOff x="1181100" y="1320800"/>
                    <a:chExt cx="960813" cy="927101"/>
                  </a:xfrm>
                </p:grpSpPr>
                <p:sp>
                  <p:nvSpPr>
                    <p:cNvPr id="25724" name="椭圆 325"/>
                    <p:cNvSpPr/>
                    <p:nvPr/>
                  </p:nvSpPr>
                  <p:spPr>
                    <a:xfrm>
                      <a:off x="1181100" y="1320800"/>
                      <a:ext cx="960813" cy="927100"/>
                    </a:xfrm>
                    <a:prstGeom prst="ellipse">
                      <a:avLst/>
                    </a:prstGeom>
                    <a:solidFill>
                      <a:schemeClr val="bg1">
                        <a:alpha val="67058"/>
                      </a:scheme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25" name="椭圆 326"/>
                    <p:cNvSpPr/>
                    <p:nvPr/>
                  </p:nvSpPr>
                  <p:spPr>
                    <a:xfrm>
                      <a:off x="1181101" y="1320801"/>
                      <a:ext cx="960812" cy="927100"/>
                    </a:xfrm>
                    <a:prstGeom prst="ellipse">
                      <a:avLst/>
                    </a:prstGeom>
                    <a:noFill/>
                    <a:ln w="12700" cap="flat" cmpd="sng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726" name="椭圆 324"/>
                  <p:cNvSpPr/>
                  <p:nvPr/>
                </p:nvSpPr>
                <p:spPr>
                  <a:xfrm>
                    <a:off x="857334" y="2000250"/>
                    <a:ext cx="1676402" cy="1587500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727" name="椭圆 322"/>
                <p:cNvSpPr/>
                <p:nvPr/>
              </p:nvSpPr>
              <p:spPr>
                <a:xfrm>
                  <a:off x="6067389" y="2430562"/>
                  <a:ext cx="1870899" cy="1824726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728" name="文本框 320"/>
              <p:cNvSpPr txBox="1"/>
              <p:nvPr/>
            </p:nvSpPr>
            <p:spPr>
              <a:xfrm>
                <a:off x="3420080" y="2924668"/>
                <a:ext cx="793768" cy="6047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en-US" sz="1200" b="1">
                    <a:solidFill>
                      <a:srgbClr val="0A13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频道栏目</a:t>
                </a:r>
                <a:endParaRPr lang="en-US" altLang="en-US" sz="12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5729" name="组合 336"/>
            <p:cNvGrpSpPr/>
            <p:nvPr/>
          </p:nvGrpSpPr>
          <p:grpSpPr>
            <a:xfrm>
              <a:off x="6412811" y="4454645"/>
              <a:ext cx="739846" cy="678362"/>
              <a:chOff x="1187837" y="2440103"/>
              <a:chExt cx="1445784" cy="1369112"/>
            </a:xfrm>
          </p:grpSpPr>
          <p:grpSp>
            <p:nvGrpSpPr>
              <p:cNvPr id="25730" name="组合 337"/>
              <p:cNvGrpSpPr/>
              <p:nvPr/>
            </p:nvGrpSpPr>
            <p:grpSpPr>
              <a:xfrm>
                <a:off x="1187837" y="2440103"/>
                <a:ext cx="1445784" cy="1369112"/>
                <a:chOff x="857334" y="2000250"/>
                <a:chExt cx="1676402" cy="1587500"/>
              </a:xfrm>
            </p:grpSpPr>
            <p:grpSp>
              <p:nvGrpSpPr>
                <p:cNvPr id="25731" name="组合 339"/>
                <p:cNvGrpSpPr/>
                <p:nvPr/>
              </p:nvGrpSpPr>
              <p:grpSpPr>
                <a:xfrm>
                  <a:off x="977898" y="2095500"/>
                  <a:ext cx="1447800" cy="1397000"/>
                  <a:chOff x="1181100" y="1320800"/>
                  <a:chExt cx="960813" cy="927100"/>
                </a:xfrm>
              </p:grpSpPr>
              <p:sp>
                <p:nvSpPr>
                  <p:cNvPr id="25732" name="椭圆 341"/>
                  <p:cNvSpPr/>
                  <p:nvPr/>
                </p:nvSpPr>
                <p:spPr>
                  <a:xfrm>
                    <a:off x="1181100" y="1320800"/>
                    <a:ext cx="960813" cy="927100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343" name="椭圆 342"/>
                  <p:cNvSpPr/>
                  <p:nvPr/>
                </p:nvSpPr>
                <p:spPr bwMode="auto">
                  <a:xfrm>
                    <a:off x="1244600" y="1384300"/>
                    <a:ext cx="825500" cy="81280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bg1"/>
                    </a:solidFill>
                    <a:prstDash val="dashDot"/>
                    <a:round/>
                    <a:headEnd type="none" w="med" len="med"/>
                    <a:tailEnd type="none" w="med" len="med"/>
                  </a:ln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</p:spPr>
                <p:txBody>
                  <a:bodyPr/>
                  <a:lstStyle/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200" b="0" i="0" u="none" strike="noStrike" kern="1200" cap="none" spc="0" normalizeH="0" baseline="0" noProof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41" name="椭圆 340"/>
                <p:cNvSpPr/>
                <p:nvPr/>
              </p:nvSpPr>
              <p:spPr bwMode="auto">
                <a:xfrm>
                  <a:off x="857334" y="2000250"/>
                  <a:ext cx="1676402" cy="15875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39" name="文本框 338"/>
              <p:cNvSpPr txBox="1"/>
              <p:nvPr/>
            </p:nvSpPr>
            <p:spPr>
              <a:xfrm>
                <a:off x="1472347" y="2749843"/>
                <a:ext cx="973945" cy="8619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68580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100" b="1" kern="1200" cap="none" spc="0" normalizeH="0" baseline="0" noProof="1">
                    <a:solidFill>
                      <a:schemeClr val="accent5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广告位置</a:t>
                </a:r>
                <a:endParaRPr kumimoji="0" lang="zh-CN" altLang="en-US" sz="11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</p:grpSp>
        <p:cxnSp>
          <p:nvCxnSpPr>
            <p:cNvPr id="344" name="直接连接符 343"/>
            <p:cNvCxnSpPr>
              <a:stCxn id="22638" idx="2"/>
              <a:endCxn id="307" idx="3"/>
            </p:cNvCxnSpPr>
            <p:nvPr/>
          </p:nvCxnSpPr>
          <p:spPr bwMode="auto">
            <a:xfrm flipH="1">
              <a:off x="4523347" y="3877578"/>
              <a:ext cx="320091" cy="23637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9" name="直接连接符 348"/>
            <p:cNvCxnSpPr>
              <a:stCxn id="22638" idx="3"/>
              <a:endCxn id="22630" idx="7"/>
            </p:cNvCxnSpPr>
            <p:nvPr/>
          </p:nvCxnSpPr>
          <p:spPr bwMode="auto">
            <a:xfrm flipH="1">
              <a:off x="4845401" y="4495932"/>
              <a:ext cx="257364" cy="104381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2" name="直接连接符 351"/>
            <p:cNvCxnSpPr>
              <a:stCxn id="22638" idx="5"/>
              <a:endCxn id="341" idx="1"/>
            </p:cNvCxnSpPr>
            <p:nvPr/>
          </p:nvCxnSpPr>
          <p:spPr bwMode="auto">
            <a:xfrm>
              <a:off x="6354903" y="4495932"/>
              <a:ext cx="166256" cy="58056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5" name="直接连接符 354"/>
            <p:cNvCxnSpPr>
              <a:stCxn id="22638" idx="6"/>
              <a:endCxn id="22654" idx="2"/>
            </p:cNvCxnSpPr>
            <p:nvPr/>
          </p:nvCxnSpPr>
          <p:spPr bwMode="auto">
            <a:xfrm>
              <a:off x="6614230" y="3877578"/>
              <a:ext cx="601692" cy="123548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740" name="组合 382"/>
          <p:cNvGrpSpPr/>
          <p:nvPr/>
        </p:nvGrpSpPr>
        <p:grpSpPr>
          <a:xfrm>
            <a:off x="3495675" y="3787775"/>
            <a:ext cx="1263650" cy="1187450"/>
            <a:chOff x="1187837" y="2440103"/>
            <a:chExt cx="1445784" cy="1369112"/>
          </a:xfrm>
        </p:grpSpPr>
        <p:grpSp>
          <p:nvGrpSpPr>
            <p:cNvPr id="25741" name="组合 383"/>
            <p:cNvGrpSpPr/>
            <p:nvPr/>
          </p:nvGrpSpPr>
          <p:grpSpPr>
            <a:xfrm>
              <a:off x="1187837" y="2440103"/>
              <a:ext cx="1445784" cy="1369112"/>
              <a:chOff x="857334" y="2000250"/>
              <a:chExt cx="1676402" cy="1587500"/>
            </a:xfrm>
          </p:grpSpPr>
          <p:grpSp>
            <p:nvGrpSpPr>
              <p:cNvPr id="25742" name="组合 385"/>
              <p:cNvGrpSpPr/>
              <p:nvPr/>
            </p:nvGrpSpPr>
            <p:grpSpPr>
              <a:xfrm>
                <a:off x="977898" y="2095500"/>
                <a:ext cx="1447800" cy="1397000"/>
                <a:chOff x="1181100" y="1320800"/>
                <a:chExt cx="960813" cy="927100"/>
              </a:xfrm>
            </p:grpSpPr>
            <p:sp>
              <p:nvSpPr>
                <p:cNvPr id="25743" name="椭圆 391"/>
                <p:cNvSpPr/>
                <p:nvPr/>
              </p:nvSpPr>
              <p:spPr>
                <a:xfrm>
                  <a:off x="1181100" y="1320800"/>
                  <a:ext cx="960813" cy="927100"/>
                </a:xfrm>
                <a:prstGeom prst="ellipse">
                  <a:avLst/>
                </a:prstGeom>
                <a:solidFill>
                  <a:schemeClr val="bg1">
                    <a:alpha val="67058"/>
                  </a:schemeClr>
                </a:solidFill>
                <a:ln w="9525" cap="flat" cmpd="sng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93" name="椭圆 392"/>
                <p:cNvSpPr/>
                <p:nvPr/>
              </p:nvSpPr>
              <p:spPr bwMode="auto">
                <a:xfrm>
                  <a:off x="1244600" y="1384300"/>
                  <a:ext cx="825500" cy="812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70C0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>
                  <a:glow rad="381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87" name="等腰三角形 386"/>
              <p:cNvSpPr/>
              <p:nvPr/>
            </p:nvSpPr>
            <p:spPr bwMode="auto">
              <a:xfrm>
                <a:off x="1612985" y="2286000"/>
                <a:ext cx="165100" cy="1016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等腰三角形 387"/>
              <p:cNvSpPr/>
              <p:nvPr/>
            </p:nvSpPr>
            <p:spPr bwMode="auto">
              <a:xfrm>
                <a:off x="1073583" y="2752768"/>
                <a:ext cx="165100" cy="1016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等腰三角形 388"/>
              <p:cNvSpPr/>
              <p:nvPr/>
            </p:nvSpPr>
            <p:spPr bwMode="auto">
              <a:xfrm>
                <a:off x="1612985" y="3295476"/>
                <a:ext cx="165100" cy="1016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等腰三角形 389"/>
              <p:cNvSpPr/>
              <p:nvPr/>
            </p:nvSpPr>
            <p:spPr bwMode="auto">
              <a:xfrm>
                <a:off x="2152387" y="2752942"/>
                <a:ext cx="165100" cy="1016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椭圆 390"/>
              <p:cNvSpPr/>
              <p:nvPr/>
            </p:nvSpPr>
            <p:spPr bwMode="auto">
              <a:xfrm>
                <a:off x="857334" y="2000250"/>
                <a:ext cx="1676402" cy="15875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5750" name="文本框 384"/>
            <p:cNvSpPr txBox="1"/>
            <p:nvPr/>
          </p:nvSpPr>
          <p:spPr>
            <a:xfrm>
              <a:off x="1516725" y="2831412"/>
              <a:ext cx="807556" cy="667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002060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Calibri" panose="020F0502020204030204" pitchFamily="34" charset="0"/>
                </a:rPr>
                <a:t>地域</a:t>
              </a:r>
              <a:endParaRPr lang="en-US" altLang="zh-CN" sz="1600" b="1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Calibri" panose="020F0502020204030204" pitchFamily="34" charset="0"/>
              </a:endParaRPr>
            </a:p>
            <a:p>
              <a:pPr algn="ctr" eaLnBrk="0" hangingPunct="0"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002060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Calibri" panose="020F0502020204030204" pitchFamily="34" charset="0"/>
                </a:rPr>
                <a:t>定向</a:t>
              </a:r>
              <a:endParaRPr lang="zh-CN" altLang="en-US" sz="1600" b="1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5751" name="组合 4"/>
          <p:cNvGrpSpPr/>
          <p:nvPr/>
        </p:nvGrpSpPr>
        <p:grpSpPr>
          <a:xfrm>
            <a:off x="3787775" y="820738"/>
            <a:ext cx="3203575" cy="2516187"/>
            <a:chOff x="3565608" y="704337"/>
            <a:chExt cx="3202810" cy="2517126"/>
          </a:xfrm>
        </p:grpSpPr>
        <p:grpSp>
          <p:nvGrpSpPr>
            <p:cNvPr id="25752" name="组合 393"/>
            <p:cNvGrpSpPr/>
            <p:nvPr/>
          </p:nvGrpSpPr>
          <p:grpSpPr>
            <a:xfrm>
              <a:off x="4380461" y="1121719"/>
              <a:ext cx="1680978" cy="1667594"/>
              <a:chOff x="4509064" y="284618"/>
              <a:chExt cx="2160649" cy="1999881"/>
            </a:xfrm>
          </p:grpSpPr>
          <p:grpSp>
            <p:nvGrpSpPr>
              <p:cNvPr id="25753" name="组合 368"/>
              <p:cNvGrpSpPr/>
              <p:nvPr/>
            </p:nvGrpSpPr>
            <p:grpSpPr>
              <a:xfrm>
                <a:off x="4509064" y="284618"/>
                <a:ext cx="2160649" cy="1999881"/>
                <a:chOff x="3264434" y="2780311"/>
                <a:chExt cx="899412" cy="851715"/>
              </a:xfrm>
            </p:grpSpPr>
            <p:grpSp>
              <p:nvGrpSpPr>
                <p:cNvPr id="25754" name="组合 369"/>
                <p:cNvGrpSpPr/>
                <p:nvPr/>
              </p:nvGrpSpPr>
              <p:grpSpPr>
                <a:xfrm>
                  <a:off x="3264434" y="2780311"/>
                  <a:ext cx="899412" cy="851715"/>
                  <a:chOff x="5703407" y="2105504"/>
                  <a:chExt cx="2577801" cy="2441096"/>
                </a:xfrm>
              </p:grpSpPr>
              <p:grpSp>
                <p:nvGrpSpPr>
                  <p:cNvPr id="25755" name="组合 371"/>
                  <p:cNvGrpSpPr/>
                  <p:nvPr/>
                </p:nvGrpSpPr>
                <p:grpSpPr>
                  <a:xfrm>
                    <a:off x="5703407" y="2105504"/>
                    <a:ext cx="2577801" cy="2441096"/>
                    <a:chOff x="857334" y="2000250"/>
                    <a:chExt cx="1676402" cy="1587500"/>
                  </a:xfrm>
                </p:grpSpPr>
                <p:grpSp>
                  <p:nvGrpSpPr>
                    <p:cNvPr id="25756" name="组合 373"/>
                    <p:cNvGrpSpPr/>
                    <p:nvPr/>
                  </p:nvGrpSpPr>
                  <p:grpSpPr>
                    <a:xfrm>
                      <a:off x="977898" y="2095501"/>
                      <a:ext cx="1447800" cy="1397002"/>
                      <a:chOff x="1181100" y="1320800"/>
                      <a:chExt cx="960813" cy="927101"/>
                    </a:xfrm>
                  </p:grpSpPr>
                  <p:sp>
                    <p:nvSpPr>
                      <p:cNvPr id="25757" name="椭圆 375"/>
                      <p:cNvSpPr/>
                      <p:nvPr/>
                    </p:nvSpPr>
                    <p:spPr>
                      <a:xfrm>
                        <a:off x="1181100" y="1320800"/>
                        <a:ext cx="960813" cy="927100"/>
                      </a:xfrm>
                      <a:prstGeom prst="ellipse">
                        <a:avLst/>
                      </a:prstGeom>
                      <a:solidFill>
                        <a:schemeClr val="bg1">
                          <a:alpha val="67058"/>
                        </a:schemeClr>
                      </a:solidFill>
                      <a:ln w="9525" cap="flat" cmpd="sng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/>
                      <a:p>
                        <a:pPr>
                          <a:buFont typeface="Arial" panose="020B0604020202020204" pitchFamily="34" charset="0"/>
                          <a:buNone/>
                        </a:pPr>
                        <a:endParaRPr lang="zh-CN" altLang="en-US" sz="1200"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5758" name="椭圆 376"/>
                      <p:cNvSpPr/>
                      <p:nvPr/>
                    </p:nvSpPr>
                    <p:spPr>
                      <a:xfrm>
                        <a:off x="1181101" y="1320801"/>
                        <a:ext cx="960812" cy="927100"/>
                      </a:xfrm>
                      <a:prstGeom prst="ellipse">
                        <a:avLst/>
                      </a:prstGeom>
                      <a:noFill/>
                      <a:ln w="12700" cap="flat" cmpd="sng">
                        <a:solidFill>
                          <a:srgbClr val="0070C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anchor="t"/>
                      <a:p>
                        <a:pPr>
                          <a:buFont typeface="Arial" panose="020B0604020202020204" pitchFamily="34" charset="0"/>
                          <a:buNone/>
                        </a:pPr>
                        <a:endParaRPr lang="zh-CN" altLang="en-US" sz="1200">
                          <a:latin typeface="Arial" panose="020B060402020202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25759" name="椭圆 374"/>
                    <p:cNvSpPr/>
                    <p:nvPr/>
                  </p:nvSpPr>
                  <p:spPr>
                    <a:xfrm>
                      <a:off x="857334" y="2000250"/>
                      <a:ext cx="1676402" cy="1587500"/>
                    </a:xfrm>
                    <a:prstGeom prst="ellipse">
                      <a:avLst/>
                    </a:prstGeom>
                    <a:noFill/>
                    <a:ln w="28575" cap="flat" cmpd="sng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760" name="椭圆 372"/>
                  <p:cNvSpPr/>
                  <p:nvPr/>
                </p:nvSpPr>
                <p:spPr>
                  <a:xfrm>
                    <a:off x="6067389" y="2430562"/>
                    <a:ext cx="1870899" cy="1824726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rgbClr val="0070C0"/>
                    </a:solidFill>
                    <a:prstDash val="lgDash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761" name="文本框 370"/>
                <p:cNvSpPr txBox="1"/>
                <p:nvPr/>
              </p:nvSpPr>
              <p:spPr>
                <a:xfrm>
                  <a:off x="3429966" y="3109880"/>
                  <a:ext cx="605332" cy="1713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 algn="ctr" eaLnBrk="0" hangingPunct="0">
                    <a:buFont typeface="Arial" panose="020B0604020202020204" pitchFamily="34" charset="0"/>
                    <a:buNone/>
                  </a:pPr>
                  <a:r>
                    <a:rPr lang="zh-CN" altLang="en-US" sz="1600" b="1">
                      <a:solidFill>
                        <a:srgbClr val="002060"/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  <a:sym typeface="Calibri" panose="020F0502020204030204" pitchFamily="34" charset="0"/>
                    </a:rPr>
                    <a:t>人群定向</a:t>
                  </a:r>
                  <a:endParaRPr lang="zh-CN" altLang="en-US" sz="1600" b="1">
                    <a:solidFill>
                      <a:srgbClr val="002060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67" name="组合 381"/>
              <p:cNvGrpSpPr/>
              <p:nvPr/>
            </p:nvGrpSpPr>
            <p:grpSpPr>
              <a:xfrm>
                <a:off x="4874654" y="570161"/>
                <a:ext cx="1471403" cy="1382884"/>
                <a:chOff x="4747607" y="468071"/>
                <a:chExt cx="1805867" cy="1697227"/>
              </a:xfrm>
            </p:grpSpPr>
            <p:sp>
              <p:nvSpPr>
                <p:cNvPr id="378" name="等腰三角形 377"/>
                <p:cNvSpPr/>
                <p:nvPr/>
              </p:nvSpPr>
              <p:spPr bwMode="auto">
                <a:xfrm>
                  <a:off x="5530696" y="468071"/>
                  <a:ext cx="239688" cy="155199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9" name="等腰三角形 378"/>
                <p:cNvSpPr/>
                <p:nvPr/>
              </p:nvSpPr>
              <p:spPr bwMode="auto">
                <a:xfrm>
                  <a:off x="4747607" y="1181084"/>
                  <a:ext cx="239688" cy="155199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0" name="等腰三角形 379"/>
                <p:cNvSpPr/>
                <p:nvPr/>
              </p:nvSpPr>
              <p:spPr bwMode="auto">
                <a:xfrm>
                  <a:off x="5530696" y="2010099"/>
                  <a:ext cx="239688" cy="155199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1" name="等腰三角形 380"/>
                <p:cNvSpPr/>
                <p:nvPr/>
              </p:nvSpPr>
              <p:spPr bwMode="auto">
                <a:xfrm>
                  <a:off x="6313786" y="1181350"/>
                  <a:ext cx="239688" cy="155199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25763" name="组合 395"/>
            <p:cNvGrpSpPr/>
            <p:nvPr/>
          </p:nvGrpSpPr>
          <p:grpSpPr>
            <a:xfrm>
              <a:off x="3977240" y="2634048"/>
              <a:ext cx="615822" cy="587415"/>
              <a:chOff x="3264434" y="2780311"/>
              <a:chExt cx="899412" cy="851715"/>
            </a:xfrm>
          </p:grpSpPr>
          <p:grpSp>
            <p:nvGrpSpPr>
              <p:cNvPr id="25764" name="组合 396"/>
              <p:cNvGrpSpPr/>
              <p:nvPr/>
            </p:nvGrpSpPr>
            <p:grpSpPr>
              <a:xfrm>
                <a:off x="3264434" y="2780311"/>
                <a:ext cx="899412" cy="851715"/>
                <a:chOff x="5703407" y="2105504"/>
                <a:chExt cx="2577801" cy="2441096"/>
              </a:xfrm>
            </p:grpSpPr>
            <p:grpSp>
              <p:nvGrpSpPr>
                <p:cNvPr id="25765" name="组合 398"/>
                <p:cNvGrpSpPr/>
                <p:nvPr/>
              </p:nvGrpSpPr>
              <p:grpSpPr>
                <a:xfrm>
                  <a:off x="5703407" y="2105504"/>
                  <a:ext cx="2577801" cy="2441096"/>
                  <a:chOff x="857334" y="2000250"/>
                  <a:chExt cx="1676402" cy="1587500"/>
                </a:xfrm>
              </p:grpSpPr>
              <p:grpSp>
                <p:nvGrpSpPr>
                  <p:cNvPr id="25766" name="组合 400"/>
                  <p:cNvGrpSpPr/>
                  <p:nvPr/>
                </p:nvGrpSpPr>
                <p:grpSpPr>
                  <a:xfrm>
                    <a:off x="977898" y="2095501"/>
                    <a:ext cx="1447800" cy="1397002"/>
                    <a:chOff x="1181100" y="1320800"/>
                    <a:chExt cx="960813" cy="927101"/>
                  </a:xfrm>
                </p:grpSpPr>
                <p:sp>
                  <p:nvSpPr>
                    <p:cNvPr id="25767" name="椭圆 402"/>
                    <p:cNvSpPr/>
                    <p:nvPr/>
                  </p:nvSpPr>
                  <p:spPr>
                    <a:xfrm>
                      <a:off x="1181100" y="1320800"/>
                      <a:ext cx="960813" cy="927100"/>
                    </a:xfrm>
                    <a:prstGeom prst="ellipse">
                      <a:avLst/>
                    </a:prstGeom>
                    <a:solidFill>
                      <a:schemeClr val="bg1">
                        <a:alpha val="67058"/>
                      </a:scheme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68" name="椭圆 403"/>
                    <p:cNvSpPr/>
                    <p:nvPr/>
                  </p:nvSpPr>
                  <p:spPr>
                    <a:xfrm>
                      <a:off x="1181101" y="1320801"/>
                      <a:ext cx="960812" cy="927100"/>
                    </a:xfrm>
                    <a:prstGeom prst="ellipse">
                      <a:avLst/>
                    </a:prstGeom>
                    <a:noFill/>
                    <a:ln w="12700" cap="flat" cmpd="sng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769" name="椭圆 401"/>
                  <p:cNvSpPr/>
                  <p:nvPr/>
                </p:nvSpPr>
                <p:spPr>
                  <a:xfrm>
                    <a:off x="857334" y="2000250"/>
                    <a:ext cx="1676402" cy="1587500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770" name="椭圆 399"/>
                <p:cNvSpPr/>
                <p:nvPr/>
              </p:nvSpPr>
              <p:spPr>
                <a:xfrm>
                  <a:off x="6067389" y="2430562"/>
                  <a:ext cx="1870899" cy="1824726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771" name="文本框 397"/>
              <p:cNvSpPr txBox="1"/>
              <p:nvPr/>
            </p:nvSpPr>
            <p:spPr>
              <a:xfrm>
                <a:off x="3405003" y="3049460"/>
                <a:ext cx="757987" cy="375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en-US" sz="1100" b="1">
                    <a:solidFill>
                      <a:srgbClr val="0A13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性别</a:t>
                </a:r>
                <a:endParaRPr lang="en-US" altLang="en-US" sz="11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5772" name="组合 404"/>
            <p:cNvGrpSpPr/>
            <p:nvPr/>
          </p:nvGrpSpPr>
          <p:grpSpPr>
            <a:xfrm>
              <a:off x="6127010" y="2391338"/>
              <a:ext cx="641408" cy="573475"/>
              <a:chOff x="3264434" y="2780311"/>
              <a:chExt cx="985701" cy="851715"/>
            </a:xfrm>
          </p:grpSpPr>
          <p:grpSp>
            <p:nvGrpSpPr>
              <p:cNvPr id="25773" name="组合 405"/>
              <p:cNvGrpSpPr/>
              <p:nvPr/>
            </p:nvGrpSpPr>
            <p:grpSpPr>
              <a:xfrm>
                <a:off x="3264434" y="2780311"/>
                <a:ext cx="899412" cy="851715"/>
                <a:chOff x="5703407" y="2105504"/>
                <a:chExt cx="2577801" cy="2441096"/>
              </a:xfrm>
            </p:grpSpPr>
            <p:grpSp>
              <p:nvGrpSpPr>
                <p:cNvPr id="25774" name="组合 407"/>
                <p:cNvGrpSpPr/>
                <p:nvPr/>
              </p:nvGrpSpPr>
              <p:grpSpPr>
                <a:xfrm>
                  <a:off x="5703407" y="2105504"/>
                  <a:ext cx="2577801" cy="2441096"/>
                  <a:chOff x="857334" y="2000250"/>
                  <a:chExt cx="1676402" cy="1587500"/>
                </a:xfrm>
              </p:grpSpPr>
              <p:grpSp>
                <p:nvGrpSpPr>
                  <p:cNvPr id="25775" name="组合 409"/>
                  <p:cNvGrpSpPr/>
                  <p:nvPr/>
                </p:nvGrpSpPr>
                <p:grpSpPr>
                  <a:xfrm>
                    <a:off x="977898" y="2095501"/>
                    <a:ext cx="1447800" cy="1397002"/>
                    <a:chOff x="1181100" y="1320800"/>
                    <a:chExt cx="960813" cy="927101"/>
                  </a:xfrm>
                </p:grpSpPr>
                <p:sp>
                  <p:nvSpPr>
                    <p:cNvPr id="25776" name="椭圆 411"/>
                    <p:cNvSpPr/>
                    <p:nvPr/>
                  </p:nvSpPr>
                  <p:spPr>
                    <a:xfrm>
                      <a:off x="1181100" y="1320800"/>
                      <a:ext cx="960813" cy="927100"/>
                    </a:xfrm>
                    <a:prstGeom prst="ellipse">
                      <a:avLst/>
                    </a:prstGeom>
                    <a:solidFill>
                      <a:schemeClr val="bg1">
                        <a:alpha val="67058"/>
                      </a:scheme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77" name="椭圆 412"/>
                    <p:cNvSpPr/>
                    <p:nvPr/>
                  </p:nvSpPr>
                  <p:spPr>
                    <a:xfrm>
                      <a:off x="1181101" y="1320801"/>
                      <a:ext cx="960812" cy="927100"/>
                    </a:xfrm>
                    <a:prstGeom prst="ellipse">
                      <a:avLst/>
                    </a:prstGeom>
                    <a:noFill/>
                    <a:ln w="12700" cap="flat" cmpd="sng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p>
                      <a:pPr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Arial" panose="020B060402020202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778" name="椭圆 410"/>
                  <p:cNvSpPr/>
                  <p:nvPr/>
                </p:nvSpPr>
                <p:spPr>
                  <a:xfrm>
                    <a:off x="857334" y="2000250"/>
                    <a:ext cx="1676402" cy="1587500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779" name="椭圆 408"/>
                <p:cNvSpPr/>
                <p:nvPr/>
              </p:nvSpPr>
              <p:spPr>
                <a:xfrm>
                  <a:off x="6067389" y="2430562"/>
                  <a:ext cx="1870899" cy="1824726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780" name="文本框 406"/>
              <p:cNvSpPr txBox="1"/>
              <p:nvPr/>
            </p:nvSpPr>
            <p:spPr>
              <a:xfrm>
                <a:off x="3403785" y="3048528"/>
                <a:ext cx="846350" cy="3868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en-US" sz="1100" b="1">
                    <a:solidFill>
                      <a:srgbClr val="0A13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年龄</a:t>
                </a:r>
                <a:endParaRPr lang="en-US" altLang="en-US" sz="11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5781" name="组合 413"/>
            <p:cNvGrpSpPr/>
            <p:nvPr/>
          </p:nvGrpSpPr>
          <p:grpSpPr>
            <a:xfrm>
              <a:off x="6070334" y="704337"/>
              <a:ext cx="586153" cy="562108"/>
              <a:chOff x="3284763" y="1377950"/>
              <a:chExt cx="817338" cy="773993"/>
            </a:xfrm>
          </p:grpSpPr>
          <p:grpSp>
            <p:nvGrpSpPr>
              <p:cNvPr id="25782" name="组合 414"/>
              <p:cNvGrpSpPr/>
              <p:nvPr/>
            </p:nvGrpSpPr>
            <p:grpSpPr>
              <a:xfrm>
                <a:off x="3284763" y="1377950"/>
                <a:ext cx="817338" cy="773993"/>
                <a:chOff x="857334" y="2000251"/>
                <a:chExt cx="1676402" cy="1587501"/>
              </a:xfrm>
            </p:grpSpPr>
            <p:grpSp>
              <p:nvGrpSpPr>
                <p:cNvPr id="25783" name="组合 416"/>
                <p:cNvGrpSpPr/>
                <p:nvPr/>
              </p:nvGrpSpPr>
              <p:grpSpPr>
                <a:xfrm>
                  <a:off x="977898" y="2095501"/>
                  <a:ext cx="1447800" cy="1397002"/>
                  <a:chOff x="1181100" y="1320800"/>
                  <a:chExt cx="960813" cy="927101"/>
                </a:xfrm>
              </p:grpSpPr>
              <p:sp>
                <p:nvSpPr>
                  <p:cNvPr id="25784" name="椭圆 418"/>
                  <p:cNvSpPr/>
                  <p:nvPr/>
                </p:nvSpPr>
                <p:spPr>
                  <a:xfrm>
                    <a:off x="1181100" y="1320800"/>
                    <a:ext cx="960813" cy="927100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25785" name="椭圆 419"/>
                  <p:cNvSpPr/>
                  <p:nvPr/>
                </p:nvSpPr>
                <p:spPr>
                  <a:xfrm>
                    <a:off x="1181101" y="1320801"/>
                    <a:ext cx="960812" cy="927100"/>
                  </a:xfrm>
                  <a:prstGeom prst="ellipse">
                    <a:avLst/>
                  </a:prstGeom>
                  <a:noFill/>
                  <a:ln w="12700" cap="flat" cmpd="sng">
                    <a:solidFill>
                      <a:schemeClr val="bg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786" name="椭圆 417"/>
                <p:cNvSpPr/>
                <p:nvPr/>
              </p:nvSpPr>
              <p:spPr>
                <a:xfrm>
                  <a:off x="857334" y="2000251"/>
                  <a:ext cx="1676402" cy="1587501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787" name="文本框 415"/>
              <p:cNvSpPr txBox="1"/>
              <p:nvPr/>
            </p:nvSpPr>
            <p:spPr>
              <a:xfrm>
                <a:off x="3381792" y="1611928"/>
                <a:ext cx="666143" cy="3586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buFont typeface="Arial" panose="020B0604020202020204" pitchFamily="34" charset="0"/>
                  <a:buNone/>
                </a:pPr>
                <a:r>
                  <a:rPr lang="en-US" altLang="en-US" sz="1100" b="1">
                    <a:solidFill>
                      <a:srgbClr val="0A13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兴趣</a:t>
                </a:r>
                <a:endParaRPr lang="en-US" altLang="en-US" sz="11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5788" name="组合 420"/>
            <p:cNvGrpSpPr/>
            <p:nvPr/>
          </p:nvGrpSpPr>
          <p:grpSpPr>
            <a:xfrm>
              <a:off x="3565608" y="803485"/>
              <a:ext cx="739846" cy="678362"/>
              <a:chOff x="1187837" y="2440103"/>
              <a:chExt cx="1445784" cy="1369112"/>
            </a:xfrm>
          </p:grpSpPr>
          <p:grpSp>
            <p:nvGrpSpPr>
              <p:cNvPr id="25789" name="组合 421"/>
              <p:cNvGrpSpPr/>
              <p:nvPr/>
            </p:nvGrpSpPr>
            <p:grpSpPr>
              <a:xfrm>
                <a:off x="1187837" y="2440103"/>
                <a:ext cx="1445784" cy="1369112"/>
                <a:chOff x="857334" y="2000250"/>
                <a:chExt cx="1676402" cy="1587500"/>
              </a:xfrm>
            </p:grpSpPr>
            <p:grpSp>
              <p:nvGrpSpPr>
                <p:cNvPr id="25790" name="组合 423"/>
                <p:cNvGrpSpPr/>
                <p:nvPr/>
              </p:nvGrpSpPr>
              <p:grpSpPr>
                <a:xfrm>
                  <a:off x="977898" y="2095500"/>
                  <a:ext cx="1447800" cy="1397000"/>
                  <a:chOff x="1181100" y="1320800"/>
                  <a:chExt cx="960813" cy="927100"/>
                </a:xfrm>
              </p:grpSpPr>
              <p:sp>
                <p:nvSpPr>
                  <p:cNvPr id="25791" name="椭圆 425"/>
                  <p:cNvSpPr/>
                  <p:nvPr/>
                </p:nvSpPr>
                <p:spPr>
                  <a:xfrm>
                    <a:off x="1181100" y="1320800"/>
                    <a:ext cx="960813" cy="927100"/>
                  </a:xfrm>
                  <a:prstGeom prst="ellipse">
                    <a:avLst/>
                  </a:prstGeom>
                  <a:solidFill>
                    <a:schemeClr val="bg1">
                      <a:alpha val="67058"/>
                    </a:scheme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en-US" sz="1200">
                      <a:latin typeface="Arial" panose="020B0604020202020204" pitchFamily="34" charset="0"/>
                      <a:ea typeface="宋体" panose="02010600030101010101" pitchFamily="2" charset="-122"/>
                      <a:sym typeface="Calibri" panose="020F0502020204030204" pitchFamily="34" charset="0"/>
                    </a:endParaRPr>
                  </a:p>
                </p:txBody>
              </p:sp>
              <p:sp>
                <p:nvSpPr>
                  <p:cNvPr id="427" name="椭圆 426"/>
                  <p:cNvSpPr/>
                  <p:nvPr/>
                </p:nvSpPr>
                <p:spPr bwMode="auto">
                  <a:xfrm>
                    <a:off x="1244601" y="1384301"/>
                    <a:ext cx="825501" cy="81280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bg1"/>
                    </a:solidFill>
                    <a:prstDash val="dashDot"/>
                    <a:round/>
                    <a:headEnd type="none" w="med" len="med"/>
                    <a:tailEnd type="none" w="med" len="med"/>
                  </a:ln>
                  <a:effectLst>
                    <a:glow rad="38100">
                      <a:schemeClr val="bg1">
                        <a:alpha val="40000"/>
                      </a:schemeClr>
                    </a:glow>
                  </a:effectLst>
                </p:spPr>
                <p:txBody>
                  <a:bodyPr/>
                  <a:lstStyle/>
                  <a:p>
                    <a:pPr marL="0" marR="0" lvl="0" indent="0" algn="l" defTabSz="6858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200" b="0" i="0" u="none" strike="noStrike" kern="1200" cap="none" spc="0" normalizeH="0" baseline="0" noProof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425" name="椭圆 424"/>
                <p:cNvSpPr/>
                <p:nvPr/>
              </p:nvSpPr>
              <p:spPr bwMode="auto">
                <a:xfrm>
                  <a:off x="857334" y="2000250"/>
                  <a:ext cx="1676402" cy="15875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50800">
                    <a:schemeClr val="bg1"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pPr marL="0" marR="0" lvl="0" indent="0" algn="l" defTabSz="685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5794" name="文本框 422"/>
              <p:cNvSpPr txBox="1"/>
              <p:nvPr/>
            </p:nvSpPr>
            <p:spPr>
              <a:xfrm>
                <a:off x="1296391" y="2743210"/>
                <a:ext cx="1197179" cy="865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 eaLnBrk="0" hangingPunct="0">
                  <a:buFont typeface="Arial" panose="020B0604020202020204" pitchFamily="34" charset="0"/>
                  <a:buNone/>
                </a:pPr>
                <a:r>
                  <a:rPr lang="en-US" altLang="en-US" sz="1100" b="1">
                    <a:solidFill>
                      <a:srgbClr val="0A13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自定义</a:t>
                </a:r>
                <a:endParaRPr lang="en-US" altLang="zh-CN" sz="11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algn="ctr" eaLnBrk="0" hangingPunct="0">
                  <a:buFont typeface="Arial" panose="020B0604020202020204" pitchFamily="34" charset="0"/>
                  <a:buNone/>
                </a:pPr>
                <a:r>
                  <a:rPr lang="en-US" altLang="en-US" sz="1100" b="1">
                    <a:solidFill>
                      <a:srgbClr val="0A13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人群</a:t>
                </a:r>
                <a:endParaRPr lang="en-US" altLang="en-US" sz="1100" b="1">
                  <a:solidFill>
                    <a:srgbClr val="0A13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cxnSp>
        <p:nvCxnSpPr>
          <p:cNvPr id="428" name="直接连接符 427"/>
          <p:cNvCxnSpPr>
            <a:stCxn id="22687" idx="3"/>
            <a:endCxn id="22697" idx="7"/>
          </p:cNvCxnSpPr>
          <p:nvPr/>
        </p:nvCxnSpPr>
        <p:spPr bwMode="auto">
          <a:xfrm flipH="1">
            <a:off x="4725200" y="2660863"/>
            <a:ext cx="123758" cy="174973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1" name="直接连接符 430"/>
          <p:cNvCxnSpPr>
            <a:stCxn id="22687" idx="5"/>
            <a:endCxn id="22706" idx="2"/>
          </p:cNvCxnSpPr>
          <p:nvPr/>
        </p:nvCxnSpPr>
        <p:spPr bwMode="auto">
          <a:xfrm>
            <a:off x="6037588" y="2660863"/>
            <a:ext cx="311745" cy="132976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4" name="直接连接符 433"/>
          <p:cNvCxnSpPr>
            <a:stCxn id="22687" idx="7"/>
            <a:endCxn id="22714" idx="3"/>
          </p:cNvCxnSpPr>
          <p:nvPr/>
        </p:nvCxnSpPr>
        <p:spPr bwMode="auto">
          <a:xfrm flipV="1">
            <a:off x="6037588" y="1299889"/>
            <a:ext cx="340909" cy="181806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7" name="直接连接符 436"/>
          <p:cNvCxnSpPr>
            <a:stCxn id="425" idx="6"/>
            <a:endCxn id="22687" idx="1"/>
          </p:cNvCxnSpPr>
          <p:nvPr/>
        </p:nvCxnSpPr>
        <p:spPr bwMode="auto">
          <a:xfrm>
            <a:off x="4527777" y="1258429"/>
            <a:ext cx="321181" cy="223266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799" name="文本框 211"/>
          <p:cNvSpPr txBox="1"/>
          <p:nvPr/>
        </p:nvSpPr>
        <p:spPr>
          <a:xfrm>
            <a:off x="417513" y="155575"/>
            <a:ext cx="6278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Calibri" panose="020F0502020204030204" pitchFamily="34" charset="0"/>
              </a:rPr>
              <a:t>二：六大定向维度，预算弹无虚发</a:t>
            </a:r>
            <a:endParaRPr lang="zh-CN" altLang="en-US" sz="320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Calibri" panose="020F0502020204030204" pitchFamily="34" charset="0"/>
            </a:endParaRPr>
          </a:p>
        </p:txBody>
      </p:sp>
      <p:grpSp>
        <p:nvGrpSpPr>
          <p:cNvPr id="25800" name="组合 215"/>
          <p:cNvGrpSpPr/>
          <p:nvPr/>
        </p:nvGrpSpPr>
        <p:grpSpPr>
          <a:xfrm>
            <a:off x="2540000" y="4403725"/>
            <a:ext cx="561975" cy="522288"/>
            <a:chOff x="3284763" y="1377950"/>
            <a:chExt cx="817338" cy="773993"/>
          </a:xfrm>
        </p:grpSpPr>
        <p:grpSp>
          <p:nvGrpSpPr>
            <p:cNvPr id="25801" name="组合 216"/>
            <p:cNvGrpSpPr/>
            <p:nvPr/>
          </p:nvGrpSpPr>
          <p:grpSpPr>
            <a:xfrm>
              <a:off x="3284763" y="1377950"/>
              <a:ext cx="817338" cy="773993"/>
              <a:chOff x="857334" y="2000250"/>
              <a:chExt cx="1676402" cy="1587500"/>
            </a:xfrm>
          </p:grpSpPr>
          <p:grpSp>
            <p:nvGrpSpPr>
              <p:cNvPr id="25802" name="组合 218"/>
              <p:cNvGrpSpPr/>
              <p:nvPr/>
            </p:nvGrpSpPr>
            <p:grpSpPr>
              <a:xfrm>
                <a:off x="977898" y="2095501"/>
                <a:ext cx="1447800" cy="1397002"/>
                <a:chOff x="1181100" y="1320800"/>
                <a:chExt cx="960813" cy="927101"/>
              </a:xfrm>
            </p:grpSpPr>
            <p:sp>
              <p:nvSpPr>
                <p:cNvPr id="25803" name="椭圆 220"/>
                <p:cNvSpPr/>
                <p:nvPr/>
              </p:nvSpPr>
              <p:spPr>
                <a:xfrm>
                  <a:off x="1181100" y="1320800"/>
                  <a:ext cx="960813" cy="927100"/>
                </a:xfrm>
                <a:prstGeom prst="ellipse">
                  <a:avLst/>
                </a:prstGeom>
                <a:solidFill>
                  <a:schemeClr val="bg1">
                    <a:alpha val="67058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5804" name="椭圆 221"/>
                <p:cNvSpPr/>
                <p:nvPr/>
              </p:nvSpPr>
              <p:spPr>
                <a:xfrm>
                  <a:off x="1181101" y="1320801"/>
                  <a:ext cx="960812" cy="927100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805" name="椭圆 219"/>
              <p:cNvSpPr/>
              <p:nvPr/>
            </p:nvSpPr>
            <p:spPr>
              <a:xfrm>
                <a:off x="857334" y="2000250"/>
                <a:ext cx="1676402" cy="1587500"/>
              </a:xfrm>
              <a:prstGeom prst="ellipse">
                <a:avLst/>
              </a:prstGeom>
              <a:noFill/>
              <a:ln w="28575" cap="flat" cmpd="sng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buFont typeface="Arial" panose="020B0604020202020204" pitchFamily="34" charset="0"/>
                  <a:buNone/>
                </a:pPr>
                <a:endParaRPr lang="zh-CN" altLang="en-US" sz="120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18" name="文本框 217"/>
            <p:cNvSpPr txBox="1"/>
            <p:nvPr/>
          </p:nvSpPr>
          <p:spPr>
            <a:xfrm>
              <a:off x="3404824" y="1530867"/>
              <a:ext cx="600305" cy="3811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省</a:t>
              </a:r>
              <a:endParaRPr kumimoji="0" lang="zh-CN" altLang="en-US" sz="1600" b="1" kern="1200" cap="none" spc="0" normalizeH="0" baseline="0" noProof="1">
                <a:solidFill>
                  <a:schemeClr val="accent5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25807" name="组合 229"/>
          <p:cNvGrpSpPr/>
          <p:nvPr/>
        </p:nvGrpSpPr>
        <p:grpSpPr>
          <a:xfrm>
            <a:off x="2941638" y="3609975"/>
            <a:ext cx="506412" cy="450850"/>
            <a:chOff x="2252274" y="850277"/>
            <a:chExt cx="972627" cy="865084"/>
          </a:xfrm>
        </p:grpSpPr>
        <p:grpSp>
          <p:nvGrpSpPr>
            <p:cNvPr id="25808" name="组合 230"/>
            <p:cNvGrpSpPr/>
            <p:nvPr/>
          </p:nvGrpSpPr>
          <p:grpSpPr>
            <a:xfrm>
              <a:off x="2252274" y="850277"/>
              <a:ext cx="871214" cy="865084"/>
              <a:chOff x="857334" y="2000250"/>
              <a:chExt cx="1676402" cy="1587500"/>
            </a:xfrm>
          </p:grpSpPr>
          <p:grpSp>
            <p:nvGrpSpPr>
              <p:cNvPr id="25809" name="组合 232"/>
              <p:cNvGrpSpPr/>
              <p:nvPr/>
            </p:nvGrpSpPr>
            <p:grpSpPr>
              <a:xfrm>
                <a:off x="977898" y="2095501"/>
                <a:ext cx="1445729" cy="1397002"/>
                <a:chOff x="1181100" y="1320800"/>
                <a:chExt cx="959439" cy="927101"/>
              </a:xfrm>
            </p:grpSpPr>
            <p:sp>
              <p:nvSpPr>
                <p:cNvPr id="25810" name="椭圆 234"/>
                <p:cNvSpPr/>
                <p:nvPr/>
              </p:nvSpPr>
              <p:spPr>
                <a:xfrm>
                  <a:off x="1226625" y="1373739"/>
                  <a:ext cx="893886" cy="838857"/>
                </a:xfrm>
                <a:prstGeom prst="ellipse">
                  <a:avLst/>
                </a:prstGeom>
                <a:solidFill>
                  <a:schemeClr val="bg1">
                    <a:alpha val="67058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5811" name="椭圆 235"/>
                <p:cNvSpPr/>
                <p:nvPr/>
              </p:nvSpPr>
              <p:spPr>
                <a:xfrm>
                  <a:off x="1181100" y="1320800"/>
                  <a:ext cx="959439" cy="927101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1200">
                    <a:latin typeface="Arial" panose="020B0604020202020204" pitchFamily="34" charset="0"/>
                    <a:ea typeface="宋体" panose="02010600030101010101" pitchFamily="2" charset="-122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34" name="椭圆 233"/>
              <p:cNvSpPr/>
              <p:nvPr/>
            </p:nvSpPr>
            <p:spPr bwMode="auto">
              <a:xfrm>
                <a:off x="857334" y="2000250"/>
                <a:ext cx="1676402" cy="15875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50800"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2" name="文本框 231"/>
            <p:cNvSpPr txBox="1"/>
            <p:nvPr/>
          </p:nvSpPr>
          <p:spPr>
            <a:xfrm>
              <a:off x="2432163" y="1072641"/>
              <a:ext cx="792738" cy="4325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1" kern="1200" cap="none" spc="0" normalizeH="0" baseline="0" noProof="1">
                  <a:solidFill>
                    <a:schemeClr val="accent5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市</a:t>
              </a:r>
              <a:endParaRPr kumimoji="0" lang="zh-CN" altLang="en-US" sz="1200" b="1" kern="1200" cap="none" spc="0" normalizeH="0" baseline="0" noProof="1">
                <a:solidFill>
                  <a:schemeClr val="accent5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cxnSp>
        <p:nvCxnSpPr>
          <p:cNvPr id="237" name="直接连接符 236"/>
          <p:cNvCxnSpPr>
            <a:stCxn id="232" idx="3"/>
            <a:endCxn id="391" idx="1"/>
          </p:cNvCxnSpPr>
          <p:nvPr/>
        </p:nvCxnSpPr>
        <p:spPr bwMode="auto">
          <a:xfrm>
            <a:off x="3447587" y="3838460"/>
            <a:ext cx="233113" cy="122722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4" name="直接连接符 253"/>
          <p:cNvCxnSpPr>
            <a:stCxn id="22733" idx="6"/>
            <a:endCxn id="391" idx="2"/>
          </p:cNvCxnSpPr>
          <p:nvPr/>
        </p:nvCxnSpPr>
        <p:spPr bwMode="auto">
          <a:xfrm flipV="1">
            <a:off x="3101338" y="4381081"/>
            <a:ext cx="394239" cy="283376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 2"/>
          <p:cNvSpPr/>
          <p:nvPr/>
        </p:nvSpPr>
        <p:spPr>
          <a:xfrm rot="5100000">
            <a:off x="-1561465" y="3041650"/>
            <a:ext cx="4061460" cy="39687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1360000">
            <a:off x="325120" y="2458720"/>
            <a:ext cx="287655" cy="1691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i="1">
                <a:solidFill>
                  <a:srgbClr val="FF0000"/>
                </a:solidFill>
                <a:sym typeface="+mn-ea"/>
              </a:rPr>
              <a:t>下面是网易的后台</a:t>
            </a:r>
            <a:endParaRPr lang="zh-CN" altLang="en-US" b="1" i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>
    <p:cut/>
  </p:transition>
</p:sld>
</file>

<file path=ppt/tags/tag1.xml><?xml version="1.0" encoding="utf-8"?>
<p:tagLst xmlns:p="http://schemas.openxmlformats.org/presentationml/2006/main">
  <p:tag name="MH" val="20151028142718"/>
  <p:tag name="MH_LIBRARY" val="GRAPHIC"/>
  <p:tag name="MH_ORDER" val="Straight Connector 1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525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525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5"/>
  <p:tag name="KSO_WM_UNIT_TYPE" val="a"/>
  <p:tag name="KSO_WM_UNIT_INDEX" val="1"/>
  <p:tag name="KSO_WM_UNIT_ID" val="custom160525_32*a*1"/>
  <p:tag name="KSO_WM_UNIT_CLEAR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PRESET_TEXT" val="THANK YOU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5"/>
  <p:tag name="KSO_WM_UNIT_TYPE" val="b"/>
  <p:tag name="KSO_WM_UNIT_INDEX" val="1"/>
  <p:tag name="KSO_WM_UNIT_ID" val="custom160525_32*b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" val="为发烧而生"/>
</p:tagLst>
</file>

<file path=ppt/tags/tag6.xml><?xml version="1.0" encoding="utf-8"?>
<p:tagLst xmlns:p="http://schemas.openxmlformats.org/presentationml/2006/main">
  <p:tag name="MH" val="20151028142718"/>
  <p:tag name="MH_LIBRARY" val="GRAPHIC"/>
  <p:tag name="KSO_WM_TEMPLATE_CATEGORY" val="custom"/>
  <p:tag name="KSO_WM_TEMPLATE_INDEX" val="160525"/>
  <p:tag name="KSO_WM_TAG_VERSION" val="1.0"/>
  <p:tag name="KSO_WM_SLIDE_ID" val="custom160525_32"/>
  <p:tag name="KSO_WM_SLIDE_INDEX" val="32"/>
  <p:tag name="KSO_WM_SLIDE_ITEM_CNT" val="2"/>
  <p:tag name="KSO_WM_SLIDE_LAYOUT" val="a_b"/>
  <p:tag name="KSO_WM_SLIDE_LAYOUT_CNT" val="1_1"/>
  <p:tag name="KSO_WM_SLIDE_TYPE" val="endPag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685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685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16052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FF6700"/>
      </a:accent1>
      <a:accent2>
        <a:srgbClr val="CEA004"/>
      </a:accent2>
      <a:accent3>
        <a:srgbClr val="B07056"/>
      </a:accent3>
      <a:accent4>
        <a:srgbClr val="7F723D"/>
      </a:accent4>
      <a:accent5>
        <a:srgbClr val="9DB258"/>
      </a:accent5>
      <a:accent6>
        <a:srgbClr val="2998E3"/>
      </a:accent6>
      <a:hlink>
        <a:srgbClr val="7030A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主题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WPS 演示</Application>
  <PresentationFormat>全屏显示(16:9)</PresentationFormat>
  <Paragraphs>168</Paragraphs>
  <Slides>30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宋体</vt:lpstr>
      <vt:lpstr>Wingdings</vt:lpstr>
      <vt:lpstr>Calibri Light</vt:lpstr>
      <vt:lpstr>Calibri</vt:lpstr>
      <vt:lpstr>时尚中黑简体</vt:lpstr>
      <vt:lpstr>华康俪金黑W8</vt:lpstr>
      <vt:lpstr>幼圆</vt:lpstr>
      <vt:lpstr>微软雅黑</vt:lpstr>
      <vt:lpstr>HelveticaNeueLT Pro 67 MdCn</vt:lpstr>
      <vt:lpstr>黑体</vt:lpstr>
      <vt:lpstr>Arial Unicode MS</vt:lpstr>
      <vt:lpstr>Arial Narrow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一：人群优势以及产品特点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Company>夏酷工作室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CoolSummer</dc:creator>
  <cp:lastModifiedBy>AI五谷丰登</cp:lastModifiedBy>
  <cp:revision>388</cp:revision>
  <dcterms:created xsi:type="dcterms:W3CDTF">2015-03-16T03:11:00Z</dcterms:created>
  <dcterms:modified xsi:type="dcterms:W3CDTF">2018-07-05T03:13:56Z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