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2" r:id="rId2"/>
    <p:sldId id="303" r:id="rId3"/>
    <p:sldId id="308" r:id="rId4"/>
    <p:sldId id="304" r:id="rId5"/>
    <p:sldId id="306" r:id="rId6"/>
    <p:sldId id="307" r:id="rId7"/>
    <p:sldId id="301" r:id="rId8"/>
    <p:sldId id="280" r:id="rId9"/>
    <p:sldId id="282" r:id="rId10"/>
    <p:sldId id="283" r:id="rId11"/>
    <p:sldId id="284" r:id="rId12"/>
    <p:sldId id="285"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272" r:id="rId28"/>
    <p:sldId id="273" r:id="rId29"/>
    <p:sldId id="271" r:id="rId30"/>
    <p:sldId id="268" r:id="rId31"/>
    <p:sldId id="260" r:id="rId32"/>
    <p:sldId id="262" r:id="rId33"/>
    <p:sldId id="275" r:id="rId34"/>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EAF5F6"/>
    <a:srgbClr val="72BFC5"/>
    <a:srgbClr val="0000FF"/>
    <a:srgbClr val="FF0000"/>
    <a:srgbClr val="0099FF"/>
    <a:srgbClr val="666699"/>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5" autoAdjust="0"/>
    <p:restoredTop sz="89217" autoAdjust="0"/>
  </p:normalViewPr>
  <p:slideViewPr>
    <p:cSldViewPr>
      <p:cViewPr>
        <p:scale>
          <a:sx n="50" d="100"/>
          <a:sy n="50" d="100"/>
        </p:scale>
        <p:origin x="-2346" y="-72"/>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2017/5/1</a:t>
            </a:fld>
            <a:endParaRPr lang="en-US" altLang="zh-TW"/>
          </a:p>
        </p:txBody>
      </p:sp>
      <p:sp>
        <p:nvSpPr>
          <p:cNvPr id="34820" name="Rectangle 4"/>
          <p:cNvSpPr>
            <a:spLocks noRo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3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hyperlink" Target="mailto:rosales@purewaterclub.com" TargetMode="External"/><Relationship Id="rId5" Type="http://schemas.openxmlformats.org/officeDocument/2006/relationships/image" Target="../media/image77.jpe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purewaterclub.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11264" name="群組 11263"/>
          <p:cNvGrpSpPr/>
          <p:nvPr/>
        </p:nvGrpSpPr>
        <p:grpSpPr>
          <a:xfrm>
            <a:off x="909000" y="2299491"/>
            <a:ext cx="5040000" cy="3258172"/>
            <a:chOff x="800708" y="2458368"/>
            <a:chExt cx="5327302" cy="3715964"/>
          </a:xfrm>
        </p:grpSpPr>
        <p:sp>
          <p:nvSpPr>
            <p:cNvPr id="46" name="文字方塊 45"/>
            <p:cNvSpPr txBox="1"/>
            <p:nvPr/>
          </p:nvSpPr>
          <p:spPr>
            <a:xfrm>
              <a:off x="1353155" y="5711815"/>
              <a:ext cx="4142816" cy="30792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59" y="2871871"/>
              <a:ext cx="1636230" cy="1350010"/>
            </a:xfrm>
            <a:prstGeom prst="rect">
              <a:avLst/>
            </a:prstGeom>
            <a:ln>
              <a:noFill/>
            </a:ln>
          </p:spPr>
        </p:pic>
        <p:sp>
          <p:nvSpPr>
            <p:cNvPr id="49" name="矩形 48"/>
            <p:cNvSpPr/>
            <p:nvPr/>
          </p:nvSpPr>
          <p:spPr bwMode="auto">
            <a:xfrm>
              <a:off x="800708" y="2458368"/>
              <a:ext cx="5256584" cy="371596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3693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68" y="2871871"/>
              <a:ext cx="1636230" cy="1350010"/>
            </a:xfrm>
            <a:prstGeom prst="rect">
              <a:avLst/>
            </a:prstGeom>
            <a:ln>
              <a:noFill/>
            </a:ln>
          </p:spPr>
        </p:pic>
        <p:pic>
          <p:nvPicPr>
            <p:cNvPr id="88" name="圖片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59" y="4316349"/>
              <a:ext cx="1636230" cy="1363902"/>
            </a:xfrm>
            <a:prstGeom prst="rect">
              <a:avLst/>
            </a:prstGeom>
            <a:ln>
              <a:noFill/>
            </a:ln>
          </p:spPr>
        </p:pic>
        <p:pic>
          <p:nvPicPr>
            <p:cNvPr id="89" name="圖片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68" y="4316349"/>
              <a:ext cx="1636230" cy="1363902"/>
            </a:xfrm>
            <a:prstGeom prst="rect">
              <a:avLst/>
            </a:prstGeom>
            <a:ln>
              <a:noFill/>
            </a:ln>
          </p:spPr>
        </p:pic>
      </p:grpSp>
      <p:grpSp>
        <p:nvGrpSpPr>
          <p:cNvPr id="11265" name="群組 11264"/>
          <p:cNvGrpSpPr/>
          <p:nvPr/>
        </p:nvGrpSpPr>
        <p:grpSpPr>
          <a:xfrm>
            <a:off x="252742" y="5916273"/>
            <a:ext cx="6488625" cy="3373437"/>
            <a:chOff x="252742" y="5916273"/>
            <a:chExt cx="6488625" cy="3373437"/>
          </a:xfrm>
        </p:grpSpPr>
        <p:grpSp>
          <p:nvGrpSpPr>
            <p:cNvPr id="100" name="群組 99"/>
            <p:cNvGrpSpPr/>
            <p:nvPr/>
          </p:nvGrpSpPr>
          <p:grpSpPr>
            <a:xfrm>
              <a:off x="252742" y="5916273"/>
              <a:ext cx="6488625" cy="3373437"/>
              <a:chOff x="800708" y="2458367"/>
              <a:chExt cx="5327389" cy="3847424"/>
            </a:xfrm>
          </p:grpSpPr>
          <p:sp>
            <p:nvSpPr>
              <p:cNvPr id="101" name="文字方塊 100"/>
              <p:cNvSpPr txBox="1"/>
              <p:nvPr/>
            </p:nvSpPr>
            <p:spPr>
              <a:xfrm>
                <a:off x="1043684" y="5703630"/>
                <a:ext cx="4788808" cy="46251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hand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91" y="2888971"/>
                <a:ext cx="1636230" cy="1345926"/>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00795" y="2477744"/>
                <a:ext cx="5327302" cy="421225"/>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218" y="2884886"/>
                <a:ext cx="1636230" cy="1350010"/>
              </a:xfrm>
              <a:prstGeom prst="rect">
                <a:avLst/>
              </a:prstGeom>
              <a:ln>
                <a:noFill/>
              </a:ln>
            </p:spPr>
          </p:pic>
          <p:pic>
            <p:nvPicPr>
              <p:cNvPr id="106" name="圖片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90" y="4298958"/>
                <a:ext cx="1636230" cy="1381293"/>
              </a:xfrm>
              <a:prstGeom prst="rect">
                <a:avLst/>
              </a:prstGeom>
              <a:ln>
                <a:noFill/>
              </a:ln>
            </p:spPr>
          </p:pic>
          <p:pic>
            <p:nvPicPr>
              <p:cNvPr id="107" name="圖片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330" y="4298958"/>
                <a:ext cx="1630118" cy="1381293"/>
              </a:xfrm>
              <a:prstGeom prst="rect">
                <a:avLst/>
              </a:prstGeom>
              <a:ln>
                <a:noFill/>
              </a:ln>
            </p:spPr>
          </p:pic>
        </p:grpSp>
        <p:pic>
          <p:nvPicPr>
            <p:cNvPr id="108" name="圖片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169" y="6304062"/>
              <a:ext cx="1954211" cy="1183694"/>
            </a:xfrm>
            <a:prstGeom prst="rect">
              <a:avLst/>
            </a:prstGeom>
            <a:ln>
              <a:noFill/>
            </a:ln>
          </p:spPr>
        </p:pic>
        <p:pic>
          <p:nvPicPr>
            <p:cNvPr id="109" name="圖片 1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170" y="7530111"/>
              <a:ext cx="1954210" cy="1211124"/>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28688" y="5141913"/>
          <a:ext cx="5000625" cy="876300"/>
        </p:xfrm>
        <a:graphic>
          <a:graphicData uri="http://schemas.openxmlformats.org/drawingml/2006/table">
            <a:tbl>
              <a:tblPr/>
              <a:tblGrid>
                <a:gridCol w="5000625"/>
              </a:tblGrid>
              <a:tr h="876300">
                <a:tc>
                  <a:txBody>
                    <a:bodyPr/>
                    <a:lstStyle/>
                    <a:p>
                      <a:pPr marL="228600" algn="ctr">
                        <a:lnSpc>
                          <a:spcPts val="3285"/>
                        </a:lnSpc>
                        <a:spcAft>
                          <a:spcPts val="0"/>
                        </a:spcAft>
                      </a:pPr>
                      <a:r>
                        <a:rPr lang="en-US" sz="2800" b="1">
                          <a:solidFill>
                            <a:srgbClr val="000000"/>
                          </a:solidFill>
                          <a:effectLst/>
                          <a:latin typeface="Microsoft YaHei"/>
                          <a:ea typeface="微软雅黑"/>
                          <a:cs typeface="Microsoft YaHei"/>
                        </a:rPr>
                        <a:t>ITEMIZATION OF</a:t>
                      </a:r>
                      <a:br>
                        <a:rPr lang="en-US" sz="2800" b="1">
                          <a:solidFill>
                            <a:srgbClr val="000000"/>
                          </a:solidFill>
                          <a:effectLst/>
                          <a:latin typeface="Microsoft YaHei"/>
                          <a:ea typeface="微软雅黑"/>
                          <a:cs typeface="Microsoft YaHei"/>
                        </a:rPr>
                      </a:br>
                      <a:r>
                        <a:rPr lang="en-US" sz="2800" b="1">
                          <a:solidFill>
                            <a:srgbClr val="000000"/>
                          </a:solidFill>
                          <a:effectLst/>
                          <a:latin typeface="Microsoft YaHei"/>
                          <a:ea typeface="微软雅黑"/>
                          <a:cs typeface="Microsoft YaHei"/>
                        </a:rPr>
                        <a:t>COMPONENTS</a:t>
                      </a:r>
                      <a:endParaRPr lang="en-US" sz="280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362200" y="-2078038"/>
          <a:ext cx="2133600" cy="15316201"/>
        </p:xfrm>
        <a:graphic>
          <a:graphicData uri="http://schemas.openxmlformats.org/drawingml/2006/table">
            <a:tbl>
              <a:tblPr/>
              <a:tblGrid>
                <a:gridCol w="2133600"/>
              </a:tblGrid>
              <a:tr h="15316201">
                <a:tc>
                  <a:txBody>
                    <a:bodyPr/>
                    <a:lstStyle/>
                    <a:p>
                      <a:pPr marL="342900" lvl="0" indent="-342900" algn="just">
                        <a:lnSpc>
                          <a:spcPts val="920"/>
                        </a:lnSpc>
                        <a:spcBef>
                          <a:spcPts val="5400"/>
                        </a:spcBef>
                        <a:spcAft>
                          <a:spcPts val="0"/>
                        </a:spcAft>
                        <a:buClr>
                          <a:srgbClr val="000000"/>
                        </a:buClr>
                        <a:buSzPts val="650"/>
                        <a:buFont typeface="+mj-lt"/>
                        <a:buAutoNum type="arabicPeriod"/>
                        <a:tabLst>
                          <a:tab pos="3615055" algn="l"/>
                        </a:tabLst>
                      </a:pPr>
                      <a:r>
                        <a:rPr lang="en-US" sz="300" u="none" strike="noStrike" spc="0">
                          <a:solidFill>
                            <a:srgbClr val="000000"/>
                          </a:solidFill>
                          <a:effectLst/>
                          <a:latin typeface="Microsoft YaHei"/>
                          <a:ea typeface="宋体"/>
                          <a:cs typeface="Microsoft YaHei"/>
                        </a:rPr>
                        <a:t>Feed Water Adapter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0770" algn="l"/>
                        </a:tabLst>
                      </a:pPr>
                      <a:r>
                        <a:rPr lang="en-US" sz="300" u="none" strike="noStrike" spc="0">
                          <a:solidFill>
                            <a:srgbClr val="000000"/>
                          </a:solidFill>
                          <a:effectLst/>
                          <a:latin typeface="Microsoft YaHei"/>
                          <a:ea typeface="宋体"/>
                          <a:cs typeface="Microsoft YaHei"/>
                        </a:rPr>
                        <a:t>Leak Detector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0770" algn="l"/>
                        </a:tabLst>
                      </a:pPr>
                      <a:r>
                        <a:rPr lang="en-US" sz="300" u="none" strike="noStrike" spc="0">
                          <a:solidFill>
                            <a:srgbClr val="000000"/>
                          </a:solidFill>
                          <a:effectLst/>
                          <a:latin typeface="Microsoft YaHei"/>
                          <a:ea typeface="宋体"/>
                          <a:cs typeface="Microsoft YaHei"/>
                        </a:rPr>
                        <a:t>Sediment Water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GAC Carbon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Carbon Block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Male Elbow 1/4“</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Nipple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Automatic Shut-Off Valve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Male Elbow 1/8</a:t>
                      </a:r>
                      <a:r>
                        <a:rPr lang="en-US" sz="200" u="none" strike="noStrike" spc="0">
                          <a:solidFill>
                            <a:srgbClr val="000000"/>
                          </a:solidFill>
                          <a:effectLst/>
                          <a:latin typeface="宋体"/>
                          <a:ea typeface="宋体"/>
                          <a:cs typeface="Microsoft YaHei"/>
                        </a:rPr>
                        <a:t>〃</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8395" algn="l"/>
                        </a:tabLst>
                      </a:pPr>
                      <a:r>
                        <a:rPr lang="en-US" sz="300" u="none" strike="noStrike" spc="0">
                          <a:solidFill>
                            <a:srgbClr val="000000"/>
                          </a:solidFill>
                          <a:effectLst/>
                          <a:latin typeface="Microsoft YaHei"/>
                          <a:ea typeface="宋体"/>
                          <a:cs typeface="Microsoft YaHei"/>
                        </a:rPr>
                        <a:t>RO Membrane Housing</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8395" algn="l"/>
                        </a:tabLst>
                      </a:pPr>
                      <a:r>
                        <a:rPr lang="en-US" sz="300" u="none" strike="noStrike" spc="0">
                          <a:solidFill>
                            <a:srgbClr val="000000"/>
                          </a:solidFill>
                          <a:effectLst/>
                          <a:latin typeface="Microsoft YaHei"/>
                          <a:ea typeface="宋体"/>
                          <a:cs typeface="Microsoft YaHei"/>
                        </a:rPr>
                        <a:t>Check Valve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8395" algn="l"/>
                        </a:tabLst>
                      </a:pPr>
                      <a:r>
                        <a:rPr lang="en-US" sz="300" u="none" strike="noStrike" spc="0">
                          <a:solidFill>
                            <a:srgbClr val="000000"/>
                          </a:solidFill>
                          <a:effectLst/>
                          <a:latin typeface="Microsoft YaHei"/>
                          <a:ea typeface="宋体"/>
                          <a:cs typeface="Microsoft YaHei"/>
                        </a:rPr>
                        <a:t>Drain Flow Restrictor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Drain Saddle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Stem Tee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Inline Granular Carbon Post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Stem Elbow</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Quick-Connect Faucet Connector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Tank Valve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Tank</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77285" algn="l"/>
                        </a:tabLst>
                      </a:pPr>
                      <a:r>
                        <a:rPr lang="en-US" sz="300" u="none" strike="noStrike" spc="0">
                          <a:solidFill>
                            <a:srgbClr val="000000"/>
                          </a:solidFill>
                          <a:effectLst/>
                          <a:latin typeface="Microsoft YaHei"/>
                          <a:ea typeface="宋体"/>
                          <a:cs typeface="Microsoft YaHei"/>
                        </a:rPr>
                        <a:t>Faucet</a:t>
                      </a:r>
                      <a:endParaRPr lang="en-US" sz="30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472113"/>
          <a:ext cx="6172200" cy="215900"/>
        </p:xfrm>
        <a:graphic>
          <a:graphicData uri="http://schemas.openxmlformats.org/drawingml/2006/table">
            <a:tbl>
              <a:tblPr/>
              <a:tblGrid>
                <a:gridCol w="6172200"/>
              </a:tblGrid>
              <a:tr h="0">
                <a:tc>
                  <a:txBody>
                    <a:bodyPr/>
                    <a:lstStyle/>
                    <a:p>
                      <a:pPr algn="l">
                        <a:lnSpc>
                          <a:spcPts val="1700"/>
                        </a:lnSpc>
                        <a:spcBef>
                          <a:spcPts val="7500"/>
                        </a:spcBef>
                        <a:spcAft>
                          <a:spcPts val="0"/>
                        </a:spcAft>
                      </a:pPr>
                      <a:r>
                        <a:rPr lang="en-US" sz="1700" b="1">
                          <a:solidFill>
                            <a:srgbClr val="000000"/>
                          </a:solidFill>
                          <a:effectLst/>
                          <a:latin typeface="Microsoft YaHei"/>
                          <a:ea typeface="微软雅黑"/>
                          <a:cs typeface="Microsoft YaHei"/>
                        </a:rPr>
                        <a:t>System Filters</a:t>
                      </a:r>
                      <a:endParaRPr lang="en-US" sz="170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342900" y="5516563"/>
          <a:ext cx="6172200" cy="127000"/>
        </p:xfrm>
        <a:graphic>
          <a:graphicData uri="http://schemas.openxmlformats.org/drawingml/2006/table">
            <a:tbl>
              <a:tblPr/>
              <a:tblGrid>
                <a:gridCol w="6172200"/>
              </a:tblGrid>
              <a:tr h="0">
                <a:tc>
                  <a:txBody>
                    <a:bodyPr/>
                    <a:lstStyle/>
                    <a:p>
                      <a:pPr algn="l">
                        <a:lnSpc>
                          <a:spcPts val="1000"/>
                        </a:lnSpc>
                        <a:spcAft>
                          <a:spcPts val="0"/>
                        </a:spcAft>
                      </a:pPr>
                      <a:r>
                        <a:rPr lang="en-US" sz="1000">
                          <a:solidFill>
                            <a:srgbClr val="000000"/>
                          </a:solidFill>
                          <a:effectLst/>
                          <a:latin typeface="Microsoft YaHei"/>
                          <a:ea typeface="微软雅黑"/>
                          <a:cs typeface="Microsoft YaHei"/>
                        </a:rPr>
                        <a:t>_</a:t>
                      </a:r>
                      <a:endParaRPr lang="en-US" sz="10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9" name="表格 8"/>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10" name="表格 9"/>
          <p:cNvGraphicFramePr>
            <a:graphicFrameLocks noGrp="1"/>
          </p:cNvGraphicFramePr>
          <p:nvPr/>
        </p:nvGraphicFramePr>
        <p:xfrm>
          <a:off x="342900" y="5487988"/>
          <a:ext cx="6172200" cy="182880"/>
        </p:xfrm>
        <a:graphic>
          <a:graphicData uri="http://schemas.openxmlformats.org/drawingml/2006/table">
            <a:tbl>
              <a:tblPr/>
              <a:tblGrid>
                <a:gridCol w="6172200"/>
              </a:tblGrid>
              <a:tr h="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1" name="表格 10"/>
          <p:cNvGraphicFramePr>
            <a:graphicFrameLocks noGrp="1"/>
          </p:cNvGraphicFramePr>
          <p:nvPr/>
        </p:nvGraphicFramePr>
        <p:xfrm>
          <a:off x="342900" y="5224463"/>
          <a:ext cx="6172200" cy="711200"/>
        </p:xfrm>
        <a:graphic>
          <a:graphicData uri="http://schemas.openxmlformats.org/drawingml/2006/table">
            <a:tbl>
              <a:tblPr/>
              <a:tblGrid>
                <a:gridCol w="6172200"/>
              </a:tblGrid>
              <a:tr h="0">
                <a:tc>
                  <a:txBody>
                    <a:bodyPr/>
                    <a:lstStyle/>
                    <a:p>
                      <a:pPr algn="l">
                        <a:lnSpc>
                          <a:spcPts val="5600"/>
                        </a:lnSpc>
                        <a:spcAft>
                          <a:spcPts val="0"/>
                        </a:spcAft>
                      </a:pPr>
                      <a:r>
                        <a:rPr lang="en-US" sz="5600">
                          <a:solidFill>
                            <a:srgbClr val="000000"/>
                          </a:solidFill>
                          <a:effectLst/>
                          <a:latin typeface="Microsoft YaHei"/>
                          <a:ea typeface="微软雅黑"/>
                          <a:cs typeface="Microsoft YaHei"/>
                        </a:rPr>
                        <a:t>y</a:t>
                      </a:r>
                      <a:endParaRPr lang="en-US" sz="5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12" name="表格 11"/>
          <p:cNvGraphicFramePr>
            <a:graphicFrameLocks noGrp="1"/>
          </p:cNvGraphicFramePr>
          <p:nvPr/>
        </p:nvGraphicFramePr>
        <p:xfrm>
          <a:off x="342900" y="5516563"/>
          <a:ext cx="6172200" cy="127000"/>
        </p:xfrm>
        <a:graphic>
          <a:graphicData uri="http://schemas.openxmlformats.org/drawingml/2006/table">
            <a:tbl>
              <a:tblPr/>
              <a:tblGrid>
                <a:gridCol w="6172200"/>
              </a:tblGrid>
              <a:tr h="0">
                <a:tc>
                  <a:txBody>
                    <a:bodyPr/>
                    <a:lstStyle/>
                    <a:p>
                      <a:pPr algn="l">
                        <a:lnSpc>
                          <a:spcPts val="950"/>
                        </a:lnSpc>
                        <a:spcAft>
                          <a:spcPts val="0"/>
                        </a:spcAft>
                      </a:pPr>
                      <a:r>
                        <a:rPr lang="en-US" sz="950" i="1" spc="450" dirty="0">
                          <a:solidFill>
                            <a:srgbClr val="000000"/>
                          </a:solidFill>
                          <a:effectLst/>
                          <a:latin typeface="Microsoft YaHei"/>
                          <a:ea typeface="微软雅黑"/>
                          <a:cs typeface="Microsoft YaHei"/>
                        </a:rPr>
                        <a:t>l\</a:t>
                      </a:r>
                      <a:endParaRPr lang="en-US" sz="950" i="1" spc="450" dirty="0">
                        <a:effectLst/>
                        <a:latin typeface="Microsoft YaHei"/>
                        <a:ea typeface="宋体"/>
                        <a:cs typeface="Microsoft YaHei"/>
                      </a:endParaRPr>
                    </a:p>
                  </a:txBody>
                  <a:tcPr marL="0" marR="0" marT="0" marB="0">
                    <a:lnL>
                      <a:noFill/>
                    </a:lnL>
                    <a:lnR>
                      <a:noFill/>
                    </a:lnR>
                    <a:lnT>
                      <a:noFill/>
                    </a:lnT>
                    <a:lnB>
                      <a:noFill/>
                    </a:lnB>
                  </a:tcPr>
                </a:tc>
              </a:tr>
            </a:tbl>
          </a:graphicData>
        </a:graphic>
      </p:graphicFrame>
      <p:pic>
        <p:nvPicPr>
          <p:cNvPr id="82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16563"/>
            <a:ext cx="30765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516563"/>
            <a:ext cx="3257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5516563"/>
            <a:ext cx="304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5516563"/>
            <a:ext cx="276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Rectangle 5"/>
          <p:cNvSpPr>
            <a:spLocks noChangeArrowheads="1"/>
          </p:cNvSpPr>
          <p:nvPr/>
        </p:nvSpPr>
        <p:spPr bwMode="auto">
          <a:xfrm>
            <a:off x="342900" y="55165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8221" name="Rectangle 6"/>
          <p:cNvSpPr>
            <a:spLocks noChangeArrowheads="1"/>
          </p:cNvSpPr>
          <p:nvPr/>
        </p:nvSpPr>
        <p:spPr bwMode="auto">
          <a:xfrm>
            <a:off x="342900" y="55165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36766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36766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36766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36766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36766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
        <p:nvSpPr>
          <p:cNvPr id="8222" name="Rectangle 7"/>
          <p:cNvSpPr>
            <a:spLocks noChangeArrowheads="1"/>
          </p:cNvSpPr>
          <p:nvPr/>
        </p:nvSpPr>
        <p:spPr bwMode="auto">
          <a:xfrm>
            <a:off x="342900" y="55165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8223" name="Rectangle 8"/>
          <p:cNvSpPr>
            <a:spLocks noChangeArrowheads="1"/>
          </p:cNvSpPr>
          <p:nvPr/>
        </p:nvSpPr>
        <p:spPr bwMode="auto">
          <a:xfrm>
            <a:off x="342900" y="55165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8224" name="Rectangle 9"/>
          <p:cNvSpPr>
            <a:spLocks noChangeArrowheads="1"/>
          </p:cNvSpPr>
          <p:nvPr/>
        </p:nvSpPr>
        <p:spPr bwMode="auto">
          <a:xfrm>
            <a:off x="342900" y="55165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42900" y="5459413"/>
          <a:ext cx="6172200" cy="241300"/>
        </p:xfrm>
        <a:graphic>
          <a:graphicData uri="http://schemas.openxmlformats.org/drawingml/2006/table">
            <a:tbl>
              <a:tblPr/>
              <a:tblGrid>
                <a:gridCol w="6172200"/>
              </a:tblGrid>
              <a:tr h="0">
                <a:tc>
                  <a:txBody>
                    <a:bodyPr/>
                    <a:lstStyle/>
                    <a:p>
                      <a:pPr algn="l">
                        <a:lnSpc>
                          <a:spcPts val="1900"/>
                        </a:lnSpc>
                        <a:spcAft>
                          <a:spcPts val="0"/>
                        </a:spcAft>
                      </a:pPr>
                      <a:r>
                        <a:rPr lang="en-US" sz="1900" b="1">
                          <a:solidFill>
                            <a:srgbClr val="000000"/>
                          </a:solidFill>
                          <a:effectLst/>
                          <a:latin typeface="Arial"/>
                          <a:ea typeface="宋体"/>
                          <a:cs typeface="Arial"/>
                        </a:rPr>
                        <a:t>QUICK CONNECT GUIDE</a:t>
                      </a:r>
                      <a:endParaRPr lang="en-US" sz="1900" b="1">
                        <a:effectLst/>
                        <a:latin typeface="Arial"/>
                        <a:ea typeface="宋体"/>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29263"/>
          <a:ext cx="6172200" cy="101600"/>
        </p:xfrm>
        <a:graphic>
          <a:graphicData uri="http://schemas.openxmlformats.org/drawingml/2006/table">
            <a:tbl>
              <a:tblPr/>
              <a:tblGrid>
                <a:gridCol w="6172200"/>
              </a:tblGrid>
              <a:tr h="0">
                <a:tc>
                  <a:txBody>
                    <a:bodyPr/>
                    <a:lstStyle/>
                    <a:p>
                      <a:pPr marL="241300" algn="just">
                        <a:lnSpc>
                          <a:spcPts val="750"/>
                        </a:lnSpc>
                        <a:spcBef>
                          <a:spcPts val="300"/>
                        </a:spcBef>
                        <a:spcAft>
                          <a:spcPts val="0"/>
                        </a:spcAft>
                      </a:pPr>
                      <a:r>
                        <a:rPr lang="en-US" sz="750" b="1">
                          <a:solidFill>
                            <a:srgbClr val="000000"/>
                          </a:solidFill>
                          <a:effectLst/>
                          <a:latin typeface="Arial"/>
                          <a:ea typeface="宋体"/>
                          <a:cs typeface="Arial"/>
                        </a:rPr>
                        <a:t>TO ATTACH TUBING TO RELEASE TUBING</a:t>
                      </a:r>
                      <a:endParaRPr lang="en-US" sz="750" b="1">
                        <a:effectLst/>
                        <a:latin typeface="Arial"/>
                        <a:ea typeface="宋体"/>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1966913" y="5294313"/>
          <a:ext cx="2924175" cy="571500"/>
        </p:xfrm>
        <a:graphic>
          <a:graphicData uri="http://schemas.openxmlformats.org/drawingml/2006/table">
            <a:tbl>
              <a:tblPr/>
              <a:tblGrid>
                <a:gridCol w="2924175"/>
              </a:tblGrid>
              <a:tr h="457200">
                <a:tc>
                  <a:txBody>
                    <a:bodyPr/>
                    <a:lstStyle/>
                    <a:p>
                      <a:pPr marL="241300" algn="just">
                        <a:lnSpc>
                          <a:spcPts val="600"/>
                        </a:lnSpc>
                        <a:spcBef>
                          <a:spcPts val="300"/>
                        </a:spcBef>
                        <a:spcAft>
                          <a:spcPts val="330"/>
                        </a:spcAft>
                        <a:tabLst>
                          <a:tab pos="1394460" algn="l"/>
                        </a:tabLst>
                      </a:pPr>
                      <a:r>
                        <a:rPr lang="en-US" sz="600" b="0" spc="0">
                          <a:solidFill>
                            <a:srgbClr val="000000"/>
                          </a:solidFill>
                          <a:effectLst/>
                          <a:latin typeface="Segoe UI"/>
                          <a:ea typeface="宋体"/>
                          <a:cs typeface="Segoe UI"/>
                        </a:rPr>
                        <a:t>Pushing </a:t>
                      </a:r>
                      <a:r>
                        <a:rPr lang="en-US" sz="600" b="1">
                          <a:solidFill>
                            <a:srgbClr val="000000"/>
                          </a:solidFill>
                          <a:effectLst/>
                          <a:latin typeface="Arial"/>
                          <a:ea typeface="宋体"/>
                          <a:cs typeface="Arial"/>
                        </a:rPr>
                        <a:t>strap in as farasrtwill go.	Push in collet to release tubing.</a:t>
                      </a:r>
                      <a:endParaRPr lang="en-US" sz="600" b="1">
                        <a:effectLst/>
                        <a:latin typeface="Arial"/>
                        <a:ea typeface="宋体"/>
                      </a:endParaRPr>
                    </a:p>
                    <a:p>
                      <a:pPr marL="241300" algn="just">
                        <a:lnSpc>
                          <a:spcPts val="750"/>
                        </a:lnSpc>
                        <a:spcBef>
                          <a:spcPts val="300"/>
                        </a:spcBef>
                        <a:spcAft>
                          <a:spcPts val="0"/>
                        </a:spcAft>
                        <a:tabLst>
                          <a:tab pos="991870" algn="l"/>
                        </a:tabLst>
                      </a:pPr>
                      <a:r>
                        <a:rPr lang="en-US" sz="750" b="1">
                          <a:solidFill>
                            <a:srgbClr val="000000"/>
                          </a:solidFill>
                          <a:effectLst/>
                          <a:latin typeface="Arial"/>
                          <a:ea typeface="宋体"/>
                          <a:cs typeface="Arial"/>
                        </a:rPr>
                        <a:t>■	— TO INSERT LOCKING CLIP</a:t>
                      </a:r>
                      <a:endParaRPr lang="en-US" sz="750" b="1">
                        <a:effectLst/>
                        <a:latin typeface="Arial"/>
                        <a:ea typeface="宋体"/>
                      </a:endParaRPr>
                    </a:p>
                    <a:p>
                      <a:pPr marL="241300" algn="just">
                        <a:lnSpc>
                          <a:spcPts val="1900"/>
                        </a:lnSpc>
                        <a:spcAft>
                          <a:spcPts val="0"/>
                        </a:spcAft>
                        <a:tabLst>
                          <a:tab pos="1394460" algn="l"/>
                          <a:tab pos="2718435" algn="l"/>
                        </a:tabLst>
                      </a:pPr>
                      <a:r>
                        <a:rPr lang="en-US" sz="1900" b="1">
                          <a:solidFill>
                            <a:srgbClr val="000000"/>
                          </a:solidFill>
                          <a:effectLst/>
                          <a:latin typeface="Times New Roman"/>
                          <a:ea typeface="宋体"/>
                        </a:rPr>
                        <a:t>0	r	</a:t>
                      </a:r>
                      <a:endParaRPr lang="en-US" sz="1900" b="1">
                        <a:effectLst/>
                        <a:latin typeface="Times New Roman"/>
                        <a:ea typeface="宋体"/>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1966913" y="5437188"/>
          <a:ext cx="2924175" cy="285750"/>
        </p:xfrm>
        <a:graphic>
          <a:graphicData uri="http://schemas.openxmlformats.org/drawingml/2006/table">
            <a:tbl>
              <a:tblPr/>
              <a:tblGrid>
                <a:gridCol w="2924175"/>
              </a:tblGrid>
              <a:tr h="285750">
                <a:tc>
                  <a:txBody>
                    <a:bodyPr/>
                    <a:lstStyle>
                      <a:lvl1pPr marL="2413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41300" marR="0" lvl="0" indent="0" algn="l" defTabSz="914400" rtl="0" eaLnBrk="1" fontAlgn="base" latinLnBrk="0" hangingPunct="1">
                        <a:lnSpc>
                          <a:spcPts val="950"/>
                        </a:lnSpc>
                        <a:spcBef>
                          <a:spcPts val="3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charset="0"/>
                          <a:ea typeface="宋体" pitchFamily="2" charset="-122"/>
                          <a:cs typeface="Arial" charset="0"/>
                        </a:rPr>
                        <a:t>CAUTION: When cutting supplied tubes, predetermine the length by measuring the distance between the components to be connected.</a:t>
                      </a:r>
                      <a:endParaRPr kumimoji="0" lang="en-US" altLang="en-US" sz="6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a:noFill/>
                    </a:lnL>
                    <a:lnR>
                      <a:noFill/>
                    </a:lnR>
                    <a:lnT>
                      <a:noFill/>
                    </a:lnT>
                    <a:lnB>
                      <a:noFill/>
                    </a:lnB>
                    <a:lnTlToBr>
                      <a:noFill/>
                    </a:lnTlToBr>
                    <a:lnBlToTr>
                      <a:noFill/>
                    </a:lnBlToTr>
                    <a:noFill/>
                  </a:tcPr>
                </a:tc>
              </a:tr>
            </a:tbl>
          </a:graphicData>
        </a:graphic>
      </p:graphicFrame>
      <p:pic>
        <p:nvPicPr>
          <p:cNvPr id="92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5437188"/>
            <a:ext cx="2409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5437188"/>
            <a:ext cx="25050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5437188"/>
            <a:ext cx="2362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Rectangle 4"/>
          <p:cNvSpPr>
            <a:spLocks noChangeArrowheads="1"/>
          </p:cNvSpPr>
          <p:nvPr/>
        </p:nvSpPr>
        <p:spPr bwMode="auto">
          <a:xfrm>
            <a:off x="1966913" y="54371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9236" name="Rectangle 5"/>
          <p:cNvSpPr>
            <a:spLocks noChangeArrowheads="1"/>
          </p:cNvSpPr>
          <p:nvPr/>
        </p:nvSpPr>
        <p:spPr bwMode="auto">
          <a:xfrm>
            <a:off x="1966913" y="5437188"/>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9237" name="Rectangle 6"/>
          <p:cNvSpPr>
            <a:spLocks noChangeArrowheads="1"/>
          </p:cNvSpPr>
          <p:nvPr/>
        </p:nvSpPr>
        <p:spPr bwMode="auto">
          <a:xfrm>
            <a:off x="1966913" y="5437188"/>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93825" algn="l"/>
                <a:tab pos="271780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93825" algn="l"/>
                <a:tab pos="271780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93825" algn="l"/>
                <a:tab pos="271780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93825" algn="l"/>
                <a:tab pos="271780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93825" algn="l"/>
                <a:tab pos="271780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
        <p:nvSpPr>
          <p:cNvPr id="9238" name="Rectangle 7"/>
          <p:cNvSpPr>
            <a:spLocks noChangeArrowheads="1"/>
          </p:cNvSpPr>
          <p:nvPr/>
        </p:nvSpPr>
        <p:spPr bwMode="auto">
          <a:xfrm>
            <a:off x="1966913" y="5437188"/>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257425" y="5345113"/>
          <a:ext cx="2343150" cy="469900"/>
        </p:xfrm>
        <a:graphic>
          <a:graphicData uri="http://schemas.openxmlformats.org/drawingml/2006/table">
            <a:tbl>
              <a:tblPr/>
              <a:tblGrid>
                <a:gridCol w="2343150"/>
              </a:tblGrid>
              <a:tr h="4286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600"/>
                        </a:lnSpc>
                        <a:spcBef>
                          <a:spcPct val="0"/>
                        </a:spcBef>
                        <a:spcAft>
                          <a:spcPts val="263"/>
                        </a:spcAft>
                        <a:buClrTx/>
                        <a:buSzTx/>
                        <a:buFontTx/>
                        <a:buNone/>
                        <a:tabLst/>
                      </a:pPr>
                      <a:r>
                        <a:rPr kumimoji="0" lang="en-US" altLang="en-US" sz="1600" b="1" i="0" u="none" strike="noStrike" cap="none" normalizeH="0" baseline="0" smtClean="0">
                          <a:ln>
                            <a:noFill/>
                          </a:ln>
                          <a:solidFill>
                            <a:srgbClr val="000000"/>
                          </a:solidFill>
                          <a:effectLst/>
                          <a:latin typeface="Segoe UI" pitchFamily="34" charset="0"/>
                          <a:ea typeface="宋体" pitchFamily="2" charset="-122"/>
                          <a:cs typeface="Segoe UI" pitchFamily="34" charset="0"/>
                        </a:rPr>
                        <a:t>INSTALLATION STEP 1</a:t>
                      </a:r>
                      <a:endParaRPr kumimoji="0" lang="en-US" altLang="en-US" sz="1600" b="1" i="0" u="none" strike="noStrike" cap="none" normalizeH="0" baseline="0" smtClean="0">
                        <a:ln>
                          <a:noFill/>
                        </a:ln>
                        <a:solidFill>
                          <a:schemeClr val="tx1"/>
                        </a:solidFill>
                        <a:effectLst/>
                        <a:latin typeface="Segoe UI" pitchFamily="34" charset="0"/>
                        <a:ea typeface="宋体" pitchFamily="2" charset="-122"/>
                        <a:cs typeface="Segoe UI" pitchFamily="34" charset="0"/>
                      </a:endParaRPr>
                    </a:p>
                    <a:p>
                      <a:pPr marL="0" marR="0" lvl="0" indent="0" algn="ctr" defTabSz="914400" rtl="0" eaLnBrk="1" fontAlgn="base" latinLnBrk="0" hangingPunct="1">
                        <a:lnSpc>
                          <a:spcPts val="1200"/>
                        </a:lnSpc>
                        <a:spcBef>
                          <a:spcPts val="60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ndara" pitchFamily="34" charset="0"/>
                          <a:ea typeface="宋体" pitchFamily="2" charset="-122"/>
                          <a:cs typeface="Candara" pitchFamily="34" charset="0"/>
                        </a:rPr>
                        <a:t>TIGHTEN THE HOUSINGS</a:t>
                      </a:r>
                      <a:endParaRPr kumimoji="0" lang="en-US" altLang="en-US" sz="12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2257425" y="4951413"/>
          <a:ext cx="2343150" cy="1257300"/>
        </p:xfrm>
        <a:graphic>
          <a:graphicData uri="http://schemas.openxmlformats.org/drawingml/2006/table">
            <a:tbl>
              <a:tblPr/>
              <a:tblGrid>
                <a:gridCol w="2343150"/>
              </a:tblGrid>
              <a:tr h="1123950">
                <a:tc>
                  <a:txBody>
                    <a:bodyPr/>
                    <a:lstStyle/>
                    <a:p>
                      <a:pPr marL="812800" algn="l">
                        <a:lnSpc>
                          <a:spcPts val="7800"/>
                        </a:lnSpc>
                        <a:spcBef>
                          <a:spcPts val="1200"/>
                        </a:spcBef>
                        <a:spcAft>
                          <a:spcPts val="0"/>
                        </a:spcAft>
                      </a:pPr>
                      <a:r>
                        <a:rPr lang="en-US" sz="7800" b="1">
                          <a:solidFill>
                            <a:srgbClr val="000000"/>
                          </a:solidFill>
                          <a:effectLst/>
                          <a:latin typeface="Segoe UI"/>
                          <a:ea typeface="宋体"/>
                          <a:cs typeface="Segoe UI"/>
                        </a:rPr>
                        <a:t>A</a:t>
                      </a:r>
                      <a:endParaRPr lang="en-US" sz="7800" b="1">
                        <a:effectLst/>
                        <a:latin typeface="Segoe UI"/>
                        <a:ea typeface="宋体"/>
                      </a:endParaRPr>
                    </a:p>
                    <a:p>
                      <a:pPr algn="l">
                        <a:lnSpc>
                          <a:spcPts val="1500"/>
                        </a:lnSpc>
                        <a:spcBef>
                          <a:spcPts val="600"/>
                        </a:spcBef>
                        <a:spcAft>
                          <a:spcPts val="0"/>
                        </a:spcAft>
                      </a:pPr>
                      <a:r>
                        <a:rPr lang="en-US" sz="1500" b="1">
                          <a:solidFill>
                            <a:srgbClr val="000000"/>
                          </a:solidFill>
                          <a:effectLst/>
                          <a:latin typeface="Segoe UI"/>
                          <a:ea typeface="宋体"/>
                          <a:cs typeface="Segoe UI"/>
                        </a:rPr>
                        <a:t>TIGHTEN THE HOUSINGS</a:t>
                      </a:r>
                      <a:endParaRPr lang="en-US" sz="1500" b="1">
                        <a:effectLst/>
                        <a:latin typeface="Segoe UI"/>
                        <a:ea typeface="宋体"/>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2257425" y="5399088"/>
          <a:ext cx="2343150" cy="361950"/>
        </p:xfrm>
        <a:graphic>
          <a:graphicData uri="http://schemas.openxmlformats.org/drawingml/2006/table">
            <a:tbl>
              <a:tblPr/>
              <a:tblGrid>
                <a:gridCol w="2343150"/>
              </a:tblGrid>
              <a:tr h="361950">
                <a:tc>
                  <a:txBody>
                    <a:bodyPr/>
                    <a:lstStyle/>
                    <a:p>
                      <a:pPr algn="just">
                        <a:lnSpc>
                          <a:spcPts val="1195"/>
                        </a:lnSpc>
                        <a:spcBef>
                          <a:spcPts val="600"/>
                        </a:spcBef>
                        <a:spcAft>
                          <a:spcPts val="0"/>
                        </a:spcAft>
                      </a:pPr>
                      <a:r>
                        <a:rPr lang="en-US" sz="600">
                          <a:solidFill>
                            <a:srgbClr val="000000"/>
                          </a:solidFill>
                          <a:effectLst/>
                          <a:latin typeface="Segoe UI"/>
                          <a:ea typeface="宋体"/>
                          <a:cs typeface="Segoe UI"/>
                        </a:rPr>
                        <a:t>1. TIGHTEN </a:t>
                      </a:r>
                      <a:r>
                        <a:rPr lang="en-US" sz="650" b="1">
                          <a:solidFill>
                            <a:srgbClr val="000000"/>
                          </a:solidFill>
                          <a:effectLst/>
                          <a:latin typeface="Segoe UI"/>
                          <a:ea typeface="宋体"/>
                          <a:cs typeface="Segoe UI"/>
                        </a:rPr>
                        <a:t>BOTTOM HOUSINGS </a:t>
                      </a:r>
                      <a:r>
                        <a:rPr lang="en-US" sz="600">
                          <a:solidFill>
                            <a:srgbClr val="000000"/>
                          </a:solidFill>
                          <a:effectLst/>
                          <a:latin typeface="Segoe UI"/>
                          <a:ea typeface="宋体"/>
                          <a:cs typeface="Segoe UI"/>
                        </a:rPr>
                        <a:t>WITH PROVIDED </a:t>
                      </a:r>
                      <a:r>
                        <a:rPr lang="en-US" sz="650" b="1">
                          <a:solidFill>
                            <a:srgbClr val="000000"/>
                          </a:solidFill>
                          <a:effectLst/>
                          <a:latin typeface="Segoe UI"/>
                          <a:ea typeface="宋体"/>
                          <a:cs typeface="Segoe UI"/>
                        </a:rPr>
                        <a:t>WRENCH </a:t>
                      </a:r>
                      <a:r>
                        <a:rPr lang="en-US" sz="600">
                          <a:solidFill>
                            <a:srgbClr val="000000"/>
                          </a:solidFill>
                          <a:effectLst/>
                          <a:latin typeface="Segoe UI"/>
                          <a:ea typeface="宋体"/>
                          <a:cs typeface="Segoe UI"/>
                        </a:rPr>
                        <a:t>2. </a:t>
                      </a:r>
                      <a:r>
                        <a:rPr lang="en-US" sz="650" i="1">
                          <a:solidFill>
                            <a:srgbClr val="000000"/>
                          </a:solidFill>
                          <a:effectLst/>
                          <a:latin typeface="Segoe UI"/>
                          <a:ea typeface="宋体"/>
                          <a:cs typeface="Segoe UI"/>
                        </a:rPr>
                        <a:t>TIGHTEN</a:t>
                      </a:r>
                      <a:r>
                        <a:rPr lang="en-US" sz="600">
                          <a:solidFill>
                            <a:srgbClr val="000000"/>
                          </a:solidFill>
                          <a:effectLst/>
                          <a:latin typeface="Segoe UI"/>
                          <a:ea typeface="宋体"/>
                          <a:cs typeface="Segoe UI"/>
                        </a:rPr>
                        <a:t> </a:t>
                      </a:r>
                      <a:r>
                        <a:rPr lang="en-US" sz="650" b="1">
                          <a:solidFill>
                            <a:srgbClr val="000000"/>
                          </a:solidFill>
                          <a:effectLst/>
                          <a:latin typeface="Segoe UI"/>
                          <a:ea typeface="宋体"/>
                          <a:cs typeface="Segoe UI"/>
                        </a:rPr>
                        <a:t>MEMBRANE </a:t>
                      </a:r>
                      <a:r>
                        <a:rPr lang="en-US" sz="650" b="1" i="1">
                          <a:solidFill>
                            <a:srgbClr val="000000"/>
                          </a:solidFill>
                          <a:effectLst/>
                          <a:latin typeface="Segoe UI"/>
                          <a:ea typeface="宋体"/>
                          <a:cs typeface="Segoe UI"/>
                        </a:rPr>
                        <a:t>HOUSING</a:t>
                      </a:r>
                      <a:r>
                        <a:rPr lang="en-US" sz="650" b="1">
                          <a:solidFill>
                            <a:srgbClr val="000000"/>
                          </a:solidFill>
                          <a:effectLst/>
                          <a:latin typeface="Segoe UI"/>
                          <a:ea typeface="宋体"/>
                          <a:cs typeface="Segoe UI"/>
                        </a:rPr>
                        <a:t> </a:t>
                      </a:r>
                      <a:r>
                        <a:rPr lang="en-US" sz="600">
                          <a:solidFill>
                            <a:srgbClr val="000000"/>
                          </a:solidFill>
                          <a:effectLst/>
                          <a:latin typeface="Segoe UI"/>
                          <a:ea typeface="宋体"/>
                          <a:cs typeface="Segoe UI"/>
                        </a:rPr>
                        <a:t>WITH YOUR </a:t>
                      </a:r>
                      <a:r>
                        <a:rPr lang="en-US" sz="650" b="1">
                          <a:solidFill>
                            <a:srgbClr val="000000"/>
                          </a:solidFill>
                          <a:effectLst/>
                          <a:latin typeface="Segoe UI"/>
                          <a:ea typeface="宋体"/>
                          <a:cs typeface="Segoe UI"/>
                        </a:rPr>
                        <a:t>HAND</a:t>
                      </a:r>
                      <a:endParaRPr lang="en-US" sz="600">
                        <a:effectLst/>
                        <a:latin typeface="Segoe UI"/>
                        <a:ea typeface="宋体"/>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22913"/>
          <a:ext cx="6172200" cy="114300"/>
        </p:xfrm>
        <a:graphic>
          <a:graphicData uri="http://schemas.openxmlformats.org/drawingml/2006/table">
            <a:tbl>
              <a:tblPr/>
              <a:tblGrid>
                <a:gridCol w="6172200"/>
              </a:tblGrid>
              <a:tr h="0">
                <a:tc>
                  <a:txBody>
                    <a:bodyPr/>
                    <a:lstStyle/>
                    <a:p>
                      <a:pPr marL="812800" algn="l">
                        <a:lnSpc>
                          <a:spcPts val="850"/>
                        </a:lnSpc>
                        <a:spcBef>
                          <a:spcPts val="600"/>
                        </a:spcBef>
                        <a:spcAft>
                          <a:spcPts val="0"/>
                        </a:spcAft>
                      </a:pPr>
                      <a:r>
                        <a:rPr lang="en-US" sz="850" dirty="0">
                          <a:solidFill>
                            <a:srgbClr val="000000"/>
                          </a:solidFill>
                          <a:effectLst/>
                          <a:latin typeface="Candara"/>
                          <a:ea typeface="宋体"/>
                          <a:cs typeface="Candara"/>
                        </a:rPr>
                        <a:t>DO NOT OVER TIGHTEN</a:t>
                      </a:r>
                      <a:endParaRPr lang="en-US" sz="850" dirty="0">
                        <a:effectLst/>
                        <a:latin typeface="Candara"/>
                        <a:ea typeface="宋体"/>
                        <a:cs typeface="Candara"/>
                      </a:endParaRPr>
                    </a:p>
                  </a:txBody>
                  <a:tcPr marL="0" marR="0" marT="0" marB="0">
                    <a:lnL>
                      <a:noFill/>
                    </a:lnL>
                    <a:lnR>
                      <a:noFill/>
                    </a:lnR>
                    <a:lnT>
                      <a:noFill/>
                    </a:lnT>
                    <a:lnB>
                      <a:noFill/>
                    </a:lnB>
                  </a:tcPr>
                </a:tc>
              </a:tr>
            </a:tbl>
          </a:graphicData>
        </a:graphic>
      </p:graphicFrame>
      <p:sp>
        <p:nvSpPr>
          <p:cNvPr id="10252" name="Rectangle 2"/>
          <p:cNvSpPr>
            <a:spLocks noChangeArrowheads="1"/>
          </p:cNvSpPr>
          <p:nvPr/>
        </p:nvSpPr>
        <p:spPr bwMode="auto">
          <a:xfrm>
            <a:off x="342900" y="55229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pic>
        <p:nvPicPr>
          <p:cNvPr id="102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22913"/>
            <a:ext cx="17811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
          <p:cNvSpPr>
            <a:spLocks noChangeArrowheads="1"/>
          </p:cNvSpPr>
          <p:nvPr/>
        </p:nvSpPr>
        <p:spPr bwMode="auto">
          <a:xfrm>
            <a:off x="342900" y="55229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38350" y="5308600"/>
          <a:ext cx="2781300" cy="647700"/>
        </p:xfrm>
        <a:graphic>
          <a:graphicData uri="http://schemas.openxmlformats.org/drawingml/2006/table">
            <a:tbl>
              <a:tblPr/>
              <a:tblGrid>
                <a:gridCol w="2781300"/>
              </a:tblGrid>
              <a:tr h="542925">
                <a:tc>
                  <a:txBody>
                    <a:bodyPr/>
                    <a:lstStyle>
                      <a:lvl1pPr marL="292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92100" marR="0" lvl="0" indent="0" algn="l" defTabSz="914400" rtl="0" eaLnBrk="1" fontAlgn="base" latinLnBrk="0" hangingPunct="1">
                        <a:lnSpc>
                          <a:spcPts val="2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微软雅黑" pitchFamily="34" charset="-122"/>
                          <a:ea typeface="微软雅黑" pitchFamily="34" charset="-122"/>
                        </a:rPr>
                        <a:t>INSTALLATION STEP 3</a:t>
                      </a:r>
                      <a:endParaRPr kumimoji="0" lang="en-US" altLang="en-US" sz="20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292100" marR="0" lvl="0" indent="0" algn="ctr" defTabSz="914400" rtl="0" eaLnBrk="1" fontAlgn="base" latinLnBrk="0" hangingPunct="1">
                        <a:lnSpc>
                          <a:spcPts val="11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微软雅黑" pitchFamily="34" charset="-122"/>
                          <a:ea typeface="微软雅黑" pitchFamily="34" charset="-122"/>
                        </a:rPr>
                        <a:t>FEED WATER ADAPTER</a:t>
                      </a:r>
                      <a:endParaRPr kumimoji="0" lang="en-US" altLang="en-US" sz="1100" b="1"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22913"/>
          <a:ext cx="6172200" cy="114300"/>
        </p:xfrm>
        <a:graphic>
          <a:graphicData uri="http://schemas.openxmlformats.org/drawingml/2006/table">
            <a:tbl>
              <a:tblPr/>
              <a:tblGrid>
                <a:gridCol w="6172200"/>
              </a:tblGrid>
              <a:tr h="0">
                <a:tc>
                  <a:txBody>
                    <a:bodyPr/>
                    <a:lstStyle/>
                    <a:p>
                      <a:pPr algn="l">
                        <a:lnSpc>
                          <a:spcPts val="850"/>
                        </a:lnSpc>
                        <a:spcAft>
                          <a:spcPts val="0"/>
                        </a:spcAft>
                      </a:pPr>
                      <a:r>
                        <a:rPr lang="en-US" sz="850">
                          <a:solidFill>
                            <a:srgbClr val="000000"/>
                          </a:solidFill>
                          <a:effectLst/>
                          <a:latin typeface="Microsoft YaHei"/>
                          <a:ea typeface="微软雅黑"/>
                          <a:cs typeface="Microsoft YaHei"/>
                        </a:rPr>
                        <a:t>CAUTION!</a:t>
                      </a:r>
                      <a:endParaRPr lang="en-US" sz="8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2038350" y="5470525"/>
          <a:ext cx="2781300" cy="219075"/>
        </p:xfrm>
        <a:graphic>
          <a:graphicData uri="http://schemas.openxmlformats.org/drawingml/2006/table">
            <a:tbl>
              <a:tblPr/>
              <a:tblGrid>
                <a:gridCol w="2781300"/>
              </a:tblGrid>
              <a:tr h="219075">
                <a:tc>
                  <a:txBody>
                    <a:bodyPr/>
                    <a:lstStyle>
                      <a:lvl1pPr marL="263525"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63525" marR="0" lvl="0" indent="0" algn="ctr" defTabSz="914400" rtl="0" eaLnBrk="1" fontAlgn="base" latinLnBrk="0" hangingPunct="1">
                        <a:lnSpc>
                          <a:spcPts val="713"/>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微软雅黑" pitchFamily="34" charset="-122"/>
                          <a:ea typeface="微软雅黑" pitchFamily="34" charset="-122"/>
                        </a:rPr>
                        <a:t>The water supply to the unit MUST be from the COLD WATER LINE.</a:t>
                      </a:r>
                      <a:br>
                        <a:rPr kumimoji="0" lang="en-US" altLang="en-US" sz="500" b="1" i="0" u="none" strike="noStrike" cap="none" normalizeH="0" baseline="0" smtClean="0">
                          <a:ln>
                            <a:noFill/>
                          </a:ln>
                          <a:solidFill>
                            <a:srgbClr val="000000"/>
                          </a:solidFill>
                          <a:effectLst/>
                          <a:latin typeface="微软雅黑" pitchFamily="34" charset="-122"/>
                          <a:ea typeface="微软雅黑" pitchFamily="34" charset="-122"/>
                        </a:rPr>
                      </a:br>
                      <a:r>
                        <a:rPr kumimoji="0" lang="en-US" altLang="en-US" sz="500" b="1" i="0" u="none" strike="noStrike" cap="none" normalizeH="0" baseline="0" smtClean="0">
                          <a:ln>
                            <a:noFill/>
                          </a:ln>
                          <a:solidFill>
                            <a:srgbClr val="000000"/>
                          </a:solidFill>
                          <a:effectLst/>
                          <a:latin typeface="微软雅黑" pitchFamily="34" charset="-122"/>
                          <a:ea typeface="微软雅黑" pitchFamily="34" charset="-122"/>
                        </a:rPr>
                        <a:t>HOT WATER will severely damage your R.O. System.</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211446992"/>
              </p:ext>
            </p:extLst>
          </p:nvPr>
        </p:nvGraphicFramePr>
        <p:xfrm>
          <a:off x="2132856" y="3656856"/>
          <a:ext cx="2781300" cy="1137412"/>
        </p:xfrm>
        <a:graphic>
          <a:graphicData uri="http://schemas.openxmlformats.org/drawingml/2006/table">
            <a:tbl>
              <a:tblPr/>
              <a:tblGrid>
                <a:gridCol w="2781300"/>
              </a:tblGrid>
              <a:tr h="876300">
                <a:tc>
                  <a:txBody>
                    <a:bodyPr/>
                    <a:lstStyle/>
                    <a:p>
                      <a:pPr algn="l">
                        <a:lnSpc>
                          <a:spcPts val="875"/>
                        </a:lnSpc>
                        <a:spcBef>
                          <a:spcPts val="900"/>
                        </a:spcBef>
                        <a:spcAft>
                          <a:spcPts val="0"/>
                        </a:spcAft>
                      </a:pPr>
                      <a:r>
                        <a:rPr lang="en-US" sz="550" dirty="0">
                          <a:solidFill>
                            <a:srgbClr val="000000"/>
                          </a:solidFill>
                          <a:effectLst/>
                          <a:latin typeface="Microsoft YaHei"/>
                          <a:ea typeface="微软雅黑"/>
                          <a:cs typeface="Microsoft YaHei"/>
                        </a:rPr>
                        <a:t>1. Locate the cold water (angle) shut off valve (see picture above) underneath the sink and turn it off.</a:t>
                      </a:r>
                      <a:endParaRPr lang="en-US" sz="550" dirty="0">
                        <a:effectLst/>
                        <a:latin typeface="Microsoft YaHei"/>
                        <a:ea typeface="宋体"/>
                        <a:cs typeface="Microsoft YaHei"/>
                      </a:endParaRPr>
                    </a:p>
                    <a:p>
                      <a:pPr algn="l">
                        <a:lnSpc>
                          <a:spcPts val="550"/>
                        </a:lnSpc>
                        <a:spcBef>
                          <a:spcPts val="900"/>
                        </a:spcBef>
                        <a:spcAft>
                          <a:spcPts val="0"/>
                        </a:spcAft>
                      </a:pPr>
                      <a:r>
                        <a:rPr lang="en-US" sz="550" dirty="0">
                          <a:solidFill>
                            <a:srgbClr val="000000"/>
                          </a:solidFill>
                          <a:effectLst/>
                          <a:latin typeface="Microsoft YaHei"/>
                          <a:ea typeface="微软雅黑"/>
                          <a:cs typeface="Microsoft YaHei"/>
                        </a:rPr>
                        <a:t>Open the cold water </a:t>
                      </a:r>
                      <a:r>
                        <a:rPr lang="en-US" sz="550" i="1" dirty="0">
                          <a:solidFill>
                            <a:srgbClr val="000000"/>
                          </a:solidFill>
                          <a:effectLst/>
                          <a:latin typeface="Microsoft YaHei"/>
                          <a:ea typeface="微软雅黑"/>
                          <a:cs typeface="Microsoft YaHei"/>
                        </a:rPr>
                        <a:t>faucet to</a:t>
                      </a:r>
                      <a:r>
                        <a:rPr lang="en-US" sz="550" dirty="0">
                          <a:solidFill>
                            <a:srgbClr val="000000"/>
                          </a:solidFill>
                          <a:effectLst/>
                          <a:latin typeface="Microsoft YaHei"/>
                          <a:ea typeface="微软雅黑"/>
                          <a:cs typeface="Microsoft YaHei"/>
                        </a:rPr>
                        <a:t> release the pressure.</a:t>
                      </a:r>
                      <a:endParaRPr lang="en-US" sz="550" dirty="0">
                        <a:effectLst/>
                        <a:latin typeface="Microsoft YaHei"/>
                        <a:ea typeface="宋体"/>
                        <a:cs typeface="Microsoft YaHei"/>
                      </a:endParaRPr>
                    </a:p>
                    <a:p>
                      <a:pPr algn="l">
                        <a:lnSpc>
                          <a:spcPts val="855"/>
                        </a:lnSpc>
                        <a:spcBef>
                          <a:spcPts val="900"/>
                        </a:spcBef>
                        <a:spcAft>
                          <a:spcPts val="0"/>
                        </a:spcAft>
                      </a:pPr>
                      <a:r>
                        <a:rPr lang="en-US" sz="550" dirty="0">
                          <a:solidFill>
                            <a:srgbClr val="000000"/>
                          </a:solidFill>
                          <a:effectLst/>
                          <a:latin typeface="Microsoft YaHei"/>
                          <a:ea typeface="微软雅黑"/>
                          <a:cs typeface="Microsoft YaHei"/>
                        </a:rPr>
                        <a:t>On single-handle kitchen faucets, the hot water may have to be turned off to prevent any hot water cross over.</a:t>
                      </a:r>
                      <a:endParaRPr lang="en-US" sz="550" dirty="0">
                        <a:effectLst/>
                        <a:latin typeface="Microsoft YaHei"/>
                        <a:ea typeface="宋体"/>
                        <a:cs typeface="Microsoft YaHei"/>
                      </a:endParaRPr>
                    </a:p>
                    <a:p>
                      <a:pPr algn="l">
                        <a:lnSpc>
                          <a:spcPts val="1050"/>
                        </a:lnSpc>
                        <a:spcBef>
                          <a:spcPts val="900"/>
                        </a:spcBef>
                        <a:spcAft>
                          <a:spcPts val="0"/>
                        </a:spcAft>
                      </a:pPr>
                      <a:r>
                        <a:rPr lang="en-US" sz="550" dirty="0">
                          <a:solidFill>
                            <a:srgbClr val="000000"/>
                          </a:solidFill>
                          <a:effectLst/>
                          <a:latin typeface="Microsoft YaHei"/>
                          <a:ea typeface="微软雅黑"/>
                          <a:cs typeface="Microsoft YaHei"/>
                        </a:rPr>
                        <a:t>If water continues to come out of faucet with angled valve turned off, the house main water must be turned off.</a:t>
                      </a:r>
                      <a:endParaRPr lang="en-US" sz="55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12300" name="Rectangle 2"/>
          <p:cNvSpPr>
            <a:spLocks noChangeArrowheads="1"/>
          </p:cNvSpPr>
          <p:nvPr/>
        </p:nvSpPr>
        <p:spPr bwMode="auto">
          <a:xfrm>
            <a:off x="2038350" y="50022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2302" name="Rectangle 3"/>
          <p:cNvSpPr>
            <a:spLocks noChangeArrowheads="1"/>
          </p:cNvSpPr>
          <p:nvPr/>
        </p:nvSpPr>
        <p:spPr bwMode="auto">
          <a:xfrm>
            <a:off x="2038350" y="50022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1938338" y="5346700"/>
          <a:ext cx="2981325" cy="466725"/>
        </p:xfrm>
        <a:graphic>
          <a:graphicData uri="http://schemas.openxmlformats.org/drawingml/2006/table">
            <a:tbl>
              <a:tblPr/>
              <a:tblGrid>
                <a:gridCol w="2981325"/>
              </a:tblGrid>
              <a:tr h="466725">
                <a:tc>
                  <a:txBody>
                    <a:bodyPr/>
                    <a:lstStyle/>
                    <a:p>
                      <a:pPr algn="just">
                        <a:lnSpc>
                          <a:spcPts val="850"/>
                        </a:lnSpc>
                        <a:spcAft>
                          <a:spcPts val="0"/>
                        </a:spcAft>
                      </a:pPr>
                      <a:r>
                        <a:rPr lang="en-US" sz="750" b="1">
                          <a:solidFill>
                            <a:srgbClr val="000000"/>
                          </a:solidFill>
                          <a:effectLst/>
                          <a:latin typeface="Segoe UI"/>
                          <a:ea typeface="宋体"/>
                          <a:cs typeface="Segoe UI"/>
                        </a:rPr>
                        <a:t>2</a:t>
                      </a:r>
                      <a:r>
                        <a:rPr lang="en-US" sz="1400">
                          <a:solidFill>
                            <a:srgbClr val="000000"/>
                          </a:solidFill>
                          <a:effectLst/>
                          <a:latin typeface="Microsoft Sans Serif"/>
                          <a:ea typeface="宋体"/>
                          <a:cs typeface="Microsoft Sans Serif"/>
                        </a:rPr>
                        <a:t>. </a:t>
                      </a:r>
                      <a:r>
                        <a:rPr lang="en-US" sz="650">
                          <a:solidFill>
                            <a:srgbClr val="000000"/>
                          </a:solidFill>
                          <a:effectLst/>
                          <a:latin typeface="Segoe UI"/>
                          <a:ea typeface="宋体"/>
                          <a:cs typeface="Segoe UI"/>
                        </a:rPr>
                        <a:t>As shown above, this adapter connection can be used for both 3/8"or </a:t>
                      </a:r>
                      <a:r>
                        <a:rPr lang="zh-CN" sz="650">
                          <a:solidFill>
                            <a:srgbClr val="000000"/>
                          </a:solidFill>
                          <a:effectLst/>
                          <a:latin typeface="Segoe UI"/>
                          <a:ea typeface="宋体"/>
                          <a:cs typeface="Segoe UI"/>
                        </a:rPr>
                        <a:t>1/2” </a:t>
                      </a:r>
                      <a:r>
                        <a:rPr lang="en-US" sz="650">
                          <a:solidFill>
                            <a:srgbClr val="000000"/>
                          </a:solidFill>
                          <a:effectLst/>
                          <a:latin typeface="Segoe UI"/>
                          <a:ea typeface="宋体"/>
                          <a:cs typeface="Segoe UI"/>
                        </a:rPr>
                        <a:t>feed line plumbing.</a:t>
                      </a:r>
                      <a:endParaRPr lang="en-US" sz="650">
                        <a:effectLst/>
                        <a:latin typeface="Segoe UI"/>
                        <a:ea typeface="宋体"/>
                      </a:endParaRPr>
                    </a:p>
                    <a:p>
                      <a:pPr algn="just">
                        <a:lnSpc>
                          <a:spcPts val="850"/>
                        </a:lnSpc>
                        <a:spcAft>
                          <a:spcPts val="0"/>
                        </a:spcAft>
                      </a:pPr>
                      <a:r>
                        <a:rPr lang="en-US" sz="650">
                          <a:solidFill>
                            <a:srgbClr val="000000"/>
                          </a:solidFill>
                          <a:effectLst/>
                          <a:latin typeface="Segoe UI"/>
                          <a:ea typeface="宋体"/>
                          <a:cs typeface="Segoe UI"/>
                        </a:rPr>
                        <a:t>Simply by switching the adapter nut like below </a:t>
                      </a:r>
                      <a:r>
                        <a:rPr lang="en-US" sz="650" b="1">
                          <a:solidFill>
                            <a:srgbClr val="000000"/>
                          </a:solidFill>
                          <a:effectLst/>
                          <a:latin typeface="Segoe UI"/>
                          <a:ea typeface="宋体"/>
                          <a:cs typeface="Segoe UI"/>
                        </a:rPr>
                        <a:t>(PART A) </a:t>
                      </a:r>
                      <a:r>
                        <a:rPr lang="en-US" sz="650">
                          <a:solidFill>
                            <a:srgbClr val="000000"/>
                          </a:solidFill>
                          <a:effectLst/>
                          <a:latin typeface="Segoe UI"/>
                          <a:ea typeface="宋体"/>
                          <a:cs typeface="Segoe UI"/>
                        </a:rPr>
                        <a:t>from one side of the adapter valve to the other.</a:t>
                      </a:r>
                      <a:endParaRPr lang="en-US" sz="650">
                        <a:effectLst/>
                        <a:latin typeface="Segoe UI"/>
                        <a:ea typeface="宋体"/>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1938338" y="5318125"/>
          <a:ext cx="2981325" cy="523875"/>
        </p:xfrm>
        <a:graphic>
          <a:graphicData uri="http://schemas.openxmlformats.org/drawingml/2006/table">
            <a:tbl>
              <a:tblPr/>
              <a:tblGrid>
                <a:gridCol w="2981325"/>
              </a:tblGrid>
              <a:tr h="523875">
                <a:tc>
                  <a:txBody>
                    <a:bodyPr/>
                    <a:lstStyle>
                      <a:lvl1pPr marL="89535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895350" marR="0" lvl="0" indent="0" algn="just" defTabSz="914400" rtl="0" eaLnBrk="1" fontAlgn="base" latinLnBrk="0" hangingPunct="1">
                        <a:lnSpc>
                          <a:spcPts val="850"/>
                        </a:lnSpc>
                        <a:spcBef>
                          <a:spcPts val="300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Segoe UI" pitchFamily="34" charset="0"/>
                          <a:ea typeface="宋体" pitchFamily="2" charset="-122"/>
                          <a:cs typeface="Segoe UI" pitchFamily="34" charset="0"/>
                        </a:rPr>
                        <a:t>NOTE!</a:t>
                      </a:r>
                      <a:endParaRPr kumimoji="0" lang="en-US" altLang="en-US" sz="900" b="1" i="0" u="none" strike="noStrike" cap="none" normalizeH="0" baseline="0" smtClean="0">
                        <a:ln>
                          <a:noFill/>
                        </a:ln>
                        <a:solidFill>
                          <a:schemeClr val="tx1"/>
                        </a:solidFill>
                        <a:effectLst/>
                        <a:latin typeface="Segoe UI" pitchFamily="34" charset="0"/>
                        <a:ea typeface="宋体" pitchFamily="2" charset="-122"/>
                        <a:cs typeface="Segoe UI" pitchFamily="34" charset="0"/>
                      </a:endParaRPr>
                    </a:p>
                    <a:p>
                      <a:pPr marL="895350" marR="0" lvl="0" indent="0" algn="just" defTabSz="914400" rtl="0" eaLnBrk="1" fontAlgn="base" latinLnBrk="0" hangingPunct="1">
                        <a:lnSpc>
                          <a:spcPts val="85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Segoe UI" pitchFamily="34" charset="0"/>
                          <a:ea typeface="宋体" pitchFamily="2" charset="-122"/>
                          <a:cs typeface="Segoe UI" pitchFamily="34" charset="0"/>
                        </a:rPr>
                        <a:t>DO NOT USE TEFLON TAPE</a:t>
                      </a:r>
                      <a:endParaRPr kumimoji="0" lang="en-US" altLang="en-US" sz="600" b="1" i="0" u="none" strike="noStrike" cap="none" normalizeH="0" baseline="0" smtClean="0">
                        <a:ln>
                          <a:noFill/>
                        </a:ln>
                        <a:solidFill>
                          <a:schemeClr val="tx1"/>
                        </a:solidFill>
                        <a:effectLst/>
                        <a:latin typeface="Segoe UI" pitchFamily="34" charset="0"/>
                        <a:ea typeface="宋体" pitchFamily="2" charset="-122"/>
                      </a:endParaRPr>
                    </a:p>
                    <a:p>
                      <a:pPr marL="895350" marR="0" lvl="0" indent="0" algn="just" defTabSz="914400" rtl="0" eaLnBrk="1" fontAlgn="base" latinLnBrk="0" hangingPunct="1">
                        <a:lnSpc>
                          <a:spcPts val="85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Segoe UI" pitchFamily="34" charset="0"/>
                          <a:ea typeface="宋体" pitchFamily="2" charset="-122"/>
                        </a:rPr>
                        <a:t>(HAND TIGHTEN OR USE WRENCH)</a:t>
                      </a:r>
                      <a:endParaRPr kumimoji="0" lang="en-US" altLang="en-US" sz="600" b="0" i="0" u="none" strike="noStrike" cap="none" normalizeH="0" baseline="0" smtClean="0">
                        <a:ln>
                          <a:noFill/>
                        </a:ln>
                        <a:solidFill>
                          <a:schemeClr val="tx1"/>
                        </a:solidFill>
                        <a:effectLst/>
                        <a:latin typeface="Segoe UI" pitchFamily="34" charset="0"/>
                        <a:ea typeface="宋体" pitchFamily="2" charset="-122"/>
                      </a:endParaRPr>
                    </a:p>
                    <a:p>
                      <a:pPr marL="895350" marR="0" lvl="0" indent="0" algn="just" defTabSz="914400" rtl="0" eaLnBrk="1" fontAlgn="base" latinLnBrk="0" hangingPunct="1">
                        <a:lnSpc>
                          <a:spcPts val="65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Segoe UI" pitchFamily="34" charset="0"/>
                          <a:ea typeface="宋体" pitchFamily="2" charset="-122"/>
                        </a:rPr>
                        <a:t>DO NOT OVER TIGHTEN</a:t>
                      </a:r>
                      <a:endParaRPr kumimoji="0" lang="en-US" altLang="en-US" sz="600" b="1" i="0" u="none" strike="noStrike" cap="none" normalizeH="0" baseline="0" smtClean="0">
                        <a:ln>
                          <a:noFill/>
                        </a:ln>
                        <a:solidFill>
                          <a:schemeClr val="tx1"/>
                        </a:solidFill>
                        <a:effectLst/>
                        <a:latin typeface="Segoe UI" pitchFamily="34"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7" name="表格 6"/>
          <p:cNvGraphicFramePr>
            <a:graphicFrameLocks noGrp="1"/>
          </p:cNvGraphicFramePr>
          <p:nvPr/>
        </p:nvGraphicFramePr>
        <p:xfrm>
          <a:off x="1938338" y="5243513"/>
          <a:ext cx="2981325" cy="673100"/>
        </p:xfrm>
        <a:graphic>
          <a:graphicData uri="http://schemas.openxmlformats.org/drawingml/2006/table">
            <a:tbl>
              <a:tblPr/>
              <a:tblGrid>
                <a:gridCol w="2981325"/>
              </a:tblGrid>
              <a:tr h="361950">
                <a:tc>
                  <a:txBody>
                    <a:bodyPr/>
                    <a:lstStyle/>
                    <a:p>
                      <a:pPr marL="12700" algn="ctr">
                        <a:lnSpc>
                          <a:spcPts val="1400"/>
                        </a:lnSpc>
                        <a:spcBef>
                          <a:spcPts val="3000"/>
                        </a:spcBef>
                        <a:spcAft>
                          <a:spcPts val="0"/>
                        </a:spcAft>
                      </a:pPr>
                      <a:r>
                        <a:rPr lang="en-US" sz="1400" dirty="0">
                          <a:solidFill>
                            <a:srgbClr val="000000"/>
                          </a:solidFill>
                          <a:effectLst/>
                          <a:latin typeface="Segoe UI"/>
                          <a:ea typeface="宋体"/>
                          <a:cs typeface="Segoe UI"/>
                        </a:rPr>
                        <a:t>WARNING!</a:t>
                      </a:r>
                      <a:endParaRPr lang="en-US" sz="1400" dirty="0">
                        <a:effectLst/>
                        <a:latin typeface="Segoe UI"/>
                        <a:ea typeface="宋体"/>
                      </a:endParaRPr>
                    </a:p>
                    <a:p>
                      <a:pPr marL="88900" algn="l">
                        <a:lnSpc>
                          <a:spcPts val="900"/>
                        </a:lnSpc>
                        <a:spcBef>
                          <a:spcPts val="3000"/>
                        </a:spcBef>
                        <a:spcAft>
                          <a:spcPts val="0"/>
                        </a:spcAft>
                      </a:pPr>
                      <a:r>
                        <a:rPr lang="en-US" sz="900" b="1" dirty="0">
                          <a:solidFill>
                            <a:srgbClr val="000000"/>
                          </a:solidFill>
                          <a:effectLst/>
                          <a:latin typeface="Segoe UI"/>
                          <a:ea typeface="宋体"/>
                          <a:cs typeface="Segoe UI"/>
                        </a:rPr>
                        <a:t>WATER PRESSURE SHOULD NOT EXCEED 80 PSI</a:t>
                      </a:r>
                      <a:endParaRPr lang="en-US" sz="900" b="1" dirty="0">
                        <a:effectLst/>
                        <a:latin typeface="Segoe UI"/>
                        <a:ea typeface="宋体"/>
                      </a:endParaRPr>
                    </a:p>
                  </a:txBody>
                  <a:tcPr marL="0" marR="0" marT="0" marB="0">
                    <a:lnL>
                      <a:noFill/>
                    </a:lnL>
                    <a:lnR>
                      <a:noFill/>
                    </a:lnR>
                    <a:lnT>
                      <a:noFill/>
                    </a:lnT>
                    <a:lnB>
                      <a:noFill/>
                    </a:lnB>
                  </a:tcPr>
                </a:tc>
              </a:tr>
            </a:tbl>
          </a:graphicData>
        </a:graphic>
      </p:graphicFrame>
      <p:pic>
        <p:nvPicPr>
          <p:cNvPr id="133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5243513"/>
            <a:ext cx="1209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5243513"/>
            <a:ext cx="1228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5243513"/>
            <a:ext cx="790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4"/>
          <p:cNvSpPr>
            <a:spLocks noChangeArrowheads="1"/>
          </p:cNvSpPr>
          <p:nvPr/>
        </p:nvSpPr>
        <p:spPr bwMode="auto">
          <a:xfrm>
            <a:off x="1938338" y="52435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3330" name="Rectangle 5"/>
          <p:cNvSpPr>
            <a:spLocks noChangeArrowheads="1"/>
          </p:cNvSpPr>
          <p:nvPr/>
        </p:nvSpPr>
        <p:spPr bwMode="auto">
          <a:xfrm>
            <a:off x="1938338" y="52435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331" name="Rectangle 6"/>
          <p:cNvSpPr>
            <a:spLocks noChangeArrowheads="1"/>
          </p:cNvSpPr>
          <p:nvPr/>
        </p:nvSpPr>
        <p:spPr bwMode="auto">
          <a:xfrm>
            <a:off x="1938338" y="52435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24038" y="5318125"/>
          <a:ext cx="3209925" cy="523875"/>
        </p:xfrm>
        <a:graphic>
          <a:graphicData uri="http://schemas.openxmlformats.org/drawingml/2006/table">
            <a:tbl>
              <a:tblPr/>
              <a:tblGrid>
                <a:gridCol w="3209925"/>
              </a:tblGrid>
              <a:tr h="523875">
                <a:tc>
                  <a:txBody>
                    <a:bodyPr/>
                    <a:lstStyle>
                      <a:lvl1pPr marL="2159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15900" marR="0" lvl="0" indent="0" algn="l" defTabSz="914400" rtl="0" eaLnBrk="1" fontAlgn="base" latinLnBrk="0" hangingPunct="1">
                        <a:lnSpc>
                          <a:spcPts val="2000"/>
                        </a:lnSpc>
                        <a:spcBef>
                          <a:spcPct val="0"/>
                        </a:spcBef>
                        <a:spcAft>
                          <a:spcPts val="50"/>
                        </a:spcAft>
                        <a:buClrTx/>
                        <a:buSzTx/>
                        <a:buFontTx/>
                        <a:buNone/>
                        <a:tabLst/>
                      </a:pPr>
                      <a:r>
                        <a:rPr kumimoji="0" lang="en-US" altLang="en-US" sz="2000" b="1" i="0" u="none" strike="noStrike" cap="none" normalizeH="0" baseline="0" smtClean="0">
                          <a:ln>
                            <a:noFill/>
                          </a:ln>
                          <a:solidFill>
                            <a:srgbClr val="000000"/>
                          </a:solidFill>
                          <a:effectLst/>
                          <a:latin typeface="Arial" charset="0"/>
                          <a:ea typeface="宋体" pitchFamily="2" charset="-122"/>
                          <a:cs typeface="Arial" charset="0"/>
                        </a:rPr>
                        <a:t>INSTALLATION STEP 4</a:t>
                      </a:r>
                      <a:endParaRPr kumimoji="0" lang="en-US" altLang="en-US" sz="2000" b="1" i="0" u="none" strike="noStrike" cap="none" normalizeH="0" baseline="0" smtClean="0">
                        <a:ln>
                          <a:noFill/>
                        </a:ln>
                        <a:solidFill>
                          <a:schemeClr val="tx1"/>
                        </a:solidFill>
                        <a:effectLst/>
                        <a:latin typeface="Arial" charset="0"/>
                        <a:ea typeface="宋体" pitchFamily="2" charset="-122"/>
                        <a:cs typeface="Arial" charset="0"/>
                      </a:endParaRPr>
                    </a:p>
                    <a:p>
                      <a:pPr marL="215900" marR="0" lvl="0" indent="0" algn="ctr" defTabSz="914400" rtl="0" eaLnBrk="1" fontAlgn="base" latinLnBrk="0" hangingPunct="1">
                        <a:lnSpc>
                          <a:spcPts val="1300"/>
                        </a:lnSpc>
                        <a:spcBef>
                          <a:spcPts val="30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charset="0"/>
                          <a:ea typeface="宋体" pitchFamily="2" charset="-122"/>
                          <a:cs typeface="Arial" charset="0"/>
                        </a:rPr>
                        <a:t>LEAK DETECTOR</a:t>
                      </a:r>
                      <a:endParaRPr kumimoji="0" lang="en-US" altLang="en-US" sz="13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709863" y="5094288"/>
          <a:ext cx="1438275" cy="971550"/>
        </p:xfrm>
        <a:graphic>
          <a:graphicData uri="http://schemas.openxmlformats.org/drawingml/2006/table">
            <a:tbl>
              <a:tblPr/>
              <a:tblGrid>
                <a:gridCol w="1438275"/>
              </a:tblGrid>
              <a:tr h="9715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25"/>
                        </a:lnSpc>
                        <a:spcBef>
                          <a:spcPts val="51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1</a:t>
                      </a:r>
                      <a:r>
                        <a:rPr kumimoji="0" lang="en-US" altLang="en-US" sz="1100" b="0" i="0" u="none" strike="noStrike" cap="none" normalizeH="0" baseline="0" smtClean="0">
                          <a:ln>
                            <a:noFill/>
                          </a:ln>
                          <a:solidFill>
                            <a:srgbClr val="000000"/>
                          </a:solidFill>
                          <a:effectLst/>
                          <a:latin typeface="Arial" charset="0"/>
                          <a:ea typeface="宋体" pitchFamily="2" charset="-122"/>
                          <a:cs typeface="Arial" charset="0"/>
                        </a:rPr>
                        <a:t>.</a:t>
                      </a:r>
                      <a:endParaRPr kumimoji="0" lang="en-US" altLang="en-US" sz="1100" b="0" i="0" u="none" strike="noStrike" cap="none" normalizeH="0" baseline="0" smtClean="0">
                        <a:ln>
                          <a:noFill/>
                        </a:ln>
                        <a:solidFill>
                          <a:schemeClr val="tx1"/>
                        </a:solidFill>
                        <a:effectLst/>
                        <a:latin typeface="Arial" charset="0"/>
                        <a:ea typeface="宋体" pitchFamily="2" charset="-122"/>
                        <a:cs typeface="Arial" charset="0"/>
                      </a:endParaRPr>
                    </a:p>
                    <a:p>
                      <a:pPr marL="0" marR="0" lvl="0" indent="0" algn="ctr" defTabSz="914400" rtl="0" eaLnBrk="1" fontAlgn="base" latinLnBrk="0" hangingPunct="1">
                        <a:lnSpc>
                          <a:spcPts val="825"/>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POSITION THE SYSTEM TO THE DESIRED</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PERMANENT LOCATION</a:t>
                      </a:r>
                      <a:endParaRPr kumimoji="0" lang="en-US" altLang="en-US" sz="5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2619375" y="5403850"/>
          <a:ext cx="1619250" cy="352425"/>
        </p:xfrm>
        <a:graphic>
          <a:graphicData uri="http://schemas.openxmlformats.org/drawingml/2006/table">
            <a:tbl>
              <a:tblPr/>
              <a:tblGrid>
                <a:gridCol w="1619250"/>
              </a:tblGrid>
              <a:tr h="352425">
                <a:tc>
                  <a:txBody>
                    <a:bodyPr/>
                    <a:lstStyle/>
                    <a:p>
                      <a:pPr marL="12700" algn="ctr">
                        <a:lnSpc>
                          <a:spcPts val="815"/>
                        </a:lnSpc>
                        <a:spcAft>
                          <a:spcPts val="0"/>
                        </a:spcAft>
                      </a:pPr>
                      <a:r>
                        <a:rPr lang="en-US" sz="500">
                          <a:solidFill>
                            <a:srgbClr val="000000"/>
                          </a:solidFill>
                          <a:effectLst/>
                          <a:latin typeface="Arial"/>
                          <a:ea typeface="宋体"/>
                          <a:cs typeface="Arial"/>
                        </a:rPr>
                        <a:t>POSITION THE LEAK DETECTOR </a:t>
                      </a:r>
                      <a:r>
                        <a:rPr lang="en-US" sz="700" i="1" spc="0">
                          <a:solidFill>
                            <a:srgbClr val="000000"/>
                          </a:solidFill>
                          <a:effectLst/>
                          <a:latin typeface="Candara"/>
                          <a:ea typeface="宋体"/>
                          <a:cs typeface="Candara"/>
                        </a:rPr>
                        <a:t>IN THE</a:t>
                      </a:r>
                      <a:r>
                        <a:rPr lang="en-US" sz="500">
                          <a:solidFill>
                            <a:srgbClr val="000000"/>
                          </a:solidFill>
                          <a:effectLst/>
                          <a:latin typeface="Arial"/>
                          <a:ea typeface="宋体"/>
                          <a:cs typeface="Arial"/>
                        </a:rPr>
                        <a:t> SAME</a:t>
                      </a:r>
                      <a:br>
                        <a:rPr lang="en-US" sz="500">
                          <a:solidFill>
                            <a:srgbClr val="000000"/>
                          </a:solidFill>
                          <a:effectLst/>
                          <a:latin typeface="Arial"/>
                          <a:ea typeface="宋体"/>
                          <a:cs typeface="Arial"/>
                        </a:rPr>
                      </a:br>
                      <a:r>
                        <a:rPr lang="en-US" sz="500">
                          <a:solidFill>
                            <a:srgbClr val="000000"/>
                          </a:solidFill>
                          <a:effectLst/>
                          <a:latin typeface="Arial"/>
                          <a:ea typeface="宋体"/>
                          <a:cs typeface="Arial"/>
                        </a:rPr>
                        <a:t>CABINET NEAR THE SYSTEM AND</a:t>
                      </a:r>
                      <a:br>
                        <a:rPr lang="en-US" sz="500">
                          <a:solidFill>
                            <a:srgbClr val="000000"/>
                          </a:solidFill>
                          <a:effectLst/>
                          <a:latin typeface="Arial"/>
                          <a:ea typeface="宋体"/>
                          <a:cs typeface="Arial"/>
                        </a:rPr>
                      </a:br>
                      <a:r>
                        <a:rPr lang="en-US" sz="500">
                          <a:solidFill>
                            <a:srgbClr val="000000"/>
                          </a:solidFill>
                          <a:effectLst/>
                          <a:latin typeface="Arial"/>
                          <a:ea typeface="宋体"/>
                          <a:cs typeface="Arial"/>
                        </a:rPr>
                        <a:t>SCREW ITTOTHE FLOOR</a:t>
                      </a:r>
                      <a:endParaRPr lang="en-US" sz="500">
                        <a:effectLst/>
                        <a:latin typeface="Arial"/>
                        <a:ea typeface="宋体"/>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342900" y="5510213"/>
          <a:ext cx="6172200" cy="139700"/>
        </p:xfrm>
        <a:graphic>
          <a:graphicData uri="http://schemas.openxmlformats.org/drawingml/2006/table">
            <a:tbl>
              <a:tblPr/>
              <a:tblGrid>
                <a:gridCol w="6172200"/>
              </a:tblGrid>
              <a:tr h="0">
                <a:tc>
                  <a:txBody>
                    <a:bodyPr/>
                    <a:lstStyle/>
                    <a:p>
                      <a:pPr algn="l">
                        <a:lnSpc>
                          <a:spcPts val="1050"/>
                        </a:lnSpc>
                        <a:spcAft>
                          <a:spcPts val="0"/>
                        </a:spcAft>
                      </a:pPr>
                      <a:r>
                        <a:rPr lang="en-US" sz="600">
                          <a:solidFill>
                            <a:srgbClr val="000000"/>
                          </a:solidFill>
                          <a:effectLst/>
                          <a:latin typeface="Arial"/>
                          <a:ea typeface="宋体"/>
                          <a:cs typeface="Arial"/>
                        </a:rPr>
                        <a:t>3</a:t>
                      </a:r>
                      <a:r>
                        <a:rPr lang="en-US" sz="1050">
                          <a:solidFill>
                            <a:srgbClr val="000000"/>
                          </a:solidFill>
                          <a:effectLst/>
                          <a:latin typeface="Arial"/>
                          <a:ea typeface="宋体"/>
                          <a:cs typeface="Arial"/>
                        </a:rPr>
                        <a:t>.</a:t>
                      </a:r>
                      <a:endParaRPr lang="en-US" sz="1050">
                        <a:effectLst/>
                        <a:latin typeface="Arial"/>
                        <a:ea typeface="宋体"/>
                      </a:endParaRPr>
                    </a:p>
                  </a:txBody>
                  <a:tcPr marL="0" marR="0" marT="0" marB="0">
                    <a:lnL>
                      <a:noFill/>
                    </a:lnL>
                    <a:lnR>
                      <a:noFill/>
                    </a:lnR>
                    <a:lnT>
                      <a:noFill/>
                    </a:lnT>
                    <a:lnB>
                      <a:noFill/>
                    </a:lnB>
                  </a:tcPr>
                </a:tc>
              </a:tr>
            </a:tbl>
          </a:graphicData>
        </a:graphic>
      </p:graphicFrame>
      <p:graphicFrame>
        <p:nvGraphicFramePr>
          <p:cNvPr id="9" name="表格 8"/>
          <p:cNvGraphicFramePr>
            <a:graphicFrameLocks noGrp="1"/>
          </p:cNvGraphicFramePr>
          <p:nvPr/>
        </p:nvGraphicFramePr>
        <p:xfrm>
          <a:off x="1824038" y="5408613"/>
          <a:ext cx="3209925" cy="342900"/>
        </p:xfrm>
        <a:graphic>
          <a:graphicData uri="http://schemas.openxmlformats.org/drawingml/2006/table">
            <a:tbl>
              <a:tblPr/>
              <a:tblGrid>
                <a:gridCol w="3209925"/>
              </a:tblGrid>
              <a:tr h="342900">
                <a:tc>
                  <a:txBody>
                    <a:bodyPr/>
                    <a:lstStyle>
                      <a:lvl1pPr marL="38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8100" marR="0" lvl="0" indent="0" algn="ctr" defTabSz="914400" rtl="0" eaLnBrk="1" fontAlgn="base" latinLnBrk="0" hangingPunct="1">
                        <a:lnSpc>
                          <a:spcPts val="813"/>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CONNECT THE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RED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TUBE INTO THE FEED ADAPTER AND INTO THE INLET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(IN)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OF</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THE LEAK DETECTOR. CONNECT THE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WHITE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TUBE INTO THE OUTLET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(OUT)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OF THE</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LEAK DETECTOR AND INTO THE 1ST STAGE OF THE RO SYSTEM (INLET)</a:t>
                      </a:r>
                      <a:endParaRPr kumimoji="0" lang="en-US" altLang="en-US" sz="5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0" name="表格 9"/>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11" name="表格 10"/>
          <p:cNvGraphicFramePr>
            <a:graphicFrameLocks noGrp="1"/>
          </p:cNvGraphicFramePr>
          <p:nvPr/>
        </p:nvGraphicFramePr>
        <p:xfrm>
          <a:off x="2828925" y="5451475"/>
          <a:ext cx="1200150" cy="257175"/>
        </p:xfrm>
        <a:graphic>
          <a:graphicData uri="http://schemas.openxmlformats.org/drawingml/2006/table">
            <a:tbl>
              <a:tblPr/>
              <a:tblGrid>
                <a:gridCol w="1200150"/>
              </a:tblGrid>
              <a:tr h="257175">
                <a:tc>
                  <a:txBody>
                    <a:bodyPr/>
                    <a:lstStyle/>
                    <a:p>
                      <a:pPr algn="ctr">
                        <a:lnSpc>
                          <a:spcPts val="835"/>
                        </a:lnSpc>
                        <a:spcAft>
                          <a:spcPts val="0"/>
                        </a:spcAft>
                      </a:pPr>
                      <a:r>
                        <a:rPr lang="en-US" sz="500">
                          <a:solidFill>
                            <a:srgbClr val="000000"/>
                          </a:solidFill>
                          <a:effectLst/>
                          <a:latin typeface="Arial"/>
                          <a:ea typeface="宋体"/>
                          <a:cs typeface="Arial"/>
                        </a:rPr>
                        <a:t>TAKE OFF THE WRAP AND</a:t>
                      </a:r>
                      <a:br>
                        <a:rPr lang="en-US" sz="500">
                          <a:solidFill>
                            <a:srgbClr val="000000"/>
                          </a:solidFill>
                          <a:effectLst/>
                          <a:latin typeface="Arial"/>
                          <a:ea typeface="宋体"/>
                          <a:cs typeface="Arial"/>
                        </a:rPr>
                      </a:br>
                      <a:r>
                        <a:rPr lang="en-US" sz="500">
                          <a:solidFill>
                            <a:srgbClr val="000000"/>
                          </a:solidFill>
                          <a:effectLst/>
                          <a:latin typeface="Arial"/>
                          <a:ea typeface="宋体"/>
                          <a:cs typeface="Arial"/>
                        </a:rPr>
                        <a:t>PLACE THE COMPRESSED TEXTILE</a:t>
                      </a:r>
                      <a:endParaRPr lang="en-US" sz="500">
                        <a:effectLst/>
                        <a:latin typeface="Arial"/>
                        <a:ea typeface="宋体"/>
                      </a:endParaRPr>
                    </a:p>
                  </a:txBody>
                  <a:tcPr marL="0" marR="0" marT="0" marB="0">
                    <a:lnL>
                      <a:noFill/>
                    </a:lnL>
                    <a:lnR>
                      <a:noFill/>
                    </a:lnR>
                    <a:lnT>
                      <a:noFill/>
                    </a:lnT>
                    <a:lnB>
                      <a:noFill/>
                    </a:lnB>
                  </a:tcPr>
                </a:tc>
              </a:tr>
            </a:tbl>
          </a:graphicData>
        </a:graphic>
      </p:graphicFrame>
      <p:graphicFrame>
        <p:nvGraphicFramePr>
          <p:cNvPr id="12" name="表格 11"/>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13" name="表格 12"/>
          <p:cNvGraphicFramePr>
            <a:graphicFrameLocks noGrp="1"/>
          </p:cNvGraphicFramePr>
          <p:nvPr/>
        </p:nvGraphicFramePr>
        <p:xfrm>
          <a:off x="1824038" y="5413375"/>
          <a:ext cx="3209925" cy="333375"/>
        </p:xfrm>
        <a:graphic>
          <a:graphicData uri="http://schemas.openxmlformats.org/drawingml/2006/table">
            <a:tbl>
              <a:tblPr/>
              <a:tblGrid>
                <a:gridCol w="3209925"/>
              </a:tblGrid>
              <a:tr h="333375">
                <a:tc>
                  <a:txBody>
                    <a:bodyPr/>
                    <a:lstStyle>
                      <a:lvl1pPr marL="1643063"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1643063" marR="0" lvl="0" indent="0" algn="ctr" defTabSz="914400" rtl="0" eaLnBrk="1" fontAlgn="base" latinLnBrk="0" hangingPunct="1">
                        <a:lnSpc>
                          <a:spcPts val="788"/>
                        </a:lnSpc>
                        <a:spcBef>
                          <a:spcPts val="3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charset="0"/>
                          <a:ea typeface="宋体" pitchFamily="2" charset="-122"/>
                          <a:cs typeface="Arial" charset="0"/>
                        </a:rPr>
                        <a:t>5</a:t>
                      </a:r>
                      <a:r>
                        <a:rPr kumimoji="0" lang="en-US" altLang="en-US" sz="1000" b="0" i="0" u="none" strike="noStrike" cap="none" normalizeH="0" baseline="0" smtClean="0">
                          <a:ln>
                            <a:noFill/>
                          </a:ln>
                          <a:solidFill>
                            <a:srgbClr val="000000"/>
                          </a:solidFill>
                          <a:effectLst/>
                          <a:latin typeface="Arial" charset="0"/>
                          <a:ea typeface="宋体" pitchFamily="2" charset="-122"/>
                          <a:cs typeface="Arial" charset="0"/>
                        </a:rPr>
                        <a:t>.</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1643063" marR="0" lvl="0" indent="0" algn="ctr" defTabSz="914400" rtl="0" eaLnBrk="1" fontAlgn="base" latinLnBrk="0" hangingPunct="1">
                        <a:lnSpc>
                          <a:spcPts val="788"/>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TURN THE SWITCH DOWN, AND THE LEAK</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DETECTOR IS READYTO BE USED</a:t>
                      </a:r>
                      <a:endParaRPr kumimoji="0" lang="en-US" altLang="en-US" sz="5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4" name="表格 13"/>
          <p:cNvGraphicFramePr>
            <a:graphicFrameLocks noGrp="1"/>
          </p:cNvGraphicFramePr>
          <p:nvPr/>
        </p:nvGraphicFramePr>
        <p:xfrm>
          <a:off x="1824038" y="5441950"/>
          <a:ext cx="3209925" cy="276225"/>
        </p:xfrm>
        <a:graphic>
          <a:graphicData uri="http://schemas.openxmlformats.org/drawingml/2006/table">
            <a:tbl>
              <a:tblPr/>
              <a:tblGrid>
                <a:gridCol w="3209925"/>
              </a:tblGrid>
              <a:tr h="276225">
                <a:tc>
                  <a:txBody>
                    <a:bodyPr/>
                    <a:lstStyle/>
                    <a:p>
                      <a:pPr marL="38100" algn="ctr">
                        <a:lnSpc>
                          <a:spcPts val="895"/>
                        </a:lnSpc>
                        <a:spcBef>
                          <a:spcPts val="900"/>
                        </a:spcBef>
                        <a:spcAft>
                          <a:spcPts val="0"/>
                        </a:spcAft>
                      </a:pPr>
                      <a:r>
                        <a:rPr lang="en-US" sz="650" b="1" dirty="0">
                          <a:solidFill>
                            <a:srgbClr val="000000"/>
                          </a:solidFill>
                          <a:effectLst/>
                          <a:latin typeface="Arial"/>
                          <a:ea typeface="宋体"/>
                          <a:cs typeface="Arial"/>
                        </a:rPr>
                        <a:t>Note! Please avoid contact of any liquid to the compressed textile.</a:t>
                      </a:r>
                      <a:br>
                        <a:rPr lang="en-US" sz="650" b="1" dirty="0">
                          <a:solidFill>
                            <a:srgbClr val="000000"/>
                          </a:solidFill>
                          <a:effectLst/>
                          <a:latin typeface="Arial"/>
                          <a:ea typeface="宋体"/>
                          <a:cs typeface="Arial"/>
                        </a:rPr>
                      </a:br>
                      <a:r>
                        <a:rPr lang="en-US" sz="750" b="1" i="1" spc="0" dirty="0">
                          <a:solidFill>
                            <a:srgbClr val="000000"/>
                          </a:solidFill>
                          <a:effectLst/>
                          <a:latin typeface="Candara"/>
                          <a:ea typeface="宋体"/>
                          <a:cs typeface="Candara"/>
                        </a:rPr>
                        <a:t>Failure</a:t>
                      </a:r>
                      <a:r>
                        <a:rPr lang="en-US" sz="650" b="1" dirty="0">
                          <a:solidFill>
                            <a:srgbClr val="000000"/>
                          </a:solidFill>
                          <a:effectLst/>
                          <a:latin typeface="Arial"/>
                          <a:ea typeface="宋体"/>
                          <a:cs typeface="Arial"/>
                        </a:rPr>
                        <a:t> to do so will activate the textile and shut the incoming water.</a:t>
                      </a:r>
                      <a:endParaRPr lang="en-US" sz="650" b="1" dirty="0">
                        <a:effectLst/>
                        <a:latin typeface="Arial"/>
                        <a:ea typeface="宋体"/>
                      </a:endParaRPr>
                    </a:p>
                  </a:txBody>
                  <a:tcPr marL="0" marR="0" marT="0" marB="0">
                    <a:lnL>
                      <a:noFill/>
                    </a:lnL>
                    <a:lnR>
                      <a:noFill/>
                    </a:lnR>
                    <a:lnT>
                      <a:noFill/>
                    </a:lnT>
                    <a:lnB>
                      <a:noFill/>
                    </a:lnB>
                  </a:tcPr>
                </a:tc>
              </a:tr>
            </a:tbl>
          </a:graphicData>
        </a:graphic>
      </p:graphicFrame>
      <p:pic>
        <p:nvPicPr>
          <p:cNvPr id="14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5441950"/>
            <a:ext cx="542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5441950"/>
            <a:ext cx="895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038" y="5441950"/>
            <a:ext cx="25527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38" y="5441950"/>
            <a:ext cx="10382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038" y="5441950"/>
            <a:ext cx="88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Rectangle 6"/>
          <p:cNvSpPr>
            <a:spLocks noChangeArrowheads="1"/>
          </p:cNvSpPr>
          <p:nvPr/>
        </p:nvSpPr>
        <p:spPr bwMode="auto">
          <a:xfrm>
            <a:off x="1824038" y="54419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4370" name="Rectangle 7"/>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1" name="Rectangle 8"/>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2" name="Rectangle 9"/>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3" name="Rectangle 10"/>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4" name="Rectangle 11"/>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19288" y="5318125"/>
          <a:ext cx="3019425" cy="523875"/>
        </p:xfrm>
        <a:graphic>
          <a:graphicData uri="http://schemas.openxmlformats.org/drawingml/2006/table">
            <a:tbl>
              <a:tblPr/>
              <a:tblGrid>
                <a:gridCol w="3019425"/>
              </a:tblGrid>
              <a:tr h="523875">
                <a:tc>
                  <a:txBody>
                    <a:bodyPr/>
                    <a:lstStyle/>
                    <a:p>
                      <a:pPr marL="177800" algn="l">
                        <a:lnSpc>
                          <a:spcPts val="2000"/>
                        </a:lnSpc>
                        <a:spcAft>
                          <a:spcPts val="0"/>
                        </a:spcAft>
                      </a:pPr>
                      <a:r>
                        <a:rPr lang="en-US" sz="2000">
                          <a:solidFill>
                            <a:srgbClr val="000000"/>
                          </a:solidFill>
                          <a:effectLst/>
                          <a:latin typeface="Microsoft YaHei"/>
                          <a:ea typeface="微软雅黑"/>
                          <a:cs typeface="Microsoft YaHei"/>
                        </a:rPr>
                        <a:t>INSTALLATION STEP 5</a:t>
                      </a:r>
                      <a:endParaRPr lang="en-US" sz="2000">
                        <a:effectLst/>
                        <a:latin typeface="Microsoft YaHei"/>
                        <a:ea typeface="宋体"/>
                        <a:cs typeface="Microsoft YaHei"/>
                      </a:endParaRPr>
                    </a:p>
                    <a:p>
                      <a:pPr algn="ctr">
                        <a:lnSpc>
                          <a:spcPts val="1200"/>
                        </a:lnSpc>
                        <a:spcAft>
                          <a:spcPts val="0"/>
                        </a:spcAft>
                      </a:pPr>
                      <a:r>
                        <a:rPr lang="en-US" sz="1200" b="1">
                          <a:solidFill>
                            <a:srgbClr val="000000"/>
                          </a:solidFill>
                          <a:effectLst/>
                          <a:latin typeface="Microsoft YaHei"/>
                          <a:ea typeface="微软雅黑"/>
                          <a:cs typeface="Microsoft YaHei"/>
                        </a:rPr>
                        <a:t>DRAIN SADDLE VALVE</a:t>
                      </a:r>
                      <a:endParaRPr lang="en-US" sz="120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501900" y="5408613"/>
          <a:ext cx="1854200" cy="341313"/>
        </p:xfrm>
        <a:graphic>
          <a:graphicData uri="http://schemas.openxmlformats.org/drawingml/2006/table">
            <a:tbl>
              <a:tblPr/>
              <a:tblGrid>
                <a:gridCol w="606425"/>
                <a:gridCol w="727075"/>
                <a:gridCol w="520700"/>
              </a:tblGrid>
              <a:tr h="12223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600"/>
                        </a:lnSpc>
                        <a:spcBef>
                          <a:spcPts val="12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warning!!!!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450"/>
                        </a:lnSpc>
                        <a:spcBef>
                          <a:spcPts val="12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mount Droin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730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600"/>
                        </a:lnSpc>
                        <a:spcBef>
                          <a:spcPts val="12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never mount</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450"/>
                        </a:lnSpc>
                        <a:spcBef>
                          <a:spcPts val="12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Saddle Valvo at</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428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600"/>
                        </a:lnSpc>
                        <a:spcBef>
                          <a:spcPts val="12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hereiimiii</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450"/>
                        </a:lnSpc>
                        <a:spcBef>
                          <a:spcPts val="12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either location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 name="表格 4"/>
          <p:cNvGraphicFramePr>
            <a:graphicFrameLocks noGrp="1"/>
          </p:cNvGraphicFramePr>
          <p:nvPr/>
        </p:nvGraphicFramePr>
        <p:xfrm>
          <a:off x="1919288" y="5294313"/>
          <a:ext cx="3019425" cy="571500"/>
        </p:xfrm>
        <a:graphic>
          <a:graphicData uri="http://schemas.openxmlformats.org/drawingml/2006/table">
            <a:tbl>
              <a:tblPr/>
              <a:tblGrid>
                <a:gridCol w="3019425"/>
              </a:tblGrid>
              <a:tr h="571500">
                <a:tc>
                  <a:txBody>
                    <a:bodyPr/>
                    <a:lstStyle/>
                    <a:p>
                      <a:pPr algn="l">
                        <a:lnSpc>
                          <a:spcPts val="845"/>
                        </a:lnSpc>
                        <a:spcBef>
                          <a:spcPts val="1200"/>
                        </a:spcBef>
                        <a:spcAft>
                          <a:spcPts val="0"/>
                        </a:spcAft>
                      </a:pPr>
                      <a:r>
                        <a:rPr lang="en-US" sz="600">
                          <a:solidFill>
                            <a:srgbClr val="000000"/>
                          </a:solidFill>
                          <a:effectLst/>
                          <a:latin typeface="Microsoft YaHei"/>
                          <a:ea typeface="微软雅黑"/>
                          <a:cs typeface="Microsoft YaHei"/>
                        </a:rPr>
                        <a:t>A </a:t>
                      </a:r>
                      <a:r>
                        <a:rPr lang="en-US" sz="600" b="1">
                          <a:solidFill>
                            <a:srgbClr val="000000"/>
                          </a:solidFill>
                          <a:effectLst/>
                          <a:latin typeface="Microsoft YaHei"/>
                          <a:ea typeface="微软雅黑"/>
                          <a:cs typeface="Microsoft YaHei"/>
                        </a:rPr>
                        <a:t>Drain Saddle Valve </a:t>
                      </a:r>
                      <a:r>
                        <a:rPr lang="en-US" sz="600">
                          <a:solidFill>
                            <a:srgbClr val="000000"/>
                          </a:solidFill>
                          <a:effectLst/>
                          <a:latin typeface="Microsoft YaHei"/>
                          <a:ea typeface="微软雅黑"/>
                          <a:cs typeface="Microsoft YaHei"/>
                        </a:rPr>
                        <a:t>is used to make a wastewater connection with the drain under the sink, and is designed to fit around a standard 1 1/2-inch OD drainpipe The drain saddle valve should always be installed before (above) the p-trap and on a vertical or horizontal drain. To avoid clogging the drain line with debris, do not install the drain saddle near a garbage disposal.</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1919288" y="4532313"/>
          <a:ext cx="3019425" cy="2095500"/>
        </p:xfrm>
        <a:graphic>
          <a:graphicData uri="http://schemas.openxmlformats.org/drawingml/2006/table">
            <a:tbl>
              <a:tblPr/>
              <a:tblGrid>
                <a:gridCol w="3019425"/>
              </a:tblGrid>
              <a:tr h="1485900">
                <a:tc>
                  <a:txBody>
                    <a:bodyPr/>
                    <a:lstStyle/>
                    <a:p>
                      <a:pPr marL="342900" lvl="0" indent="-342900" algn="l">
                        <a:lnSpc>
                          <a:spcPts val="700"/>
                        </a:lnSpc>
                        <a:spcBef>
                          <a:spcPts val="1200"/>
                        </a:spcBef>
                        <a:spcAft>
                          <a:spcPts val="0"/>
                        </a:spcAft>
                        <a:buClr>
                          <a:srgbClr val="000000"/>
                        </a:buClr>
                        <a:buSzPts val="600"/>
                        <a:buFont typeface="+mj-lt"/>
                        <a:buAutoNum type="arabicPeriod"/>
                        <a:tabLst>
                          <a:tab pos="1386205" algn="l"/>
                        </a:tabLst>
                      </a:pPr>
                      <a:r>
                        <a:rPr lang="en-US" sz="600" u="none" strike="noStrike" spc="0" dirty="0">
                          <a:solidFill>
                            <a:srgbClr val="000000"/>
                          </a:solidFill>
                          <a:effectLst/>
                          <a:latin typeface="Microsoft YaHei"/>
                          <a:ea typeface="宋体"/>
                          <a:cs typeface="Microsoft YaHei"/>
                        </a:rPr>
                        <a:t>Position the drain saddle valve at selected</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location and mark for the opening.</a:t>
                      </a:r>
                      <a:endParaRPr lang="en-US" sz="600" u="none" strike="noStrike" spc="0" dirty="0">
                        <a:effectLst/>
                        <a:latin typeface="Microsoft YaHei"/>
                        <a:ea typeface="宋体"/>
                        <a:cs typeface="Microsoft YaHei"/>
                      </a:endParaRPr>
                    </a:p>
                    <a:p>
                      <a:pPr marL="342900" lvl="0" indent="-342900" algn="l">
                        <a:lnSpc>
                          <a:spcPts val="720"/>
                        </a:lnSpc>
                        <a:spcBef>
                          <a:spcPts val="1200"/>
                        </a:spcBef>
                        <a:spcAft>
                          <a:spcPts val="0"/>
                        </a:spcAft>
                        <a:buClr>
                          <a:srgbClr val="000000"/>
                        </a:buClr>
                        <a:buSzPts val="600"/>
                        <a:buFont typeface="+mj-lt"/>
                        <a:buAutoNum type="arabicPeriod"/>
                        <a:tabLst>
                          <a:tab pos="1388745" algn="l"/>
                        </a:tabLst>
                      </a:pPr>
                      <a:r>
                        <a:rPr lang="en-US" sz="600" u="none" strike="noStrike" spc="0" dirty="0">
                          <a:solidFill>
                            <a:srgbClr val="000000"/>
                          </a:solidFill>
                          <a:effectLst/>
                          <a:latin typeface="Microsoft YaHei"/>
                          <a:ea typeface="宋体"/>
                          <a:cs typeface="Microsoft YaHei"/>
                        </a:rPr>
                        <a:t>Drill </a:t>
                      </a:r>
                      <a:r>
                        <a:rPr lang="en-US" sz="600" i="1" u="none" strike="noStrike" spc="0" dirty="0">
                          <a:solidFill>
                            <a:srgbClr val="000000"/>
                          </a:solidFill>
                          <a:effectLst/>
                          <a:latin typeface="Microsoft YaHei"/>
                          <a:ea typeface="宋体"/>
                          <a:cs typeface="Microsoft YaHei"/>
                        </a:rPr>
                        <a:t>V</a:t>
                      </a:r>
                      <a:r>
                        <a:rPr lang="en-US" sz="600" i="1" u="none" strike="noStrike" spc="0" baseline="-25000" dirty="0">
                          <a:solidFill>
                            <a:srgbClr val="000000"/>
                          </a:solidFill>
                          <a:effectLst/>
                          <a:latin typeface="Microsoft YaHei"/>
                          <a:ea typeface="宋体"/>
                          <a:cs typeface="Microsoft YaHei"/>
                        </a:rPr>
                        <a:t>4</a:t>
                      </a:r>
                      <a:r>
                        <a:rPr lang="en-US" sz="600" u="none" strike="noStrike" spc="0" dirty="0">
                          <a:solidFill>
                            <a:srgbClr val="000000"/>
                          </a:solidFill>
                          <a:effectLst/>
                          <a:latin typeface="Microsoft YaHei"/>
                          <a:ea typeface="宋体"/>
                          <a:cs typeface="Microsoft YaHei"/>
                        </a:rPr>
                        <a:t> -inch (6.3mm) hole at mark through</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one side of pipe.</a:t>
                      </a:r>
                      <a:endParaRPr lang="en-US" sz="600" u="none" strike="noStrike" spc="0" dirty="0">
                        <a:effectLst/>
                        <a:latin typeface="Microsoft YaHei"/>
                        <a:ea typeface="宋体"/>
                        <a:cs typeface="Microsoft YaHei"/>
                      </a:endParaRPr>
                    </a:p>
                    <a:p>
                      <a:pPr marL="342900" lvl="0" indent="-342900" algn="l">
                        <a:lnSpc>
                          <a:spcPts val="690"/>
                        </a:lnSpc>
                        <a:spcBef>
                          <a:spcPts val="1200"/>
                        </a:spcBef>
                        <a:spcAft>
                          <a:spcPts val="0"/>
                        </a:spcAft>
                        <a:buClr>
                          <a:srgbClr val="000000"/>
                        </a:buClr>
                        <a:buSzPts val="600"/>
                        <a:buFont typeface="+mj-lt"/>
                        <a:buAutoNum type="arabicPeriod"/>
                        <a:tabLst>
                          <a:tab pos="1390015" algn="l"/>
                        </a:tabLst>
                      </a:pPr>
                      <a:r>
                        <a:rPr lang="en-US" sz="600" u="none" strike="noStrike" spc="0" dirty="0">
                          <a:solidFill>
                            <a:srgbClr val="000000"/>
                          </a:solidFill>
                          <a:effectLst/>
                          <a:latin typeface="Microsoft YaHei"/>
                          <a:ea typeface="宋体"/>
                          <a:cs typeface="Microsoft YaHei"/>
                        </a:rPr>
                        <a:t>Remove backing from gasket and place</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adhesive side to the fitting </a:t>
                      </a:r>
                      <a:r>
                        <a:rPr lang="en-US" sz="600" i="1" u="none" strike="noStrike" spc="0" dirty="0">
                          <a:solidFill>
                            <a:srgbClr val="000000"/>
                          </a:solidFill>
                          <a:effectLst/>
                          <a:latin typeface="Microsoft YaHei"/>
                          <a:ea typeface="宋体"/>
                          <a:cs typeface="Microsoft YaHei"/>
                        </a:rPr>
                        <a:t>half of drain clamp</a:t>
                      </a:r>
                      <a:br>
                        <a:rPr lang="en-US" sz="600" i="1"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around hole.</a:t>
                      </a:r>
                      <a:endParaRPr lang="en-US" sz="600" u="none" strike="noStrike" spc="0" dirty="0">
                        <a:effectLst/>
                        <a:latin typeface="Microsoft YaHei"/>
                        <a:ea typeface="宋体"/>
                        <a:cs typeface="Microsoft YaHei"/>
                      </a:endParaRPr>
                    </a:p>
                    <a:p>
                      <a:pPr marL="342900" lvl="0" indent="-342900" algn="l">
                        <a:lnSpc>
                          <a:spcPts val="680"/>
                        </a:lnSpc>
                        <a:spcBef>
                          <a:spcPts val="1200"/>
                        </a:spcBef>
                        <a:spcAft>
                          <a:spcPts val="0"/>
                        </a:spcAft>
                        <a:buClr>
                          <a:srgbClr val="000000"/>
                        </a:buClr>
                        <a:buSzPts val="600"/>
                        <a:buFont typeface="+mj-lt"/>
                        <a:buAutoNum type="arabicPeriod"/>
                        <a:tabLst>
                          <a:tab pos="1387475" algn="l"/>
                        </a:tabLst>
                      </a:pPr>
                      <a:r>
                        <a:rPr lang="en-US" sz="600" u="none" strike="noStrike" spc="0" dirty="0">
                          <a:solidFill>
                            <a:srgbClr val="000000"/>
                          </a:solidFill>
                          <a:effectLst/>
                          <a:latin typeface="Microsoft YaHei"/>
                          <a:ea typeface="宋体"/>
                          <a:cs typeface="Microsoft YaHei"/>
                        </a:rPr>
                        <a:t>Position both halves of drain saddle on drain</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pipe so the opening aligns with drilled </a:t>
                      </a:r>
                      <a:r>
                        <a:rPr lang="en-US" sz="600" i="1" u="none" strike="noStrike" spc="0" dirty="0">
                          <a:solidFill>
                            <a:srgbClr val="000000"/>
                          </a:solidFill>
                          <a:effectLst/>
                          <a:latin typeface="Microsoft YaHei"/>
                          <a:ea typeface="宋体"/>
                          <a:cs typeface="Microsoft YaHei"/>
                        </a:rPr>
                        <a:t>hole.</a:t>
                      </a:r>
                      <a:endParaRPr lang="en-US" sz="600" u="none" strike="noStrike" spc="0" dirty="0">
                        <a:effectLst/>
                        <a:latin typeface="Microsoft YaHei"/>
                        <a:ea typeface="宋体"/>
                        <a:cs typeface="Microsoft YaHei"/>
                      </a:endParaRPr>
                    </a:p>
                    <a:p>
                      <a:pPr marL="1230630" algn="l">
                        <a:lnSpc>
                          <a:spcPts val="680"/>
                        </a:lnSpc>
                        <a:spcBef>
                          <a:spcPts val="1200"/>
                        </a:spcBef>
                        <a:spcAft>
                          <a:spcPts val="0"/>
                        </a:spcAft>
                      </a:pPr>
                      <a:r>
                        <a:rPr lang="en-US" sz="600" dirty="0">
                          <a:solidFill>
                            <a:srgbClr val="000000"/>
                          </a:solidFill>
                          <a:effectLst/>
                          <a:latin typeface="Microsoft YaHei"/>
                          <a:ea typeface="微软雅黑"/>
                          <a:cs typeface="Microsoft YaHei"/>
                        </a:rPr>
                        <a:t>Use a small drill bit to verify that drain clamp is</a:t>
                      </a:r>
                      <a:br>
                        <a:rPr lang="en-US" sz="600" dirty="0">
                          <a:solidFill>
                            <a:srgbClr val="000000"/>
                          </a:solidFill>
                          <a:effectLst/>
                          <a:latin typeface="Microsoft YaHei"/>
                          <a:ea typeface="微软雅黑"/>
                          <a:cs typeface="Microsoft YaHei"/>
                        </a:rPr>
                      </a:br>
                      <a:r>
                        <a:rPr lang="en-US" sz="600" dirty="0">
                          <a:solidFill>
                            <a:srgbClr val="000000"/>
                          </a:solidFill>
                          <a:effectLst/>
                          <a:latin typeface="Microsoft YaHei"/>
                          <a:ea typeface="微软雅黑"/>
                          <a:cs typeface="Microsoft YaHei"/>
                        </a:rPr>
                        <a:t>properly aligned.</a:t>
                      </a:r>
                      <a:endParaRPr lang="en-US" sz="600" dirty="0">
                        <a:effectLst/>
                        <a:latin typeface="Microsoft YaHei"/>
                        <a:ea typeface="宋体"/>
                        <a:cs typeface="Microsoft YaHei"/>
                      </a:endParaRPr>
                    </a:p>
                    <a:p>
                      <a:pPr marL="342900" lvl="0" indent="-342900" algn="l">
                        <a:lnSpc>
                          <a:spcPts val="660"/>
                        </a:lnSpc>
                        <a:spcBef>
                          <a:spcPts val="1200"/>
                        </a:spcBef>
                        <a:spcAft>
                          <a:spcPts val="0"/>
                        </a:spcAft>
                        <a:buClr>
                          <a:srgbClr val="000000"/>
                        </a:buClr>
                        <a:buSzPts val="600"/>
                        <a:buFont typeface="+mj-lt"/>
                        <a:buAutoNum type="arabicPeriod"/>
                        <a:tabLst>
                          <a:tab pos="1387475" algn="l"/>
                        </a:tabLst>
                      </a:pPr>
                      <a:r>
                        <a:rPr lang="en-US" sz="600" u="none" strike="noStrike" spc="0" dirty="0">
                          <a:solidFill>
                            <a:srgbClr val="000000"/>
                          </a:solidFill>
                          <a:effectLst/>
                          <a:latin typeface="Microsoft YaHei"/>
                          <a:ea typeface="宋体"/>
                          <a:cs typeface="Microsoft YaHei"/>
                        </a:rPr>
                        <a:t>Secure drain saddle clamp on valve with bolts</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and nuts provided. (Do not over tighten, and</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make sure there is equal space between </a:t>
                      </a:r>
                      <a:r>
                        <a:rPr lang="en-US" sz="600" i="1" u="none" strike="noStrike" spc="0" dirty="0">
                          <a:solidFill>
                            <a:srgbClr val="000000"/>
                          </a:solidFill>
                          <a:effectLst/>
                          <a:latin typeface="Microsoft YaHei"/>
                          <a:ea typeface="宋体"/>
                          <a:cs typeface="Microsoft YaHei"/>
                        </a:rPr>
                        <a:t>saddle</a:t>
                      </a:r>
                      <a:br>
                        <a:rPr lang="en-US" sz="600" i="1"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halves on each side.)</a:t>
                      </a:r>
                      <a:endParaRPr lang="en-US" sz="600" u="none" strike="noStrike" spc="0" dirty="0">
                        <a:effectLst/>
                        <a:latin typeface="Microsoft YaHei"/>
                        <a:ea typeface="宋体"/>
                        <a:cs typeface="Microsoft YaHei"/>
                      </a:endParaRPr>
                    </a:p>
                  </a:txBody>
                  <a:tcPr marL="0" marR="0" marT="0" marB="0">
                    <a:lnL>
                      <a:noFill/>
                    </a:lnL>
                    <a:lnR>
                      <a:noFill/>
                    </a:lnR>
                    <a:lnT>
                      <a:noFill/>
                    </a:lnT>
                    <a:lnB>
                      <a:noFill/>
                    </a:lnB>
                  </a:tcPr>
                </a:tc>
              </a:tr>
            </a:tbl>
          </a:graphicData>
        </a:graphic>
      </p:graphicFrame>
      <p:pic>
        <p:nvPicPr>
          <p:cNvPr id="15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532313"/>
            <a:ext cx="1952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4532313"/>
            <a:ext cx="11811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2" name="Rectangle 3"/>
          <p:cNvSpPr>
            <a:spLocks noChangeArrowheads="1"/>
          </p:cNvSpPr>
          <p:nvPr/>
        </p:nvSpPr>
        <p:spPr bwMode="auto">
          <a:xfrm>
            <a:off x="1919288" y="45323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5393" name="Rectangle 4"/>
          <p:cNvSpPr>
            <a:spLocks noChangeArrowheads="1"/>
          </p:cNvSpPr>
          <p:nvPr/>
        </p:nvSpPr>
        <p:spPr bwMode="auto">
          <a:xfrm>
            <a:off x="1919288" y="45323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5394" name="Rectangle 5"/>
          <p:cNvSpPr>
            <a:spLocks noChangeArrowheads="1"/>
          </p:cNvSpPr>
          <p:nvPr/>
        </p:nvSpPr>
        <p:spPr bwMode="auto">
          <a:xfrm>
            <a:off x="1919288" y="45323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8747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8747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8747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8747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8747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24063" y="5341938"/>
          <a:ext cx="2809875" cy="476250"/>
        </p:xfrm>
        <a:graphic>
          <a:graphicData uri="http://schemas.openxmlformats.org/drawingml/2006/table">
            <a:tbl>
              <a:tblPr/>
              <a:tblGrid>
                <a:gridCol w="2809875"/>
              </a:tblGrid>
              <a:tr h="476250">
                <a:tc>
                  <a:txBody>
                    <a:bodyPr/>
                    <a:lstStyle>
                      <a:lvl1pPr marL="165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165100" marR="0" lvl="0" indent="0" algn="l" defTabSz="914400" rtl="0" eaLnBrk="1" fontAlgn="base" latinLnBrk="0" hangingPunct="1">
                        <a:lnSpc>
                          <a:spcPts val="1800"/>
                        </a:lnSpc>
                        <a:spcBef>
                          <a:spcPct val="0"/>
                        </a:spcBef>
                        <a:spcAft>
                          <a:spcPts val="38"/>
                        </a:spcAft>
                        <a:buClrTx/>
                        <a:buSzTx/>
                        <a:buFontTx/>
                        <a:buNone/>
                        <a:tabLst/>
                      </a:pPr>
                      <a:r>
                        <a:rPr kumimoji="0" lang="en-US" altLang="en-US" sz="1800" b="0" i="0" u="none" strike="noStrike" cap="none" normalizeH="0" baseline="0" smtClean="0">
                          <a:ln>
                            <a:noFill/>
                          </a:ln>
                          <a:solidFill>
                            <a:srgbClr val="000000"/>
                          </a:solidFill>
                          <a:effectLst/>
                          <a:latin typeface="微软雅黑" pitchFamily="34" charset="-122"/>
                          <a:ea typeface="微软雅黑" pitchFamily="34" charset="-122"/>
                        </a:rPr>
                        <a:t>INSTALLATION STEP 6</a:t>
                      </a:r>
                      <a:endParaRPr kumimoji="0" lang="en-US" altLang="en-US" sz="18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165100" marR="0" lvl="0" indent="0" algn="ctr" defTabSz="914400" rtl="0" eaLnBrk="1" fontAlgn="base" latinLnBrk="0" hangingPunct="1">
                        <a:lnSpc>
                          <a:spcPts val="1200"/>
                        </a:lnSpc>
                        <a:spcBef>
                          <a:spcPts val="30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微软雅黑" pitchFamily="34" charset="-122"/>
                          <a:ea typeface="微软雅黑" pitchFamily="34" charset="-122"/>
                        </a:rPr>
                        <a:t>RO FAUCET</a:t>
                      </a:r>
                      <a:endParaRPr kumimoji="0" lang="en-US" altLang="en-US" sz="1200" b="1"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dirty="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sp>
        <p:nvSpPr>
          <p:cNvPr id="16390" name="Rectangle 2"/>
          <p:cNvSpPr>
            <a:spLocks noChangeArrowheads="1"/>
          </p:cNvSpPr>
          <p:nvPr/>
        </p:nvSpPr>
        <p:spPr bwMode="auto">
          <a:xfrm>
            <a:off x="342900" y="55673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pic>
        <p:nvPicPr>
          <p:cNvPr id="1639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67363"/>
            <a:ext cx="28098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3"/>
          <p:cNvSpPr>
            <a:spLocks noChangeArrowheads="1"/>
          </p:cNvSpPr>
          <p:nvPr/>
        </p:nvSpPr>
        <p:spPr bwMode="auto">
          <a:xfrm>
            <a:off x="342900" y="55673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66900" y="5399088"/>
          <a:ext cx="3124200" cy="361950"/>
        </p:xfrm>
        <a:graphic>
          <a:graphicData uri="http://schemas.openxmlformats.org/drawingml/2006/table">
            <a:tbl>
              <a:tblPr/>
              <a:tblGrid>
                <a:gridCol w="3124200"/>
              </a:tblGrid>
              <a:tr h="361950">
                <a:tc>
                  <a:txBody>
                    <a:bodyPr/>
                    <a:lstStyle/>
                    <a:p>
                      <a:pPr indent="-101600" algn="l">
                        <a:lnSpc>
                          <a:spcPts val="825"/>
                        </a:lnSpc>
                        <a:spcAft>
                          <a:spcPts val="0"/>
                        </a:spcAft>
                      </a:pPr>
                      <a:r>
                        <a:rPr lang="en-US" sz="600">
                          <a:solidFill>
                            <a:srgbClr val="000000"/>
                          </a:solidFill>
                          <a:effectLst/>
                          <a:latin typeface="Microsoft YaHei"/>
                          <a:ea typeface="微软雅黑"/>
                          <a:cs typeface="Microsoft YaHei"/>
                        </a:rPr>
                        <a:t>The </a:t>
                      </a:r>
                      <a:r>
                        <a:rPr lang="en-US" sz="650" b="1">
                          <a:solidFill>
                            <a:srgbClr val="000000"/>
                          </a:solidFill>
                          <a:effectLst/>
                          <a:latin typeface="Microsoft YaHei"/>
                          <a:ea typeface="微软雅黑"/>
                          <a:cs typeface="Microsoft YaHei"/>
                        </a:rPr>
                        <a:t>RO Faucet </a:t>
                      </a:r>
                      <a:r>
                        <a:rPr lang="en-US" sz="600">
                          <a:solidFill>
                            <a:srgbClr val="000000"/>
                          </a:solidFill>
                          <a:effectLst/>
                          <a:latin typeface="Microsoft YaHei"/>
                          <a:ea typeface="微软雅黑"/>
                          <a:cs typeface="Microsoft YaHei"/>
                        </a:rPr>
                        <a:t>may be installed on any flat surface. Check the underside of the location for interference. You may use the existing hole on the sink or drill a new hole.</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866900" y="4113213"/>
          <a:ext cx="3124200" cy="2933700"/>
        </p:xfrm>
        <a:graphic>
          <a:graphicData uri="http://schemas.openxmlformats.org/drawingml/2006/table">
            <a:tbl>
              <a:tblPr/>
              <a:tblGrid>
                <a:gridCol w="3124200"/>
              </a:tblGrid>
              <a:tr h="2933700">
                <a:tc>
                  <a:txBody>
                    <a:bodyPr/>
                    <a:lstStyle>
                      <a:lvl1pPr indent="-1016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101600" algn="l" defTabSz="914400" rtl="0" eaLnBrk="1" fontAlgn="base" latinLnBrk="0" hangingPunct="1">
                        <a:lnSpc>
                          <a:spcPts val="875"/>
                        </a:lnSpc>
                        <a:spcBef>
                          <a:spcPct val="0"/>
                        </a:spcBef>
                        <a:spcAft>
                          <a:spcPts val="963"/>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Make sure the washer is big enough to cover the hole. If you drill a new hole on the countertop or sink, make sure that drilling the hole will not damage any pipe or wiring underneath the countertop or sink.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0" marR="0" lvl="0" indent="-101600" algn="l" defTabSz="914400" rtl="0" eaLnBrk="1" fontAlgn="base" latinLnBrk="0" hangingPunct="1">
                        <a:lnSpc>
                          <a:spcPts val="800"/>
                        </a:lnSpc>
                        <a:spcBef>
                          <a:spcPts val="90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微软雅黑" pitchFamily="34" charset="-122"/>
                          <a:ea typeface="微软雅黑" pitchFamily="34" charset="-122"/>
                        </a:rPr>
                        <a:t>Stainless Steel Sink</a:t>
                      </a:r>
                      <a:endParaRPr kumimoji="0" lang="en-US" altLang="en-US" sz="800" b="1"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Determine the desired location for your RO faucet on your sink surface.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8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Place masking tape or duct tape on the determined location for the hole to be drilled.</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5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Use a variable speed drill set on slow speed and drill with a 1/8 inch (3mm) drill bit to make a center hole at the select location.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65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Note!</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6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Use water or lubricant to keep the drill bit cool while drilling.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38"/>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Enlarge the hole using a V4 inch (6.4mm) drill bit. Use factory approved method or approved plumbing practice to drill hole in sink.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7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Enlarge the hole to 1/2-inch diameter. Keep bit well lubricated and drill slowly.</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6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On top of the sink, insert the chrome base plate (Escutcheon plate), and the large rubber washer in that order over the threaded mounting tube at the base of the faucet.</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38"/>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Under the sink, install the large metal (or plastic) washer and the star washer (or lock washer) over the threaded stem. Screw on the nut and tighten.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81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Connect the freshwater line sleeve over the brass compression nut and the white plastic ferrule (do not use the brass ferrule) over blue tubing, then push to the end of the threaded stem. Screw on thecompression nut and tighten or use the quick connection adapter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rPr>
                        <a:t>(PLEASE REFER TO PAGE 14)</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4" name="表格 3"/>
          <p:cNvGraphicFramePr>
            <a:graphicFrameLocks noGrp="1"/>
          </p:cNvGraphicFramePr>
          <p:nvPr/>
        </p:nvGraphicFramePr>
        <p:xfrm>
          <a:off x="1866900" y="5351463"/>
          <a:ext cx="3124200" cy="457200"/>
        </p:xfrm>
        <a:graphic>
          <a:graphicData uri="http://schemas.openxmlformats.org/drawingml/2006/table">
            <a:tbl>
              <a:tblPr/>
              <a:tblGrid>
                <a:gridCol w="3124200"/>
              </a:tblGrid>
              <a:tr h="457200">
                <a:tc>
                  <a:txBody>
                    <a:bodyPr/>
                    <a:lstStyle/>
                    <a:p>
                      <a:pPr marL="101600" algn="just">
                        <a:lnSpc>
                          <a:spcPts val="600"/>
                        </a:lnSpc>
                        <a:spcBef>
                          <a:spcPts val="900"/>
                        </a:spcBef>
                        <a:spcAft>
                          <a:spcPts val="0"/>
                        </a:spcAft>
                      </a:pPr>
                      <a:r>
                        <a:rPr lang="en-US" sz="600" b="1" dirty="0">
                          <a:solidFill>
                            <a:srgbClr val="000000"/>
                          </a:solidFill>
                          <a:effectLst/>
                          <a:latin typeface="Microsoft YaHei"/>
                          <a:ea typeface="微软雅黑"/>
                          <a:cs typeface="Microsoft YaHei"/>
                        </a:rPr>
                        <a:t>Porcelain Sink</a:t>
                      </a:r>
                      <a:endParaRPr lang="en-US" sz="600" b="1" dirty="0">
                        <a:effectLst/>
                        <a:latin typeface="Microsoft YaHei"/>
                        <a:ea typeface="宋体"/>
                        <a:cs typeface="Microsoft YaHei"/>
                      </a:endParaRPr>
                    </a:p>
                    <a:p>
                      <a:pPr marL="101600" indent="-101600" algn="l">
                        <a:lnSpc>
                          <a:spcPts val="795"/>
                        </a:lnSpc>
                        <a:spcAft>
                          <a:spcPts val="0"/>
                        </a:spcAft>
                      </a:pPr>
                      <a:r>
                        <a:rPr lang="en-US" sz="600" dirty="0">
                          <a:solidFill>
                            <a:srgbClr val="000000"/>
                          </a:solidFill>
                          <a:effectLst/>
                          <a:latin typeface="Microsoft YaHei"/>
                          <a:ea typeface="微软雅黑"/>
                          <a:cs typeface="Microsoft YaHei"/>
                        </a:rPr>
                        <a:t>To drill on a porcelain sink, a spring-loaded </a:t>
                      </a:r>
                      <a:r>
                        <a:rPr lang="en-US" sz="600" dirty="0" err="1">
                          <a:solidFill>
                            <a:srgbClr val="000000"/>
                          </a:solidFill>
                          <a:effectLst/>
                          <a:latin typeface="Microsoft YaHei"/>
                          <a:ea typeface="微软雅黑"/>
                          <a:cs typeface="Microsoft YaHei"/>
                        </a:rPr>
                        <a:t>Relton</a:t>
                      </a:r>
                      <a:r>
                        <a:rPr lang="en-US" sz="600" dirty="0">
                          <a:solidFill>
                            <a:srgbClr val="000000"/>
                          </a:solidFill>
                          <a:effectLst/>
                          <a:latin typeface="Microsoft YaHei"/>
                          <a:ea typeface="微软雅黑"/>
                          <a:cs typeface="Microsoft YaHei"/>
                        </a:rPr>
                        <a:t> style drill set is strongly recommended to prevent chipping. Avoid high speed drilling during the initial cutting of porcelain as this can cause chipping.</a:t>
                      </a:r>
                      <a:endParaRPr lang="en-US" sz="60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17416" name="Rectangle 1"/>
          <p:cNvSpPr>
            <a:spLocks noChangeArrowheads="1"/>
          </p:cNvSpPr>
          <p:nvPr/>
        </p:nvSpPr>
        <p:spPr bwMode="auto">
          <a:xfrm>
            <a:off x="1866900" y="53514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603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603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603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603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603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85963" y="3871913"/>
          <a:ext cx="2886075" cy="3416300"/>
        </p:xfrm>
        <a:graphic>
          <a:graphicData uri="http://schemas.openxmlformats.org/drawingml/2006/table">
            <a:tbl>
              <a:tblPr/>
              <a:tblGrid>
                <a:gridCol w="2886075"/>
              </a:tblGrid>
              <a:tr h="2286000">
                <a:tc>
                  <a:txBody>
                    <a:bodyPr/>
                    <a:lstStyle/>
                    <a:p>
                      <a:pPr marL="203200" algn="l">
                        <a:lnSpc>
                          <a:spcPts val="1700"/>
                        </a:lnSpc>
                        <a:spcAft>
                          <a:spcPts val="410"/>
                        </a:spcAft>
                      </a:pPr>
                      <a:r>
                        <a:rPr lang="en-US" sz="1700" b="1">
                          <a:solidFill>
                            <a:srgbClr val="000000"/>
                          </a:solidFill>
                          <a:effectLst/>
                          <a:latin typeface="Microsoft YaHei"/>
                          <a:ea typeface="微软雅黑"/>
                          <a:cs typeface="Microsoft YaHei"/>
                        </a:rPr>
                        <a:t>INSTALLATION STEP 7</a:t>
                      </a:r>
                      <a:endParaRPr lang="en-US" sz="1700" b="1">
                        <a:effectLst/>
                        <a:latin typeface="Microsoft YaHei"/>
                        <a:ea typeface="宋体"/>
                        <a:cs typeface="Microsoft YaHei"/>
                      </a:endParaRPr>
                    </a:p>
                    <a:p>
                      <a:pPr algn="ctr">
                        <a:lnSpc>
                          <a:spcPts val="1100"/>
                        </a:lnSpc>
                        <a:spcBef>
                          <a:spcPts val="600"/>
                        </a:spcBef>
                        <a:spcAft>
                          <a:spcPts val="1870"/>
                        </a:spcAft>
                      </a:pPr>
                      <a:r>
                        <a:rPr lang="en-US" sz="1100" b="1">
                          <a:solidFill>
                            <a:srgbClr val="000000"/>
                          </a:solidFill>
                          <a:effectLst/>
                          <a:latin typeface="Microsoft YaHei"/>
                          <a:ea typeface="微软雅黑"/>
                          <a:cs typeface="Microsoft YaHei"/>
                        </a:rPr>
                        <a:t>RO TANK ASSEMBLY</a:t>
                      </a:r>
                      <a:endParaRPr lang="en-US" sz="1100" b="1">
                        <a:effectLst/>
                        <a:latin typeface="Microsoft YaHei"/>
                        <a:ea typeface="宋体"/>
                        <a:cs typeface="Microsoft YaHei"/>
                      </a:endParaRPr>
                    </a:p>
                    <a:p>
                      <a:pPr algn="ctr">
                        <a:lnSpc>
                          <a:spcPts val="855"/>
                        </a:lnSpc>
                        <a:spcBef>
                          <a:spcPts val="2100"/>
                        </a:spcBef>
                        <a:spcAft>
                          <a:spcPts val="0"/>
                        </a:spcAft>
                      </a:pPr>
                      <a:r>
                        <a:rPr lang="en-US" sz="800">
                          <a:solidFill>
                            <a:srgbClr val="000000"/>
                          </a:solidFill>
                          <a:effectLst/>
                          <a:latin typeface="Microsoft YaHei"/>
                          <a:ea typeface="微软雅黑"/>
                          <a:cs typeface="Microsoft YaHei"/>
                        </a:rPr>
                        <a:t>NOTE!</a:t>
                      </a:r>
                      <a:endParaRPr lang="en-US" sz="800">
                        <a:effectLst/>
                        <a:latin typeface="Microsoft YaHei"/>
                        <a:ea typeface="宋体"/>
                        <a:cs typeface="Microsoft YaHei"/>
                      </a:endParaRPr>
                    </a:p>
                    <a:p>
                      <a:pPr algn="ctr">
                        <a:lnSpc>
                          <a:spcPts val="855"/>
                        </a:lnSpc>
                        <a:spcAft>
                          <a:spcPts val="0"/>
                        </a:spcAft>
                      </a:pPr>
                      <a:r>
                        <a:rPr lang="en-US" sz="600" b="1">
                          <a:solidFill>
                            <a:srgbClr val="000000"/>
                          </a:solidFill>
                          <a:effectLst/>
                          <a:latin typeface="Microsoft YaHei"/>
                          <a:ea typeface="微软雅黑"/>
                          <a:cs typeface="Microsoft YaHei"/>
                        </a:rPr>
                        <a:t>Do not tamper with the air valve on low side of storage tank.</a:t>
                      </a:r>
                      <a:endParaRPr lang="en-US" sz="600" b="1">
                        <a:effectLst/>
                        <a:latin typeface="Microsoft YaHei"/>
                        <a:ea typeface="宋体"/>
                        <a:cs typeface="Microsoft YaHei"/>
                      </a:endParaRPr>
                    </a:p>
                    <a:p>
                      <a:pPr algn="ctr">
                        <a:lnSpc>
                          <a:spcPts val="855"/>
                        </a:lnSpc>
                        <a:spcAft>
                          <a:spcPts val="975"/>
                        </a:spcAft>
                      </a:pPr>
                      <a:r>
                        <a:rPr lang="en-US" sz="600" b="1">
                          <a:solidFill>
                            <a:srgbClr val="000000"/>
                          </a:solidFill>
                          <a:effectLst/>
                          <a:latin typeface="Microsoft YaHei"/>
                          <a:ea typeface="微软雅黑"/>
                          <a:cs typeface="Microsoft YaHei"/>
                        </a:rPr>
                        <a:t>It has been preset at 7-10 psi by the manufacturer.</a:t>
                      </a:r>
                      <a:endParaRPr lang="en-US" sz="600" b="1">
                        <a:effectLst/>
                        <a:latin typeface="Microsoft YaHei"/>
                        <a:ea typeface="宋体"/>
                        <a:cs typeface="Microsoft YaHei"/>
                      </a:endParaRPr>
                    </a:p>
                    <a:p>
                      <a:pPr marL="342900" lvl="0" indent="-342900" algn="just">
                        <a:lnSpc>
                          <a:spcPts val="1140"/>
                        </a:lnSpc>
                        <a:spcBef>
                          <a:spcPts val="1200"/>
                        </a:spcBef>
                        <a:spcAft>
                          <a:spcPts val="0"/>
                        </a:spcAft>
                        <a:buClr>
                          <a:srgbClr val="000000"/>
                        </a:buClr>
                        <a:buSzPts val="550"/>
                        <a:buFont typeface="+mj-lt"/>
                        <a:buAutoNum type="arabicPeriod"/>
                        <a:tabLst>
                          <a:tab pos="186055" algn="l"/>
                        </a:tabLst>
                      </a:pPr>
                      <a:r>
                        <a:rPr lang="en-US" sz="550" u="none" strike="noStrike" spc="0">
                          <a:solidFill>
                            <a:srgbClr val="000000"/>
                          </a:solidFill>
                          <a:effectLst/>
                          <a:latin typeface="Microsoft YaHei"/>
                          <a:ea typeface="宋体"/>
                          <a:cs typeface="Microsoft YaHei"/>
                        </a:rPr>
                        <a:t>Open the box and remove the stand from the top of the tank.</a:t>
                      </a:r>
                      <a:endParaRPr lang="en-US" sz="550" u="none" strike="noStrike" spc="0">
                        <a:effectLst/>
                        <a:latin typeface="Microsoft YaHei"/>
                        <a:ea typeface="宋体"/>
                        <a:cs typeface="Microsoft YaHei"/>
                      </a:endParaRPr>
                    </a:p>
                    <a:p>
                      <a:pPr marL="342900" lvl="0" indent="-342900" algn="just">
                        <a:lnSpc>
                          <a:spcPts val="1140"/>
                        </a:lnSpc>
                        <a:spcBef>
                          <a:spcPts val="1200"/>
                        </a:spcBef>
                        <a:spcAft>
                          <a:spcPts val="0"/>
                        </a:spcAft>
                        <a:buClr>
                          <a:srgbClr val="000000"/>
                        </a:buClr>
                        <a:buSzPts val="550"/>
                        <a:buFont typeface="+mj-lt"/>
                        <a:buAutoNum type="arabicPeriod"/>
                        <a:tabLst>
                          <a:tab pos="190500" algn="l"/>
                        </a:tabLst>
                      </a:pPr>
                      <a:r>
                        <a:rPr lang="en-US" sz="550" u="none" strike="noStrike" spc="0">
                          <a:solidFill>
                            <a:srgbClr val="000000"/>
                          </a:solidFill>
                          <a:effectLst/>
                          <a:latin typeface="Microsoft YaHei"/>
                          <a:ea typeface="宋体"/>
                          <a:cs typeface="Microsoft YaHei"/>
                        </a:rPr>
                        <a:t>Wrap the thread 6-8 times with plumbers (Teflon) tape only.</a:t>
                      </a:r>
                      <a:endParaRPr lang="en-US" sz="550" u="none" strike="noStrike" spc="0">
                        <a:effectLst/>
                        <a:latin typeface="Microsoft YaHei"/>
                        <a:ea typeface="宋体"/>
                        <a:cs typeface="Microsoft YaHei"/>
                      </a:endParaRPr>
                    </a:p>
                    <a:p>
                      <a:pPr marL="342900" lvl="0" indent="-342900" algn="just">
                        <a:lnSpc>
                          <a:spcPts val="1140"/>
                        </a:lnSpc>
                        <a:spcBef>
                          <a:spcPts val="1200"/>
                        </a:spcBef>
                        <a:spcAft>
                          <a:spcPts val="0"/>
                        </a:spcAft>
                        <a:buClr>
                          <a:srgbClr val="000000"/>
                        </a:buClr>
                        <a:buSzPts val="550"/>
                        <a:buFont typeface="+mj-lt"/>
                        <a:buAutoNum type="arabicPeriod"/>
                        <a:tabLst>
                          <a:tab pos="190500" algn="l"/>
                        </a:tabLst>
                      </a:pPr>
                      <a:r>
                        <a:rPr lang="en-US" sz="550" u="none" strike="noStrike" spc="0">
                          <a:solidFill>
                            <a:srgbClr val="000000"/>
                          </a:solidFill>
                          <a:effectLst/>
                          <a:latin typeface="Microsoft YaHei"/>
                          <a:ea typeface="宋体"/>
                          <a:cs typeface="Microsoft YaHei"/>
                        </a:rPr>
                        <a:t>Connect the ball valve to the thread. Make sure it is tight but not overly tight.</a:t>
                      </a:r>
                      <a:endParaRPr lang="en-US" sz="550" u="none" strike="noStrike" spc="0">
                        <a:effectLst/>
                        <a:latin typeface="Microsoft YaHei"/>
                        <a:ea typeface="宋体"/>
                        <a:cs typeface="Microsoft YaHei"/>
                      </a:endParaRPr>
                    </a:p>
                    <a:p>
                      <a:pPr marL="342900" lvl="0" indent="-342900" algn="just">
                        <a:lnSpc>
                          <a:spcPts val="765"/>
                        </a:lnSpc>
                        <a:spcBef>
                          <a:spcPts val="1200"/>
                        </a:spcBef>
                        <a:spcAft>
                          <a:spcPts val="0"/>
                        </a:spcAft>
                        <a:buClr>
                          <a:srgbClr val="000000"/>
                        </a:buClr>
                        <a:buSzPts val="550"/>
                        <a:buFont typeface="+mj-lt"/>
                        <a:buAutoNum type="arabicPeriod"/>
                        <a:tabLst>
                          <a:tab pos="191770" algn="l"/>
                        </a:tabLst>
                      </a:pPr>
                      <a:r>
                        <a:rPr lang="en-US" sz="550" u="none" strike="noStrike" spc="0">
                          <a:solidFill>
                            <a:srgbClr val="000000"/>
                          </a:solidFill>
                          <a:effectLst/>
                          <a:latin typeface="Microsoft YaHei"/>
                          <a:ea typeface="宋体"/>
                          <a:cs typeface="Microsoft YaHei"/>
                        </a:rPr>
                        <a:t>Place the storage tank in desire location. Since it is the pressure storage tank, it can stand up straight or lie down.</a:t>
                      </a:r>
                      <a:endParaRPr lang="en-US" sz="550" u="none" strike="noStrike" spc="0">
                        <a:effectLst/>
                        <a:latin typeface="Microsoft YaHei"/>
                        <a:ea typeface="宋体"/>
                        <a:cs typeface="Microsoft YaHei"/>
                      </a:endParaRPr>
                    </a:p>
                    <a:p>
                      <a:pPr marL="342900" lvl="0" indent="-342900" algn="just">
                        <a:lnSpc>
                          <a:spcPts val="755"/>
                        </a:lnSpc>
                        <a:spcBef>
                          <a:spcPts val="1200"/>
                        </a:spcBef>
                        <a:spcAft>
                          <a:spcPts val="0"/>
                        </a:spcAft>
                        <a:buClr>
                          <a:srgbClr val="000000"/>
                        </a:buClr>
                        <a:buSzPts val="550"/>
                        <a:buFont typeface="+mj-lt"/>
                        <a:buAutoNum type="arabicPeriod"/>
                        <a:tabLst>
                          <a:tab pos="191770" algn="l"/>
                        </a:tabLst>
                      </a:pPr>
                      <a:r>
                        <a:rPr lang="en-US" sz="550" u="none" strike="noStrike" spc="0">
                          <a:solidFill>
                            <a:srgbClr val="000000"/>
                          </a:solidFill>
                          <a:effectLst/>
                          <a:latin typeface="Microsoft YaHei"/>
                          <a:ea typeface="宋体"/>
                          <a:cs typeface="Microsoft YaHei"/>
                        </a:rPr>
                        <a:t>Connect the (yellow) tubing from inline filter (5th stage) to the tank ball valve. (See 5-Stage RO system diagram page 6)</a:t>
                      </a:r>
                      <a:endParaRPr lang="en-US" sz="550" u="none" strike="noStrike" spc="0">
                        <a:effectLst/>
                        <a:latin typeface="Microsoft YaHei"/>
                        <a:ea typeface="宋体"/>
                        <a:cs typeface="Microsoft YaHei"/>
                      </a:endParaRPr>
                    </a:p>
                    <a:p>
                      <a:pPr marL="342900" lvl="0" indent="-342900" algn="just">
                        <a:lnSpc>
                          <a:spcPts val="600"/>
                        </a:lnSpc>
                        <a:spcBef>
                          <a:spcPts val="1200"/>
                        </a:spcBef>
                        <a:spcAft>
                          <a:spcPts val="0"/>
                        </a:spcAft>
                        <a:buClr>
                          <a:srgbClr val="000000"/>
                        </a:buClr>
                        <a:buSzPts val="550"/>
                        <a:buFont typeface="+mj-lt"/>
                        <a:buAutoNum type="arabicPeriod"/>
                        <a:tabLst>
                          <a:tab pos="193040" algn="l"/>
                        </a:tabLst>
                      </a:pPr>
                      <a:r>
                        <a:rPr lang="en-US" sz="550" u="none" strike="noStrike" spc="0">
                          <a:solidFill>
                            <a:srgbClr val="000000"/>
                          </a:solidFill>
                          <a:effectLst/>
                          <a:latin typeface="Microsoft YaHei"/>
                          <a:ea typeface="宋体"/>
                          <a:cs typeface="Microsoft YaHei"/>
                        </a:rPr>
                        <a:t>Turn the tank ball valve on.</a:t>
                      </a:r>
                      <a:endParaRPr lang="en-US" sz="55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29263"/>
          <a:ext cx="6172200" cy="101600"/>
        </p:xfrm>
        <a:graphic>
          <a:graphicData uri="http://schemas.openxmlformats.org/drawingml/2006/table">
            <a:tbl>
              <a:tblPr/>
              <a:tblGrid>
                <a:gridCol w="6172200"/>
              </a:tblGrid>
              <a:tr h="0">
                <a:tc>
                  <a:txBody>
                    <a:bodyPr/>
                    <a:lstStyle/>
                    <a:p>
                      <a:pPr algn="l">
                        <a:lnSpc>
                          <a:spcPts val="800"/>
                        </a:lnSpc>
                        <a:spcAft>
                          <a:spcPts val="0"/>
                        </a:spcAft>
                      </a:pPr>
                      <a:r>
                        <a:rPr lang="en-US" sz="800">
                          <a:solidFill>
                            <a:srgbClr val="000000"/>
                          </a:solidFill>
                          <a:effectLst/>
                          <a:latin typeface="Microsoft YaHei"/>
                          <a:ea typeface="微软雅黑"/>
                          <a:cs typeface="Microsoft YaHei"/>
                        </a:rPr>
                        <a:t>ON POSITION</a:t>
                      </a:r>
                      <a:endParaRPr lang="en-US" sz="8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529263"/>
          <a:ext cx="6172200" cy="101600"/>
        </p:xfrm>
        <a:graphic>
          <a:graphicData uri="http://schemas.openxmlformats.org/drawingml/2006/table">
            <a:tbl>
              <a:tblPr/>
              <a:tblGrid>
                <a:gridCol w="6172200"/>
              </a:tblGrid>
              <a:tr h="0">
                <a:tc>
                  <a:txBody>
                    <a:bodyPr/>
                    <a:lstStyle/>
                    <a:p>
                      <a:pPr algn="l">
                        <a:lnSpc>
                          <a:spcPts val="800"/>
                        </a:lnSpc>
                        <a:spcAft>
                          <a:spcPts val="0"/>
                        </a:spcAft>
                      </a:pPr>
                      <a:r>
                        <a:rPr lang="en-US" sz="800" dirty="0">
                          <a:solidFill>
                            <a:srgbClr val="000000"/>
                          </a:solidFill>
                          <a:effectLst/>
                          <a:latin typeface="Microsoft YaHei"/>
                          <a:ea typeface="微软雅黑"/>
                          <a:cs typeface="Microsoft YaHei"/>
                        </a:rPr>
                        <a:t>OFF POSITION</a:t>
                      </a:r>
                      <a:endParaRPr lang="en-US" sz="80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18442" name="Rectangle 2"/>
          <p:cNvSpPr>
            <a:spLocks noChangeArrowheads="1"/>
          </p:cNvSpPr>
          <p:nvPr/>
        </p:nvSpPr>
        <p:spPr bwMode="auto">
          <a:xfrm>
            <a:off x="342900" y="55292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pic>
        <p:nvPicPr>
          <p:cNvPr id="1844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29263"/>
            <a:ext cx="30289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3"/>
          <p:cNvSpPr>
            <a:spLocks noChangeArrowheads="1"/>
          </p:cNvSpPr>
          <p:nvPr/>
        </p:nvSpPr>
        <p:spPr bwMode="auto">
          <a:xfrm>
            <a:off x="342900" y="55292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39" name="群組 38"/>
          <p:cNvGrpSpPr/>
          <p:nvPr/>
        </p:nvGrpSpPr>
        <p:grpSpPr>
          <a:xfrm>
            <a:off x="103326" y="1472817"/>
            <a:ext cx="6660000" cy="828000"/>
            <a:chOff x="58316" y="1002903"/>
            <a:chExt cx="6741368" cy="1501825"/>
          </a:xfrm>
        </p:grpSpPr>
        <p:sp>
          <p:nvSpPr>
            <p:cNvPr id="40" name="文字方塊 39"/>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41" name="群組 40"/>
            <p:cNvGrpSpPr/>
            <p:nvPr/>
          </p:nvGrpSpPr>
          <p:grpSpPr>
            <a:xfrm>
              <a:off x="58316" y="1002903"/>
              <a:ext cx="6741368" cy="1501825"/>
              <a:chOff x="188640" y="992559"/>
              <a:chExt cx="6264696" cy="1656185"/>
            </a:xfrm>
          </p:grpSpPr>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3" name="矩形 42"/>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45" name="群組 44"/>
          <p:cNvGrpSpPr/>
          <p:nvPr/>
        </p:nvGrpSpPr>
        <p:grpSpPr>
          <a:xfrm>
            <a:off x="103326" y="2621576"/>
            <a:ext cx="6660000" cy="828000"/>
            <a:chOff x="58316" y="1002903"/>
            <a:chExt cx="6741368" cy="1501825"/>
          </a:xfrm>
        </p:grpSpPr>
        <p:sp>
          <p:nvSpPr>
            <p:cNvPr id="46" name="文字方塊 4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insert the red tubing into the fitting.  Apply force while pushing tube into fitting to ensure the quick connect has locked.</a:t>
              </a:r>
              <a:endParaRPr kumimoji="0" lang="en-US" altLang="en-US" sz="1200" b="1" dirty="0">
                <a:ea typeface="宋体" pitchFamily="2" charset="-122"/>
                <a:cs typeface="Arial" charset="0"/>
              </a:endParaRPr>
            </a:p>
          </p:txBody>
        </p:sp>
        <p:grpSp>
          <p:nvGrpSpPr>
            <p:cNvPr id="47" name="群組 46"/>
            <p:cNvGrpSpPr/>
            <p:nvPr/>
          </p:nvGrpSpPr>
          <p:grpSpPr>
            <a:xfrm>
              <a:off x="58316" y="1002903"/>
              <a:ext cx="6741368" cy="1501825"/>
              <a:chOff x="188640" y="992559"/>
              <a:chExt cx="6264696" cy="1656185"/>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9" name="矩形 4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0" name="群組 49"/>
          <p:cNvGrpSpPr/>
          <p:nvPr/>
        </p:nvGrpSpPr>
        <p:grpSpPr>
          <a:xfrm>
            <a:off x="103326" y="3770335"/>
            <a:ext cx="6660000" cy="828000"/>
            <a:chOff x="58316" y="1002903"/>
            <a:chExt cx="6741368" cy="1501825"/>
          </a:xfrm>
        </p:grpSpPr>
        <p:sp>
          <p:nvSpPr>
            <p:cNvPr id="51" name="文字方塊 5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smtClean="0">
                  <a:solidFill>
                    <a:srgbClr val="000000"/>
                  </a:solidFill>
                  <a:ea typeface="宋体" pitchFamily="2" charset="-122"/>
                  <a:cs typeface="Arial" charset="0"/>
                </a:rPr>
                <a:t>left filter </a:t>
              </a:r>
              <a:r>
                <a:rPr kumimoji="0" lang="en-US" altLang="en-US" sz="1200" b="1" dirty="0">
                  <a:solidFill>
                    <a:srgbClr val="000000"/>
                  </a:solidFill>
                  <a:ea typeface="宋体" pitchFamily="2" charset="-122"/>
                  <a:cs typeface="Arial" charset="0"/>
                </a:rPr>
                <a:t>housing </a:t>
              </a:r>
              <a:r>
                <a:rPr kumimoji="0" lang="en-US" altLang="en-US" sz="1200" b="1" dirty="0" smtClean="0">
                  <a:solidFill>
                    <a:srgbClr val="000000"/>
                  </a:solidFill>
                  <a:ea typeface="宋体" pitchFamily="2" charset="-122"/>
                  <a:cs typeface="Arial" charset="0"/>
                </a:rPr>
                <a:t>(out) </a:t>
              </a:r>
              <a:r>
                <a:rPr kumimoji="0" lang="en-US" altLang="en-US" sz="1200" b="1" dirty="0">
                  <a:solidFill>
                    <a:srgbClr val="000000"/>
                  </a:solidFill>
                  <a:ea typeface="宋体" pitchFamily="2" charset="-122"/>
                  <a:cs typeface="Arial" charset="0"/>
                </a:rPr>
                <a:t>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a:t>
              </a:r>
              <a:r>
                <a:rPr kumimoji="0" lang="en-US" altLang="en-US" sz="1200" b="1" dirty="0" smtClean="0">
                  <a:solidFill>
                    <a:srgbClr val="000000"/>
                  </a:solidFill>
                  <a:ea typeface="宋体" pitchFamily="2" charset="-122"/>
                  <a:cs typeface="Arial" charset="0"/>
                </a:rPr>
                <a:t>11 O’clock degree.</a:t>
              </a:r>
              <a:endParaRPr kumimoji="0" lang="en-US" altLang="en-US" sz="1200" b="1" dirty="0">
                <a:ea typeface="宋体" pitchFamily="2" charset="-122"/>
                <a:cs typeface="Arial" charset="0"/>
              </a:endParaRPr>
            </a:p>
          </p:txBody>
        </p:sp>
        <p:grpSp>
          <p:nvGrpSpPr>
            <p:cNvPr id="52" name="群組 51"/>
            <p:cNvGrpSpPr/>
            <p:nvPr/>
          </p:nvGrpSpPr>
          <p:grpSpPr>
            <a:xfrm>
              <a:off x="58316" y="1002903"/>
              <a:ext cx="6741368" cy="1501825"/>
              <a:chOff x="188640" y="992559"/>
              <a:chExt cx="6264696" cy="1656185"/>
            </a:xfrm>
          </p:grpSpPr>
          <p:pic>
            <p:nvPicPr>
              <p:cNvPr id="53" name="圖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4" name="矩形 5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5" name="群組 54"/>
          <p:cNvGrpSpPr/>
          <p:nvPr/>
        </p:nvGrpSpPr>
        <p:grpSpPr>
          <a:xfrm>
            <a:off x="103326" y="4919094"/>
            <a:ext cx="6660000" cy="828000"/>
            <a:chOff x="58316" y="1002903"/>
            <a:chExt cx="6741368" cy="1501825"/>
          </a:xfrm>
        </p:grpSpPr>
        <p:sp>
          <p:nvSpPr>
            <p:cNvPr id="56" name="文字方塊 5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red tubing into the fitting.  Apply force while pushing tube into fitting to ensure the quick connect has </a:t>
              </a:r>
              <a:r>
                <a:rPr kumimoji="0" lang="en-US" altLang="en-US" sz="1200" b="1" dirty="0" smtClean="0">
                  <a:solidFill>
                    <a:srgbClr val="000000"/>
                  </a:solidFill>
                  <a:ea typeface="宋体" pitchFamily="2" charset="-122"/>
                  <a:cs typeface="Arial" charset="0"/>
                </a:rPr>
                <a:t>locked.</a:t>
              </a:r>
              <a:endParaRPr kumimoji="0" lang="en-US" altLang="en-US" sz="1200" b="1" dirty="0">
                <a:ea typeface="宋体" pitchFamily="2" charset="-122"/>
                <a:cs typeface="Arial" charset="0"/>
              </a:endParaRPr>
            </a:p>
          </p:txBody>
        </p:sp>
        <p:grpSp>
          <p:nvGrpSpPr>
            <p:cNvPr id="57" name="群組 56"/>
            <p:cNvGrpSpPr/>
            <p:nvPr/>
          </p:nvGrpSpPr>
          <p:grpSpPr>
            <a:xfrm>
              <a:off x="58316" y="1002903"/>
              <a:ext cx="6741368" cy="1501825"/>
              <a:chOff x="188640" y="992559"/>
              <a:chExt cx="6264696" cy="1656185"/>
            </a:xfrm>
          </p:grpSpPr>
          <p:pic>
            <p:nvPicPr>
              <p:cNvPr id="58" name="圖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9" name="矩形 5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0" name="群組 59"/>
          <p:cNvGrpSpPr/>
          <p:nvPr/>
        </p:nvGrpSpPr>
        <p:grpSpPr>
          <a:xfrm>
            <a:off x="103326" y="6067853"/>
            <a:ext cx="6660000" cy="828000"/>
            <a:chOff x="58316" y="1002903"/>
            <a:chExt cx="6741368" cy="1501825"/>
          </a:xfrm>
        </p:grpSpPr>
        <p:sp>
          <p:nvSpPr>
            <p:cNvPr id="61" name="文字方塊 6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FEED.</a:t>
              </a:r>
              <a:endParaRPr kumimoji="0" lang="en-US" altLang="en-US" sz="1200" b="1" dirty="0">
                <a:ea typeface="宋体" pitchFamily="2" charset="-122"/>
                <a:cs typeface="Arial" charset="0"/>
              </a:endParaRPr>
            </a:p>
          </p:txBody>
        </p:sp>
        <p:grpSp>
          <p:nvGrpSpPr>
            <p:cNvPr id="62" name="群組 61"/>
            <p:cNvGrpSpPr/>
            <p:nvPr/>
          </p:nvGrpSpPr>
          <p:grpSpPr>
            <a:xfrm>
              <a:off x="58316" y="1002903"/>
              <a:ext cx="6741368" cy="1501825"/>
              <a:chOff x="188640" y="992559"/>
              <a:chExt cx="6264696" cy="1656185"/>
            </a:xfrm>
          </p:grpSpPr>
          <p:pic>
            <p:nvPicPr>
              <p:cNvPr id="63" name="圖片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4" name="矩形 6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5" name="群組 64"/>
          <p:cNvGrpSpPr/>
          <p:nvPr/>
        </p:nvGrpSpPr>
        <p:grpSpPr>
          <a:xfrm>
            <a:off x="103326" y="7216612"/>
            <a:ext cx="6660000" cy="828000"/>
            <a:chOff x="58316" y="1002903"/>
            <a:chExt cx="6741368" cy="1501825"/>
          </a:xfrm>
        </p:grpSpPr>
        <p:sp>
          <p:nvSpPr>
            <p:cNvPr id="66" name="文字方塊 6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drain.</a:t>
              </a:r>
              <a:endParaRPr kumimoji="0" lang="en-US" altLang="en-US" sz="1200" b="1" dirty="0">
                <a:ea typeface="宋体" pitchFamily="2" charset="-122"/>
                <a:cs typeface="Arial" charset="0"/>
              </a:endParaRPr>
            </a:p>
          </p:txBody>
        </p:sp>
        <p:grpSp>
          <p:nvGrpSpPr>
            <p:cNvPr id="67" name="群組 66"/>
            <p:cNvGrpSpPr/>
            <p:nvPr/>
          </p:nvGrpSpPr>
          <p:grpSpPr>
            <a:xfrm>
              <a:off x="58316" y="1002903"/>
              <a:ext cx="6741368" cy="1501825"/>
              <a:chOff x="188640" y="992559"/>
              <a:chExt cx="6264696" cy="1656185"/>
            </a:xfrm>
          </p:grpSpPr>
          <p:pic>
            <p:nvPicPr>
              <p:cNvPr id="68" name="圖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9" name="矩形 6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75" name="群組 74"/>
          <p:cNvGrpSpPr/>
          <p:nvPr/>
        </p:nvGrpSpPr>
        <p:grpSpPr>
          <a:xfrm>
            <a:off x="103326" y="8365373"/>
            <a:ext cx="6660000" cy="828000"/>
            <a:chOff x="58316" y="1002903"/>
            <a:chExt cx="6741368" cy="1501825"/>
          </a:xfrm>
        </p:grpSpPr>
        <p:sp>
          <p:nvSpPr>
            <p:cNvPr id="76" name="文字方塊 7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drain.</a:t>
              </a:r>
              <a:endParaRPr kumimoji="0" lang="en-US" altLang="en-US" sz="1200" b="1" dirty="0">
                <a:ea typeface="宋体" pitchFamily="2" charset="-122"/>
                <a:cs typeface="Arial" charset="0"/>
              </a:endParaRPr>
            </a:p>
          </p:txBody>
        </p:sp>
        <p:grpSp>
          <p:nvGrpSpPr>
            <p:cNvPr id="77" name="群組 76"/>
            <p:cNvGrpSpPr/>
            <p:nvPr/>
          </p:nvGrpSpPr>
          <p:grpSpPr>
            <a:xfrm>
              <a:off x="58316" y="1002903"/>
              <a:ext cx="6741368" cy="1501825"/>
              <a:chOff x="188640" y="992559"/>
              <a:chExt cx="6264696" cy="1656185"/>
            </a:xfrm>
          </p:grpSpPr>
          <p:pic>
            <p:nvPicPr>
              <p:cNvPr id="78" name="圖片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79" name="矩形 7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42900" y="5446713"/>
          <a:ext cx="6172200" cy="266700"/>
        </p:xfrm>
        <a:graphic>
          <a:graphicData uri="http://schemas.openxmlformats.org/drawingml/2006/table">
            <a:tbl>
              <a:tblPr/>
              <a:tblGrid>
                <a:gridCol w="6172200"/>
              </a:tblGrid>
              <a:tr h="0">
                <a:tc>
                  <a:txBody>
                    <a:bodyPr/>
                    <a:lstStyle/>
                    <a:p>
                      <a:pPr algn="l">
                        <a:lnSpc>
                          <a:spcPts val="2100"/>
                        </a:lnSpc>
                        <a:spcAft>
                          <a:spcPts val="0"/>
                        </a:spcAft>
                      </a:pPr>
                      <a:r>
                        <a:rPr lang="en-US" sz="2100" spc="-50">
                          <a:solidFill>
                            <a:srgbClr val="000000"/>
                          </a:solidFill>
                          <a:effectLst/>
                          <a:latin typeface="Microsoft YaHei"/>
                          <a:ea typeface="微软雅黑"/>
                          <a:cs typeface="Microsoft YaHei"/>
                        </a:rPr>
                        <a:t>SYSTEM CONNECTIONS</a:t>
                      </a:r>
                      <a:endParaRPr lang="en-US" sz="2100" spc="-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847850" y="5480050"/>
          <a:ext cx="3162300" cy="200025"/>
        </p:xfrm>
        <a:graphic>
          <a:graphicData uri="http://schemas.openxmlformats.org/drawingml/2006/table">
            <a:tbl>
              <a:tblPr/>
              <a:tblGrid>
                <a:gridCol w="3162300"/>
              </a:tblGrid>
              <a:tr h="2000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663"/>
                        </a:lnSpc>
                        <a:spcBef>
                          <a:spcPts val="33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Long Reach</a:t>
                      </a:r>
                      <a:b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b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Drinking Faucet</a:t>
                      </a:r>
                      <a:endParaRPr kumimoji="0" lang="en-US" altLang="en-US" sz="4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4" name="表格 3"/>
          <p:cNvGraphicFramePr>
            <a:graphicFrameLocks noGrp="1"/>
          </p:cNvGraphicFramePr>
          <p:nvPr/>
        </p:nvGraphicFramePr>
        <p:xfrm>
          <a:off x="342900" y="5554663"/>
          <a:ext cx="6172200" cy="50800"/>
        </p:xfrm>
        <a:graphic>
          <a:graphicData uri="http://schemas.openxmlformats.org/drawingml/2006/table">
            <a:tbl>
              <a:tblPr/>
              <a:tblGrid>
                <a:gridCol w="6172200"/>
              </a:tblGrid>
              <a:tr h="0">
                <a:tc>
                  <a:txBody>
                    <a:bodyPr/>
                    <a:lstStyle/>
                    <a:p>
                      <a:pPr marL="685800" algn="l">
                        <a:lnSpc>
                          <a:spcPts val="400"/>
                        </a:lnSpc>
                        <a:spcAft>
                          <a:spcPts val="0"/>
                        </a:spcAft>
                      </a:pPr>
                      <a:r>
                        <a:rPr lang="en-US" sz="400">
                          <a:solidFill>
                            <a:srgbClr val="000000"/>
                          </a:solidFill>
                          <a:effectLst/>
                          <a:latin typeface="Microsoft YaHei"/>
                          <a:ea typeface="微软雅黑"/>
                          <a:cs typeface="Microsoft YaHei"/>
                        </a:rPr>
                        <a:t>1 /4" Yellow tubing to tank</a:t>
                      </a:r>
                      <a:endParaRPr lang="en-US" sz="4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176588" y="5489575"/>
          <a:ext cx="504825" cy="180975"/>
        </p:xfrm>
        <a:graphic>
          <a:graphicData uri="http://schemas.openxmlformats.org/drawingml/2006/table">
            <a:tbl>
              <a:tblPr/>
              <a:tblGrid>
                <a:gridCol w="504825"/>
              </a:tblGrid>
              <a:tr h="180975">
                <a:tc>
                  <a:txBody>
                    <a:bodyPr/>
                    <a:lstStyle/>
                    <a:p>
                      <a:pPr algn="r">
                        <a:lnSpc>
                          <a:spcPts val="530"/>
                        </a:lnSpc>
                        <a:spcAft>
                          <a:spcPts val="0"/>
                        </a:spcAft>
                      </a:pPr>
                      <a:r>
                        <a:rPr lang="en-US" sz="400">
                          <a:solidFill>
                            <a:srgbClr val="000000"/>
                          </a:solidFill>
                          <a:effectLst/>
                          <a:latin typeface="Microsoft YaHei"/>
                          <a:ea typeface="微软雅黑"/>
                          <a:cs typeface="Microsoft YaHei"/>
                        </a:rPr>
                        <a:t>1/4* Blue tubing | to faucet I</a:t>
                      </a:r>
                      <a:endParaRPr lang="en-US" sz="4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48313"/>
          <a:ext cx="6172200" cy="63500"/>
        </p:xfrm>
        <a:graphic>
          <a:graphicData uri="http://schemas.openxmlformats.org/drawingml/2006/table">
            <a:tbl>
              <a:tblPr/>
              <a:tblGrid>
                <a:gridCol w="6172200"/>
              </a:tblGrid>
              <a:tr h="0">
                <a:tc>
                  <a:txBody>
                    <a:bodyPr/>
                    <a:lstStyle/>
                    <a:p>
                      <a:pPr algn="l">
                        <a:lnSpc>
                          <a:spcPts val="450"/>
                        </a:lnSpc>
                        <a:spcAft>
                          <a:spcPts val="0"/>
                        </a:spcAft>
                      </a:pPr>
                      <a:r>
                        <a:rPr lang="en-US" sz="450">
                          <a:solidFill>
                            <a:srgbClr val="000000"/>
                          </a:solidFill>
                          <a:effectLst/>
                          <a:latin typeface="Microsoft YaHei"/>
                          <a:ea typeface="微软雅黑"/>
                          <a:cs typeface="Microsoft YaHei"/>
                        </a:rPr>
                        <a:t>Carbon Final Filter Cth</a:t>
                      </a:r>
                      <a:endParaRPr lang="en-US" sz="4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1847850" y="4779963"/>
          <a:ext cx="3162300" cy="1600200"/>
        </p:xfrm>
        <a:graphic>
          <a:graphicData uri="http://schemas.openxmlformats.org/drawingml/2006/table">
            <a:tbl>
              <a:tblPr/>
              <a:tblGrid>
                <a:gridCol w="3162300"/>
              </a:tblGrid>
              <a:tr h="1190625">
                <a:tc>
                  <a:txBody>
                    <a:bodyPr/>
                    <a:lstStyle>
                      <a:lvl1pPr marL="342900" indent="-342900" eaLnBrk="0" hangingPunct="0">
                        <a:spcBef>
                          <a:spcPct val="20000"/>
                        </a:spcBef>
                        <a:tabLst>
                          <a:tab pos="22225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22225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22225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222250" algn="l"/>
                        </a:tabLst>
                        <a:defRPr kumimoji="1">
                          <a:solidFill>
                            <a:schemeClr val="tx1"/>
                          </a:solidFill>
                          <a:latin typeface="Arial" charset="0"/>
                          <a:ea typeface="新細明體" pitchFamily="18" charset="-120"/>
                        </a:defRPr>
                      </a:lvl4pPr>
                      <a:lvl5pPr marL="2057400" indent="-228600" eaLnBrk="0" hangingPunct="0">
                        <a:spcBef>
                          <a:spcPct val="20000"/>
                        </a:spcBef>
                        <a:tabLst>
                          <a:tab pos="22225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9pPr>
                    </a:lstStyle>
                    <a:p>
                      <a:pPr marL="342900" marR="0" lvl="0" indent="-342900" algn="l" defTabSz="914400" rtl="0" eaLnBrk="1" fontAlgn="base" latinLnBrk="0" hangingPunct="1">
                        <a:lnSpc>
                          <a:spcPts val="813"/>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L to K.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white tube into the feed adapter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L)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and to the inlet marked as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"in"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of the leak detector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825"/>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G to H.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red colored tubing to first stage housing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G)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outlet marked as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"out"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of the leak detector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H)</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825"/>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 to B.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yellow tubing from the storage-tank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A)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post carbon inline tee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B).</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800"/>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 to D.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blue tubing from the faucet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C)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end of the post inline carbon marked as "to faucet"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D).</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675"/>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E to F.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black colored tubing from the Drain Saddle Valve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F)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Flow Restrictor marked as "to drain"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19472" name="Rectangle 2"/>
          <p:cNvSpPr>
            <a:spLocks noChangeArrowheads="1"/>
          </p:cNvSpPr>
          <p:nvPr/>
        </p:nvSpPr>
        <p:spPr bwMode="auto">
          <a:xfrm>
            <a:off x="1847850" y="47799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pic>
        <p:nvPicPr>
          <p:cNvPr id="194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4779963"/>
            <a:ext cx="2533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Rectangle 3"/>
          <p:cNvSpPr>
            <a:spLocks noChangeArrowheads="1"/>
          </p:cNvSpPr>
          <p:nvPr/>
        </p:nvSpPr>
        <p:spPr bwMode="auto">
          <a:xfrm>
            <a:off x="1847850" y="47799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222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222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222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222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222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28825" y="5441950"/>
          <a:ext cx="2800350" cy="276225"/>
        </p:xfrm>
        <a:graphic>
          <a:graphicData uri="http://schemas.openxmlformats.org/drawingml/2006/table">
            <a:tbl>
              <a:tblPr/>
              <a:tblGrid>
                <a:gridCol w="2800350"/>
              </a:tblGrid>
              <a:tr h="2762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r" defTabSz="914400" rtl="0" eaLnBrk="1" fontAlgn="base" latinLnBrk="0" hangingPunct="1">
                        <a:lnSpc>
                          <a:spcPts val="18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微软雅黑" pitchFamily="34" charset="-122"/>
                          <a:ea typeface="微软雅黑" pitchFamily="34" charset="-122"/>
                        </a:rPr>
                        <a:t>SYSTEM STARTUP</a:t>
                      </a:r>
                      <a:endParaRPr kumimoji="0" lang="en-US" altLang="en-US" sz="18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2028825" y="4735513"/>
          <a:ext cx="2800350" cy="1683512"/>
        </p:xfrm>
        <a:graphic>
          <a:graphicData uri="http://schemas.openxmlformats.org/drawingml/2006/table">
            <a:tbl>
              <a:tblPr/>
              <a:tblGrid>
                <a:gridCol w="2800350"/>
              </a:tblGrid>
              <a:tr h="990600">
                <a:tc>
                  <a:txBody>
                    <a:bodyPr/>
                    <a:lstStyle/>
                    <a:p>
                      <a:pPr marL="342900" lvl="0" indent="-342900" algn="l">
                        <a:lnSpc>
                          <a:spcPts val="710"/>
                        </a:lnSpc>
                        <a:spcBef>
                          <a:spcPts val="2100"/>
                        </a:spcBef>
                        <a:spcAft>
                          <a:spcPts val="430"/>
                        </a:spcAft>
                        <a:buClr>
                          <a:srgbClr val="000000"/>
                        </a:buClr>
                        <a:buSzPts val="550"/>
                        <a:buFont typeface="+mj-lt"/>
                        <a:buAutoNum type="arabicPeriod"/>
                        <a:tabLst>
                          <a:tab pos="150495" algn="l"/>
                        </a:tabLst>
                      </a:pPr>
                      <a:r>
                        <a:rPr lang="en-US" sz="550" u="none" strike="noStrike" spc="0">
                          <a:solidFill>
                            <a:srgbClr val="000000"/>
                          </a:solidFill>
                          <a:effectLst/>
                          <a:latin typeface="Microsoft YaHei"/>
                          <a:ea typeface="宋体"/>
                          <a:cs typeface="Microsoft YaHei"/>
                        </a:rPr>
                        <a:t>Turn on both the cold water supply and the under sink feed-water valve</a:t>
                      </a:r>
                      <a:r>
                        <a:rPr lang="en-US" sz="550" u="none" strike="noStrike" spc="0" baseline="-25000">
                          <a:solidFill>
                            <a:srgbClr val="000000"/>
                          </a:solidFill>
                          <a:effectLst/>
                          <a:latin typeface="Microsoft YaHei"/>
                          <a:ea typeface="宋体"/>
                          <a:cs typeface="Microsoft YaHei"/>
                        </a:rPr>
                        <a:t>; </a:t>
                      </a:r>
                      <a:r>
                        <a:rPr lang="en-US" sz="550" u="none" strike="noStrike" spc="0">
                          <a:solidFill>
                            <a:srgbClr val="000000"/>
                          </a:solidFill>
                          <a:effectLst/>
                          <a:latin typeface="Microsoft YaHei"/>
                          <a:ea typeface="宋体"/>
                          <a:cs typeface="Microsoft YaHei"/>
                        </a:rPr>
                        <a:t>but close the tank ball valve. If any leaks are noted, turn off valve and correct before proceeding.</a:t>
                      </a:r>
                      <a:endParaRPr lang="en-US" sz="550" u="none" strike="noStrike" spc="0">
                        <a:effectLst/>
                        <a:latin typeface="Microsoft YaHei"/>
                        <a:ea typeface="宋体"/>
                        <a:cs typeface="Microsoft YaHei"/>
                      </a:endParaRPr>
                    </a:p>
                    <a:p>
                      <a:pPr marL="342900" lvl="0" indent="-342900" algn="just">
                        <a:lnSpc>
                          <a:spcPts val="550"/>
                        </a:lnSpc>
                        <a:spcBef>
                          <a:spcPts val="2100"/>
                        </a:spcBef>
                        <a:spcAft>
                          <a:spcPts val="285"/>
                        </a:spcAft>
                        <a:buClr>
                          <a:srgbClr val="000000"/>
                        </a:buClr>
                        <a:buSzPts val="550"/>
                        <a:buFont typeface="+mj-lt"/>
                        <a:buAutoNum type="arabicPeriod"/>
                        <a:tabLst>
                          <a:tab pos="151130" algn="l"/>
                        </a:tabLst>
                      </a:pPr>
                      <a:r>
                        <a:rPr lang="en-US" sz="550" u="none" strike="noStrike" spc="0">
                          <a:solidFill>
                            <a:srgbClr val="000000"/>
                          </a:solidFill>
                          <a:effectLst/>
                          <a:latin typeface="Microsoft YaHei"/>
                          <a:ea typeface="宋体"/>
                          <a:cs typeface="Microsoft YaHei"/>
                        </a:rPr>
                        <a:t>Open RO faucet for continuous flow (flow rate may vary).</a:t>
                      </a:r>
                      <a:endParaRPr lang="en-US" sz="550" u="none" strike="noStrike" spc="0">
                        <a:effectLst/>
                        <a:latin typeface="Microsoft YaHei"/>
                        <a:ea typeface="宋体"/>
                        <a:cs typeface="Microsoft YaHei"/>
                      </a:endParaRPr>
                    </a:p>
                    <a:p>
                      <a:pPr marL="342900" lvl="0" indent="-342900" algn="just">
                        <a:lnSpc>
                          <a:spcPts val="550"/>
                        </a:lnSpc>
                        <a:spcBef>
                          <a:spcPts val="2100"/>
                        </a:spcBef>
                        <a:spcAft>
                          <a:spcPts val="185"/>
                        </a:spcAft>
                        <a:buClr>
                          <a:srgbClr val="000000"/>
                        </a:buClr>
                        <a:buSzPts val="550"/>
                        <a:buFont typeface="+mj-lt"/>
                        <a:buAutoNum type="arabicPeriod"/>
                        <a:tabLst>
                          <a:tab pos="152400" algn="l"/>
                        </a:tabLst>
                      </a:pPr>
                      <a:r>
                        <a:rPr lang="en-US" sz="550" u="none" strike="noStrike" spc="0">
                          <a:solidFill>
                            <a:srgbClr val="000000"/>
                          </a:solidFill>
                          <a:effectLst/>
                          <a:latin typeface="Microsoft YaHei"/>
                          <a:ea typeface="宋体"/>
                          <a:cs typeface="Microsoft YaHei"/>
                        </a:rPr>
                        <a:t>Check system for leaks; tighten when necessary.</a:t>
                      </a:r>
                      <a:endParaRPr lang="en-US" sz="550" u="none" strike="noStrike" spc="0">
                        <a:effectLst/>
                        <a:latin typeface="Microsoft YaHei"/>
                        <a:ea typeface="宋体"/>
                        <a:cs typeface="Microsoft YaHei"/>
                      </a:endParaRPr>
                    </a:p>
                    <a:p>
                      <a:pPr marL="342900" lvl="0" indent="-342900" algn="l">
                        <a:lnSpc>
                          <a:spcPts val="680"/>
                        </a:lnSpc>
                        <a:spcBef>
                          <a:spcPts val="2100"/>
                        </a:spcBef>
                        <a:spcAft>
                          <a:spcPts val="0"/>
                        </a:spcAft>
                        <a:buClr>
                          <a:srgbClr val="000000"/>
                        </a:buClr>
                        <a:buSzPts val="550"/>
                        <a:buFont typeface="+mj-lt"/>
                        <a:buAutoNum type="arabicPeriod"/>
                        <a:tabLst>
                          <a:tab pos="153670" algn="l"/>
                        </a:tabLst>
                      </a:pPr>
                      <a:r>
                        <a:rPr lang="en-US" sz="550" u="none" strike="noStrike" spc="0">
                          <a:solidFill>
                            <a:srgbClr val="000000"/>
                          </a:solidFill>
                          <a:effectLst/>
                          <a:latin typeface="Microsoft YaHei"/>
                          <a:ea typeface="宋体"/>
                          <a:cs typeface="Microsoft YaHei"/>
                        </a:rPr>
                        <a:t>After 5 minutes, the water will start to drip out of the RO faucet. Let it drip for about 10 minutes and then flip the handle to the closed position. Turn on the tank ball valve. It will take several hours (2-3) for the storage tank to fill, depending on the incoming water pressure.</a:t>
                      </a:r>
                      <a:endParaRPr lang="en-US" sz="55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028825" y="5461000"/>
          <a:ext cx="2800350" cy="238125"/>
        </p:xfrm>
        <a:graphic>
          <a:graphicData uri="http://schemas.openxmlformats.org/drawingml/2006/table">
            <a:tbl>
              <a:tblPr/>
              <a:tblGrid>
                <a:gridCol w="2800350"/>
              </a:tblGrid>
              <a:tr h="238125">
                <a:tc>
                  <a:txBody>
                    <a:bodyPr/>
                    <a:lstStyle/>
                    <a:p>
                      <a:pPr algn="ctr">
                        <a:lnSpc>
                          <a:spcPts val="795"/>
                        </a:lnSpc>
                        <a:spcBef>
                          <a:spcPts val="1500"/>
                        </a:spcBef>
                        <a:spcAft>
                          <a:spcPts val="0"/>
                        </a:spcAft>
                      </a:pPr>
                      <a:r>
                        <a:rPr lang="en-US" sz="550" b="1">
                          <a:solidFill>
                            <a:srgbClr val="000000"/>
                          </a:solidFill>
                          <a:effectLst/>
                          <a:latin typeface="Microsoft YaHei"/>
                          <a:ea typeface="宋体"/>
                          <a:cs typeface="Microsoft YaHei"/>
                        </a:rPr>
                        <a:t>DO NOT DRINK THE WATER FROM THE FIRST TANK PRODUCED BY YOUR</a:t>
                      </a:r>
                      <a:br>
                        <a:rPr lang="en-US" sz="550" b="1">
                          <a:solidFill>
                            <a:srgbClr val="000000"/>
                          </a:solidFill>
                          <a:effectLst/>
                          <a:latin typeface="Microsoft YaHei"/>
                          <a:ea typeface="宋体"/>
                          <a:cs typeface="Microsoft YaHei"/>
                        </a:rPr>
                      </a:br>
                      <a:r>
                        <a:rPr lang="en-US" sz="550" b="1">
                          <a:solidFill>
                            <a:srgbClr val="000000"/>
                          </a:solidFill>
                          <a:effectLst/>
                          <a:latin typeface="Microsoft YaHei"/>
                          <a:ea typeface="宋体"/>
                          <a:cs typeface="Microsoft YaHei"/>
                        </a:rPr>
                        <a:t>NEWLY PURCHASED SYSTEM.</a:t>
                      </a:r>
                      <a:endParaRPr lang="en-US" sz="55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2028825" y="5256213"/>
          <a:ext cx="2800350" cy="596900"/>
        </p:xfrm>
        <a:graphic>
          <a:graphicData uri="http://schemas.openxmlformats.org/drawingml/2006/table">
            <a:tbl>
              <a:tblPr/>
              <a:tblGrid>
                <a:gridCol w="2800350"/>
              </a:tblGrid>
              <a:tr h="514350">
                <a:tc>
                  <a:txBody>
                    <a:bodyPr/>
                    <a:lstStyle>
                      <a:lvl1pPr marL="342900" indent="-342900" eaLnBrk="0" hangingPunct="0">
                        <a:spcBef>
                          <a:spcPct val="20000"/>
                        </a:spcBef>
                        <a:tabLst>
                          <a:tab pos="1524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524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524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52400" algn="l"/>
                        </a:tabLst>
                        <a:defRPr kumimoji="1">
                          <a:solidFill>
                            <a:schemeClr val="tx1"/>
                          </a:solidFill>
                          <a:latin typeface="Arial" charset="0"/>
                          <a:ea typeface="新細明體" pitchFamily="18" charset="-120"/>
                        </a:defRPr>
                      </a:lvl4pPr>
                      <a:lvl5pPr marL="2057400" indent="-228600" eaLnBrk="0" hangingPunct="0">
                        <a:spcBef>
                          <a:spcPct val="20000"/>
                        </a:spcBef>
                        <a:tabLst>
                          <a:tab pos="1524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9pPr>
                    </a:lstStyle>
                    <a:p>
                      <a:pPr marL="342900" marR="0" lvl="0" indent="-342900" algn="l" defTabSz="914400" rtl="0" eaLnBrk="1" fontAlgn="base" latinLnBrk="0" hangingPunct="1">
                        <a:lnSpc>
                          <a:spcPts val="650"/>
                        </a:lnSpc>
                        <a:spcBef>
                          <a:spcPts val="2100"/>
                        </a:spcBef>
                        <a:spcAft>
                          <a:spcPts val="188"/>
                        </a:spcAft>
                        <a:buClr>
                          <a:srgbClr val="000000"/>
                        </a:buClr>
                        <a:buSzPts val="600"/>
                        <a:buFont typeface="Arial" charset="0"/>
                        <a:buAutoNum type="arabicPeriod"/>
                        <a:tabLst>
                          <a:tab pos="152400"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After the tank is full (you will hear the water stop), flush the system by placing the RO faucet in the open position until the water is completely discharged.</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ctr" defTabSz="914400" rtl="0" eaLnBrk="1" fontAlgn="base" latinLnBrk="0" hangingPunct="1">
                        <a:lnSpc>
                          <a:spcPts val="788"/>
                        </a:lnSpc>
                        <a:spcBef>
                          <a:spcPts val="1500"/>
                        </a:spcBef>
                        <a:spcAft>
                          <a:spcPct val="0"/>
                        </a:spcAft>
                        <a:buClrTx/>
                        <a:buSzTx/>
                        <a:buFontTx/>
                        <a:buNone/>
                        <a:tabLst>
                          <a:tab pos="152400" algn="l"/>
                        </a:tabLst>
                      </a:pP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WATER FLOW WILL CHANGE TO (DRIPPING) DEPENDING ON YOUR WATER</a:t>
                      </a:r>
                      <a:b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b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PRESSURE.</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2028825" y="5365750"/>
          <a:ext cx="2800350" cy="428625"/>
        </p:xfrm>
        <a:graphic>
          <a:graphicData uri="http://schemas.openxmlformats.org/drawingml/2006/table">
            <a:tbl>
              <a:tblPr/>
              <a:tblGrid>
                <a:gridCol w="2800350"/>
              </a:tblGrid>
              <a:tr h="428625">
                <a:tc>
                  <a:txBody>
                    <a:bodyPr/>
                    <a:lstStyle>
                      <a:lvl1pPr marL="342900" indent="-342900" eaLnBrk="0" hangingPunct="0">
                        <a:spcBef>
                          <a:spcPct val="20000"/>
                        </a:spcBef>
                        <a:tabLst>
                          <a:tab pos="1524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524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524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52400" algn="l"/>
                        </a:tabLst>
                        <a:defRPr kumimoji="1">
                          <a:solidFill>
                            <a:schemeClr val="tx1"/>
                          </a:solidFill>
                          <a:latin typeface="Arial" charset="0"/>
                          <a:ea typeface="新細明體" pitchFamily="18" charset="-120"/>
                        </a:defRPr>
                      </a:lvl4pPr>
                      <a:lvl5pPr marL="2057400" indent="-228600" eaLnBrk="0" hangingPunct="0">
                        <a:spcBef>
                          <a:spcPct val="20000"/>
                        </a:spcBef>
                        <a:tabLst>
                          <a:tab pos="1524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625"/>
                        </a:lnSpc>
                        <a:spcBef>
                          <a:spcPts val="2100"/>
                        </a:spcBef>
                        <a:spcAft>
                          <a:spcPts val="163"/>
                        </a:spcAft>
                        <a:buClr>
                          <a:srgbClr val="000000"/>
                        </a:buClr>
                        <a:buSzPts val="600"/>
                        <a:buFont typeface="Arial" charset="0"/>
                        <a:buAutoNum type="arabicPeriod"/>
                        <a:tabLst>
                          <a:tab pos="152400"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Upon complete discharge of storage tank, turn handle to closed position on RO faucet and let the refilling process begin.</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ctr" defTabSz="914400" rtl="0" eaLnBrk="1" fontAlgn="base" latinLnBrk="0" hangingPunct="1">
                        <a:lnSpc>
                          <a:spcPts val="800"/>
                        </a:lnSpc>
                        <a:spcBef>
                          <a:spcPts val="300"/>
                        </a:spcBef>
                        <a:spcAft>
                          <a:spcPct val="0"/>
                        </a:spcAft>
                        <a:buClrTx/>
                        <a:buSzTx/>
                        <a:buFontTx/>
                        <a:buNone/>
                        <a:tabLst>
                          <a:tab pos="152400" algn="l"/>
                        </a:tabLst>
                      </a:pP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This process could take 2-3 hours to complete.</a:t>
                      </a:r>
                      <a:b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b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*******(REPEAT STEP 5 &amp; 6 THREE T</a:t>
                      </a:r>
                      <a:r>
                        <a:rPr kumimoji="0" lang="zh-CN" altLang="en-US" sz="4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丨</a:t>
                      </a: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MES)*******</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7" name="表格 6"/>
          <p:cNvGraphicFramePr>
            <a:graphicFrameLocks noGrp="1"/>
          </p:cNvGraphicFramePr>
          <p:nvPr/>
        </p:nvGraphicFramePr>
        <p:xfrm>
          <a:off x="2028825" y="5383213"/>
          <a:ext cx="2800350" cy="317500"/>
        </p:xfrm>
        <a:graphic>
          <a:graphicData uri="http://schemas.openxmlformats.org/drawingml/2006/table">
            <a:tbl>
              <a:tblPr/>
              <a:tblGrid>
                <a:gridCol w="2800350"/>
              </a:tblGrid>
              <a:tr h="238125">
                <a:tc>
                  <a:txBody>
                    <a:bodyPr/>
                    <a:lstStyle>
                      <a:lvl1pPr marL="342900" indent="-342900" eaLnBrk="0" hangingPunct="0">
                        <a:spcBef>
                          <a:spcPct val="20000"/>
                        </a:spcBef>
                        <a:tabLst>
                          <a:tab pos="176213"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76213"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76213"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76213" algn="l"/>
                        </a:tabLst>
                        <a:defRPr kumimoji="1">
                          <a:solidFill>
                            <a:schemeClr val="tx1"/>
                          </a:solidFill>
                          <a:latin typeface="Arial" charset="0"/>
                          <a:ea typeface="新細明體" pitchFamily="18" charset="-120"/>
                        </a:defRPr>
                      </a:lvl4pPr>
                      <a:lvl5pPr marL="2057400" indent="-228600" eaLnBrk="0" hangingPunct="0">
                        <a:spcBef>
                          <a:spcPct val="20000"/>
                        </a:spcBef>
                        <a:tabLst>
                          <a:tab pos="176213"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550"/>
                        </a:lnSpc>
                        <a:spcBef>
                          <a:spcPts val="900"/>
                        </a:spcBef>
                        <a:spcAft>
                          <a:spcPts val="363"/>
                        </a:spcAft>
                        <a:buClr>
                          <a:srgbClr val="000000"/>
                        </a:buClr>
                        <a:buSzPts val="600"/>
                        <a:buFont typeface="Arial" charset="0"/>
                        <a:buAutoNum type="arabicPeriod"/>
                        <a:tabLst>
                          <a:tab pos="176213"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After the fourth tank is filled, you may drink the water.</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just" defTabSz="914400" rtl="0" eaLnBrk="1" fontAlgn="base" latinLnBrk="0" hangingPunct="1">
                        <a:lnSpc>
                          <a:spcPts val="600"/>
                        </a:lnSpc>
                        <a:spcBef>
                          <a:spcPts val="900"/>
                        </a:spcBef>
                        <a:spcAft>
                          <a:spcPct val="0"/>
                        </a:spcAft>
                        <a:buClr>
                          <a:srgbClr val="000000"/>
                        </a:buClr>
                        <a:buSzPts val="600"/>
                        <a:buFont typeface="Arial" charset="0"/>
                        <a:buAutoNum type="arabicPeriod"/>
                        <a:tabLst>
                          <a:tab pos="176213"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Check for leaks daily during the first week of use and </a:t>
                      </a:r>
                      <a:r>
                        <a:rPr kumimoji="0" lang="en-US" altLang="en-US" sz="500" b="0" i="1"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periodically thereafter.</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2095500" y="5446713"/>
          <a:ext cx="2667000" cy="266700"/>
        </p:xfrm>
        <a:graphic>
          <a:graphicData uri="http://schemas.openxmlformats.org/drawingml/2006/table">
            <a:tbl>
              <a:tblPr/>
              <a:tblGrid>
                <a:gridCol w="2667000"/>
              </a:tblGrid>
              <a:tr h="228600">
                <a:tc>
                  <a:txBody>
                    <a:bodyPr/>
                    <a:lstStyle/>
                    <a:p>
                      <a:pPr algn="l">
                        <a:lnSpc>
                          <a:spcPts val="550"/>
                        </a:lnSpc>
                        <a:spcAft>
                          <a:spcPts val="0"/>
                        </a:spcAft>
                      </a:pPr>
                      <a:r>
                        <a:rPr lang="en-US" sz="550" b="1" dirty="0">
                          <a:solidFill>
                            <a:srgbClr val="000000"/>
                          </a:solidFill>
                          <a:effectLst/>
                          <a:latin typeface="Microsoft YaHei"/>
                          <a:ea typeface="微软雅黑"/>
                          <a:cs typeface="Microsoft YaHei"/>
                        </a:rPr>
                        <a:t>9. You may notice that the </a:t>
                      </a:r>
                      <a:r>
                        <a:rPr lang="en-US" sz="550" b="0" dirty="0">
                          <a:solidFill>
                            <a:srgbClr val="000000"/>
                          </a:solidFill>
                          <a:effectLst/>
                          <a:latin typeface="Microsoft YaHei"/>
                          <a:ea typeface="微软雅黑"/>
                          <a:cs typeface="Microsoft YaHei"/>
                        </a:rPr>
                        <a:t>water may </a:t>
                      </a:r>
                      <a:r>
                        <a:rPr lang="en-US" sz="500" b="1" dirty="0">
                          <a:solidFill>
                            <a:srgbClr val="000000"/>
                          </a:solidFill>
                          <a:effectLst/>
                          <a:latin typeface="Microsoft YaHei"/>
                          <a:ea typeface="微软雅黑"/>
                          <a:cs typeface="Microsoft YaHei"/>
                        </a:rPr>
                        <a:t>be </a:t>
                      </a:r>
                      <a:r>
                        <a:rPr lang="en-US" sz="550" b="1" dirty="0">
                          <a:solidFill>
                            <a:srgbClr val="000000"/>
                          </a:solidFill>
                          <a:effectLst/>
                          <a:latin typeface="Microsoft YaHei"/>
                          <a:ea typeface="微软雅黑"/>
                          <a:cs typeface="Microsoft YaHei"/>
                        </a:rPr>
                        <a:t>milky </a:t>
                      </a:r>
                      <a:r>
                        <a:rPr lang="en-US" sz="550" b="0" dirty="0">
                          <a:solidFill>
                            <a:srgbClr val="000000"/>
                          </a:solidFill>
                          <a:effectLst/>
                          <a:latin typeface="Microsoft YaHei"/>
                          <a:ea typeface="微软雅黑"/>
                          <a:cs typeface="Microsoft YaHei"/>
                        </a:rPr>
                        <a:t>colored </a:t>
                      </a:r>
                      <a:r>
                        <a:rPr lang="en-US" sz="550" b="1" dirty="0" err="1">
                          <a:solidFill>
                            <a:srgbClr val="000000"/>
                          </a:solidFill>
                          <a:effectLst/>
                          <a:latin typeface="Microsoft YaHei"/>
                          <a:ea typeface="微软雅黑"/>
                          <a:cs typeface="Microsoft YaHei"/>
                        </a:rPr>
                        <a:t>dufjing</a:t>
                      </a:r>
                      <a:r>
                        <a:rPr lang="en-US" sz="550" b="1" dirty="0">
                          <a:solidFill>
                            <a:srgbClr val="000000"/>
                          </a:solidFill>
                          <a:effectLst/>
                          <a:latin typeface="Microsoft YaHei"/>
                          <a:ea typeface="微软雅黑"/>
                          <a:cs typeface="Microsoft YaHei"/>
                        </a:rPr>
                        <a:t> </a:t>
                      </a:r>
                      <a:r>
                        <a:rPr lang="en-US" sz="550" b="0" dirty="0" err="1">
                          <a:solidFill>
                            <a:srgbClr val="000000"/>
                          </a:solidFill>
                          <a:effectLst/>
                          <a:latin typeface="Microsoft YaHei"/>
                          <a:ea typeface="微软雅黑"/>
                          <a:cs typeface="Microsoft YaHei"/>
                        </a:rPr>
                        <a:t>tl^rst</a:t>
                      </a:r>
                      <a:r>
                        <a:rPr lang="en-US" sz="550" b="0" dirty="0">
                          <a:solidFill>
                            <a:srgbClr val="000000"/>
                          </a:solidFill>
                          <a:effectLst/>
                          <a:latin typeface="Microsoft YaHei"/>
                          <a:ea typeface="微软雅黑"/>
                          <a:cs typeface="Microsoft YaHei"/>
                        </a:rPr>
                        <a:t> week.</a:t>
                      </a:r>
                      <a:endParaRPr lang="en-US" sz="550" b="1" dirty="0">
                        <a:effectLst/>
                        <a:latin typeface="Microsoft YaHei"/>
                        <a:ea typeface="宋体"/>
                        <a:cs typeface="Microsoft YaHei"/>
                      </a:endParaRPr>
                    </a:p>
                    <a:p>
                      <a:pPr algn="l">
                        <a:lnSpc>
                          <a:spcPts val="600"/>
                        </a:lnSpc>
                        <a:spcBef>
                          <a:spcPts val="900"/>
                        </a:spcBef>
                        <a:spcAft>
                          <a:spcPts val="0"/>
                        </a:spcAft>
                      </a:pPr>
                      <a:r>
                        <a:rPr lang="en-US" sz="550" dirty="0">
                          <a:solidFill>
                            <a:srgbClr val="000000"/>
                          </a:solidFill>
                          <a:effectLst/>
                          <a:latin typeface="Microsoft YaHei"/>
                          <a:ea typeface="微软雅黑"/>
                          <a:cs typeface="Microsoft YaHei"/>
                        </a:rPr>
                        <a:t>This is an indication of air bubbles in the water</a:t>
                      </a:r>
                      <a:r>
                        <a:rPr lang="en-US" sz="600" dirty="0">
                          <a:solidFill>
                            <a:srgbClr val="000000"/>
                          </a:solidFill>
                          <a:effectLst/>
                          <a:latin typeface="微软雅黑"/>
                          <a:ea typeface="宋体"/>
                          <a:cs typeface="Microsoft YaHei"/>
                        </a:rPr>
                        <a:t>；</a:t>
                      </a:r>
                      <a:r>
                        <a:rPr lang="en-US" sz="550" dirty="0">
                          <a:solidFill>
                            <a:srgbClr val="000000"/>
                          </a:solidFill>
                          <a:effectLst/>
                          <a:latin typeface="Microsoft YaHei"/>
                          <a:ea typeface="微软雅黑"/>
                          <a:cs typeface="Microsoft YaHei"/>
                        </a:rPr>
                        <a:t> it is normal and .</a:t>
                      </a:r>
                      <a:endParaRPr lang="en-US" sz="55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20496" name="Rectangle 1"/>
          <p:cNvSpPr>
            <a:spLocks noChangeArrowheads="1"/>
          </p:cNvSpPr>
          <p:nvPr/>
        </p:nvSpPr>
        <p:spPr bwMode="auto">
          <a:xfrm>
            <a:off x="2095500" y="54467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76213"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76213"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76213"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76213"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76213"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85950" y="5319713"/>
          <a:ext cx="3086100" cy="520700"/>
        </p:xfrm>
        <a:graphic>
          <a:graphicData uri="http://schemas.openxmlformats.org/drawingml/2006/table">
            <a:tbl>
              <a:tblPr/>
              <a:tblGrid>
                <a:gridCol w="3086100"/>
              </a:tblGrid>
              <a:tr h="504825">
                <a:tc>
                  <a:txBody>
                    <a:bodyPr/>
                    <a:lstStyle/>
                    <a:p>
                      <a:pPr algn="l">
                        <a:lnSpc>
                          <a:spcPts val="1900"/>
                        </a:lnSpc>
                        <a:spcAft>
                          <a:spcPts val="655"/>
                        </a:spcAft>
                      </a:pPr>
                      <a:r>
                        <a:rPr lang="en-US" sz="1900">
                          <a:solidFill>
                            <a:srgbClr val="000000"/>
                          </a:solidFill>
                          <a:effectLst/>
                          <a:latin typeface="Microsoft YaHei"/>
                          <a:ea typeface="微软雅黑"/>
                          <a:cs typeface="Microsoft YaHei"/>
                        </a:rPr>
                        <a:t>SYSTEM MAINTENANCE</a:t>
                      </a:r>
                      <a:endParaRPr lang="en-US" sz="1900">
                        <a:effectLst/>
                        <a:latin typeface="Microsoft YaHei"/>
                        <a:ea typeface="宋体"/>
                        <a:cs typeface="Microsoft YaHei"/>
                      </a:endParaRPr>
                    </a:p>
                    <a:p>
                      <a:pPr algn="just">
                        <a:lnSpc>
                          <a:spcPts val="600"/>
                        </a:lnSpc>
                        <a:spcBef>
                          <a:spcPts val="900"/>
                        </a:spcBef>
                        <a:spcAft>
                          <a:spcPts val="0"/>
                        </a:spcAft>
                      </a:pPr>
                      <a:r>
                        <a:rPr lang="en-US" sz="600">
                          <a:solidFill>
                            <a:srgbClr val="000000"/>
                          </a:solidFill>
                          <a:effectLst/>
                          <a:latin typeface="Microsoft YaHei"/>
                          <a:ea typeface="微软雅黑"/>
                          <a:cs typeface="Microsoft YaHei"/>
                        </a:rPr>
                        <a:t>This recommendation is intended for maximum efficiency of R</a:t>
                      </a:r>
                      <a:r>
                        <a:rPr lang="en-US" sz="600">
                          <a:solidFill>
                            <a:srgbClr val="000000"/>
                          </a:solidFill>
                          <a:effectLst/>
                          <a:latin typeface="微软雅黑"/>
                          <a:ea typeface="宋体"/>
                          <a:cs typeface="Microsoft YaHei"/>
                        </a:rPr>
                        <a:t>〇</a:t>
                      </a:r>
                      <a:r>
                        <a:rPr lang="en-US" sz="600">
                          <a:solidFill>
                            <a:srgbClr val="000000"/>
                          </a:solidFill>
                          <a:effectLst/>
                          <a:latin typeface="Microsoft YaHei"/>
                          <a:ea typeface="微软雅黑"/>
                          <a:cs typeface="Microsoft YaHei"/>
                        </a:rPr>
                        <a:t> SYSTEM.</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885950" y="4633913"/>
          <a:ext cx="3086100" cy="1892300"/>
        </p:xfrm>
        <a:graphic>
          <a:graphicData uri="http://schemas.openxmlformats.org/drawingml/2006/table">
            <a:tbl>
              <a:tblPr/>
              <a:tblGrid>
                <a:gridCol w="3086100"/>
              </a:tblGrid>
              <a:tr h="1371600">
                <a:tc>
                  <a:txBody>
                    <a:bodyPr/>
                    <a:lstStyle/>
                    <a:p>
                      <a:pPr marL="342900" lvl="0" indent="-342900" algn="just">
                        <a:lnSpc>
                          <a:spcPts val="600"/>
                        </a:lnSpc>
                        <a:spcBef>
                          <a:spcPts val="900"/>
                        </a:spcBef>
                        <a:spcAft>
                          <a:spcPts val="0"/>
                        </a:spcAft>
                        <a:buClr>
                          <a:srgbClr val="000000"/>
                        </a:buClr>
                        <a:buSzPts val="600"/>
                        <a:buFont typeface="+mj-lt"/>
                        <a:buAutoNum type="arabicPeriod"/>
                        <a:tabLst>
                          <a:tab pos="157480" algn="l"/>
                        </a:tabLst>
                      </a:pPr>
                      <a:r>
                        <a:rPr lang="en-US" sz="600" u="none" strike="noStrike" spc="0">
                          <a:solidFill>
                            <a:srgbClr val="000000"/>
                          </a:solidFill>
                          <a:effectLst/>
                          <a:latin typeface="Microsoft YaHei"/>
                          <a:ea typeface="宋体"/>
                          <a:cs typeface="Microsoft YaHei"/>
                        </a:rPr>
                        <a:t>Filter maintenance</a:t>
                      </a:r>
                      <a:endParaRPr lang="en-US" sz="600" u="none" strike="noStrike" spc="0">
                        <a:effectLst/>
                        <a:latin typeface="Microsoft YaHei"/>
                        <a:ea typeface="宋体"/>
                        <a:cs typeface="Microsoft YaHei"/>
                      </a:endParaRPr>
                    </a:p>
                    <a:p>
                      <a:pPr marL="342900" lvl="0" indent="-342900" algn="just">
                        <a:lnSpc>
                          <a:spcPts val="600"/>
                        </a:lnSpc>
                        <a:spcBef>
                          <a:spcPts val="900"/>
                        </a:spcBef>
                        <a:spcAft>
                          <a:spcPts val="0"/>
                        </a:spcAft>
                        <a:buClr>
                          <a:srgbClr val="000000"/>
                        </a:buClr>
                        <a:buSzPts val="600"/>
                        <a:buFont typeface="+mj-lt"/>
                        <a:buAutoNum type="alphaLcPeriod"/>
                        <a:tabLst>
                          <a:tab pos="157480" algn="l"/>
                        </a:tabLst>
                      </a:pPr>
                      <a:r>
                        <a:rPr lang="en-US" sz="600" u="none" strike="noStrike" spc="0">
                          <a:solidFill>
                            <a:srgbClr val="000000"/>
                          </a:solidFill>
                          <a:effectLst/>
                          <a:latin typeface="Microsoft YaHei"/>
                          <a:ea typeface="宋体"/>
                          <a:cs typeface="Microsoft YaHei"/>
                        </a:rPr>
                        <a:t>It is OK to store filters for several years.</a:t>
                      </a:r>
                      <a:endParaRPr lang="en-US" sz="600" u="none" strike="noStrike" spc="0">
                        <a:effectLst/>
                        <a:latin typeface="Microsoft YaHei"/>
                        <a:ea typeface="宋体"/>
                        <a:cs typeface="Microsoft YaHei"/>
                      </a:endParaRPr>
                    </a:p>
                    <a:p>
                      <a:pPr marL="342900" lvl="0" indent="-342900" algn="l">
                        <a:lnSpc>
                          <a:spcPts val="740"/>
                        </a:lnSpc>
                        <a:spcBef>
                          <a:spcPts val="900"/>
                        </a:spcBef>
                        <a:spcAft>
                          <a:spcPts val="0"/>
                        </a:spcAft>
                        <a:buClr>
                          <a:srgbClr val="000000"/>
                        </a:buClr>
                        <a:buSzPts val="600"/>
                        <a:buFont typeface="+mj-lt"/>
                        <a:buAutoNum type="alphaLcPeriod"/>
                        <a:tabLst>
                          <a:tab pos="158750" algn="l"/>
                        </a:tabLst>
                      </a:pPr>
                      <a:r>
                        <a:rPr lang="en-US" sz="600" u="none" strike="noStrike" spc="0">
                          <a:solidFill>
                            <a:srgbClr val="000000"/>
                          </a:solidFill>
                          <a:effectLst/>
                          <a:latin typeface="Microsoft YaHei"/>
                          <a:ea typeface="宋体"/>
                          <a:cs typeface="Microsoft YaHei"/>
                        </a:rPr>
                        <a:t>To keep the unopened filter sealed, place it into an airtight container, preventing it from absorbing air. This prolongs the shelf life of the carbon filter and avoids any possible odor from the air.</a:t>
                      </a:r>
                      <a:endParaRPr lang="en-US" sz="600" u="none" strike="noStrike" spc="0">
                        <a:effectLst/>
                        <a:latin typeface="Microsoft YaHei"/>
                        <a:ea typeface="宋体"/>
                        <a:cs typeface="Microsoft YaHei"/>
                      </a:endParaRPr>
                    </a:p>
                    <a:p>
                      <a:pPr marL="342900" lvl="0" indent="-342900" algn="just">
                        <a:lnSpc>
                          <a:spcPts val="600"/>
                        </a:lnSpc>
                        <a:spcBef>
                          <a:spcPts val="900"/>
                        </a:spcBef>
                        <a:spcAft>
                          <a:spcPts val="0"/>
                        </a:spcAft>
                        <a:buClr>
                          <a:srgbClr val="000000"/>
                        </a:buClr>
                        <a:buSzPts val="600"/>
                        <a:buFont typeface="+mj-lt"/>
                        <a:buAutoNum type="arabicPeriod"/>
                        <a:tabLst>
                          <a:tab pos="160020" algn="l"/>
                        </a:tabLst>
                      </a:pPr>
                      <a:r>
                        <a:rPr lang="en-US" sz="600" u="none" strike="noStrike" spc="0">
                          <a:solidFill>
                            <a:srgbClr val="000000"/>
                          </a:solidFill>
                          <a:effectLst/>
                          <a:latin typeface="Microsoft YaHei"/>
                          <a:ea typeface="宋体"/>
                          <a:cs typeface="Microsoft YaHei"/>
                        </a:rPr>
                        <a:t>Membrane maintenance</a:t>
                      </a:r>
                      <a:endParaRPr lang="en-US" sz="600" u="none" strike="noStrike" spc="0">
                        <a:effectLst/>
                        <a:latin typeface="Microsoft YaHei"/>
                        <a:ea typeface="宋体"/>
                        <a:cs typeface="Microsoft YaHei"/>
                      </a:endParaRPr>
                    </a:p>
                    <a:p>
                      <a:pPr marL="342900" lvl="0" indent="-342900" algn="l">
                        <a:lnSpc>
                          <a:spcPts val="720"/>
                        </a:lnSpc>
                        <a:spcBef>
                          <a:spcPts val="900"/>
                        </a:spcBef>
                        <a:spcAft>
                          <a:spcPts val="0"/>
                        </a:spcAft>
                        <a:buClr>
                          <a:srgbClr val="000000"/>
                        </a:buClr>
                        <a:buSzPts val="600"/>
                        <a:buFont typeface="+mj-lt"/>
                        <a:buAutoNum type="alphaLcPeriod"/>
                        <a:tabLst>
                          <a:tab pos="157480" algn="l"/>
                        </a:tabLst>
                      </a:pPr>
                      <a:r>
                        <a:rPr lang="en-US" sz="600" u="none" strike="noStrike" spc="0">
                          <a:solidFill>
                            <a:srgbClr val="000000"/>
                          </a:solidFill>
                          <a:effectLst/>
                          <a:latin typeface="Microsoft YaHei"/>
                          <a:ea typeface="宋体"/>
                          <a:cs typeface="Microsoft YaHei"/>
                        </a:rPr>
                        <a:t>The dry-packed membrane usually has a two-year shelf life. To prolong the shelf life, keep unopened dry membrane in the refrigerator.</a:t>
                      </a:r>
                      <a:endParaRPr lang="en-US" sz="600" u="none" strike="noStrike" spc="0">
                        <a:effectLst/>
                        <a:latin typeface="Microsoft YaHei"/>
                        <a:ea typeface="宋体"/>
                        <a:cs typeface="Microsoft YaHei"/>
                      </a:endParaRPr>
                    </a:p>
                    <a:p>
                      <a:pPr marL="342900" lvl="0" indent="-342900" algn="l">
                        <a:lnSpc>
                          <a:spcPts val="680"/>
                        </a:lnSpc>
                        <a:spcBef>
                          <a:spcPts val="900"/>
                        </a:spcBef>
                        <a:spcAft>
                          <a:spcPts val="0"/>
                        </a:spcAft>
                        <a:buClr>
                          <a:srgbClr val="000000"/>
                        </a:buClr>
                        <a:buSzPts val="600"/>
                        <a:buFont typeface="+mj-lt"/>
                        <a:buAutoNum type="alphaLcPeriod"/>
                        <a:tabLst>
                          <a:tab pos="161290" algn="l"/>
                        </a:tabLst>
                      </a:pPr>
                      <a:r>
                        <a:rPr lang="en-US" sz="600" u="none" strike="noStrike" spc="0">
                          <a:solidFill>
                            <a:srgbClr val="000000"/>
                          </a:solidFill>
                          <a:effectLst/>
                          <a:latin typeface="Microsoft YaHei"/>
                          <a:ea typeface="宋体"/>
                          <a:cs typeface="Microsoft YaHei"/>
                        </a:rPr>
                        <a:t>Once used, run the RO system every day for at least 10-15 minutes (about 1 gallon or 4 liters of drinking water). This helps maintain the membrane performance.</a:t>
                      </a:r>
                      <a:endParaRPr lang="en-US" sz="600" u="none" strike="noStrike" spc="0">
                        <a:effectLst/>
                        <a:latin typeface="Microsoft YaHei"/>
                        <a:ea typeface="宋体"/>
                        <a:cs typeface="Microsoft YaHei"/>
                      </a:endParaRPr>
                    </a:p>
                    <a:p>
                      <a:pPr marL="342900" lvl="0" indent="-342900" algn="l">
                        <a:lnSpc>
                          <a:spcPts val="700"/>
                        </a:lnSpc>
                        <a:spcBef>
                          <a:spcPts val="900"/>
                        </a:spcBef>
                        <a:spcAft>
                          <a:spcPts val="0"/>
                        </a:spcAft>
                        <a:buClr>
                          <a:srgbClr val="000000"/>
                        </a:buClr>
                        <a:buSzPts val="600"/>
                        <a:buFont typeface="+mj-lt"/>
                        <a:buAutoNum type="alphaLcPeriod"/>
                        <a:tabLst>
                          <a:tab pos="161290" algn="l"/>
                        </a:tabLst>
                      </a:pPr>
                      <a:r>
                        <a:rPr lang="en-US" sz="600" u="none" strike="noStrike" spc="0">
                          <a:solidFill>
                            <a:srgbClr val="000000"/>
                          </a:solidFill>
                          <a:effectLst/>
                          <a:latin typeface="Microsoft YaHei"/>
                          <a:ea typeface="宋体"/>
                          <a:cs typeface="Microsoft YaHei"/>
                        </a:rPr>
                        <a:t>If you will not be using the RO system for weeks, drain the storage tank completely. Fill the tank and drain it twice before using the RO system again.</a:t>
                      </a:r>
                      <a:endParaRPr lang="en-US" sz="60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1885950" y="4322763"/>
          <a:ext cx="3086100" cy="2349500"/>
        </p:xfrm>
        <a:graphic>
          <a:graphicData uri="http://schemas.openxmlformats.org/drawingml/2006/table">
            <a:tbl>
              <a:tblPr/>
              <a:tblGrid>
                <a:gridCol w="3086100"/>
              </a:tblGrid>
              <a:tr h="2333625">
                <a:tc>
                  <a:txBody>
                    <a:bodyPr/>
                    <a:lstStyle>
                      <a:lvl1pPr marL="508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50800" marR="0" lvl="0" indent="0" algn="ctr" defTabSz="914400" rtl="0" eaLnBrk="1" fontAlgn="base" latinLnBrk="0" hangingPunct="1">
                        <a:lnSpc>
                          <a:spcPts val="813"/>
                        </a:lnSpc>
                        <a:spcBef>
                          <a:spcPts val="15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THIS RO SYSTEM CONTAINS FILTERS THAT MUST BE REPLACED AT REGULAR</a:t>
                      </a:r>
                      <a:b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b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INTERVALS TO MAINTAIN PROPER PERFORMANCE.</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50800" marR="0" lvl="0" indent="0" algn="ctr" defTabSz="914400" rtl="0" eaLnBrk="1" fontAlgn="base" latinLnBrk="0" hangingPunct="1">
                        <a:lnSpc>
                          <a:spcPts val="813"/>
                        </a:lnSpc>
                        <a:spcBef>
                          <a:spcPts val="1500"/>
                        </a:spcBef>
                        <a:spcAft>
                          <a:spcPts val="1075"/>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USE ONLY FACTORY-APPROVED FILTERS.</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ts val="15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Cleaning Procedures</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ts val="813"/>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The following system cleaning procedures are recommended every 12-18 months.</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Shut off the source water supply to the RO system.</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Open the RO faucet and depressurize the RO system and storage tank.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6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Remove pre-filter cartridges, post-filter cartridges, and RO membrane.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l" defTabSz="914400" rtl="0" eaLnBrk="1" fontAlgn="base" latinLnBrk="0" hangingPunct="1">
                        <a:lnSpc>
                          <a:spcPts val="663"/>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Discard or prepare for cleaning. If the RO membrane element is to be reused, disinfectant solution should be introduced into the permeate tube outlet sufficient to remove bio-film in this vulnerable area before reinserting the membrane into the housing.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l" defTabSz="914400" rtl="0" eaLnBrk="1" fontAlgn="base" latinLnBrk="0" hangingPunct="1">
                        <a:lnSpc>
                          <a:spcPts val="66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Wash the internal housing areas with warm soapy water using clean brush (do not scratch the surface of the housings). Be sure to clean O-ring grooves thoroughly. Remove the existing O-ring or prepare for cleaning.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Rinse off all housing pieces with clean water to remove soap.</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Replace O-rings and lubricate.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l" defTabSz="914400" rtl="0" eaLnBrk="1" fontAlgn="base" latinLnBrk="0" hangingPunct="1">
                        <a:lnSpc>
                          <a:spcPts val="675"/>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Pour the disinfectant solution into each of the clean housings and replace the housing on the RO system.</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Disconnect RO storage tank from the system.</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21512" name="Rectangle 1"/>
          <p:cNvSpPr>
            <a:spLocks noChangeArrowheads="1"/>
          </p:cNvSpPr>
          <p:nvPr/>
        </p:nvSpPr>
        <p:spPr bwMode="auto">
          <a:xfrm>
            <a:off x="1885950" y="43227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58763"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58763"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58763"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58763"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58763"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47863" y="5432425"/>
          <a:ext cx="2962275" cy="295275"/>
        </p:xfrm>
        <a:graphic>
          <a:graphicData uri="http://schemas.openxmlformats.org/drawingml/2006/table">
            <a:tbl>
              <a:tblPr/>
              <a:tblGrid>
                <a:gridCol w="2962275"/>
              </a:tblGrid>
              <a:tr h="295275">
                <a:tc>
                  <a:txBody>
                    <a:bodyPr/>
                    <a:lstStyle/>
                    <a:p>
                      <a:pPr marL="12700" algn="ctr">
                        <a:lnSpc>
                          <a:spcPts val="1900"/>
                        </a:lnSpc>
                        <a:spcAft>
                          <a:spcPts val="0"/>
                        </a:spcAft>
                      </a:pPr>
                      <a:r>
                        <a:rPr lang="en-US" sz="1900" spc="-50">
                          <a:solidFill>
                            <a:srgbClr val="000000"/>
                          </a:solidFill>
                          <a:effectLst/>
                          <a:latin typeface="Microsoft YaHei"/>
                          <a:ea typeface="微软雅黑"/>
                          <a:cs typeface="Microsoft YaHei"/>
                        </a:rPr>
                        <a:t>FILTER CHANGE</a:t>
                      </a:r>
                      <a:endParaRPr lang="en-US" sz="1900" spc="-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947863" y="3960813"/>
          <a:ext cx="2962275" cy="3238500"/>
        </p:xfrm>
        <a:graphic>
          <a:graphicData uri="http://schemas.openxmlformats.org/drawingml/2006/table">
            <a:tbl>
              <a:tblPr/>
              <a:tblGrid>
                <a:gridCol w="2962275"/>
              </a:tblGrid>
              <a:tr h="2209800">
                <a:tc>
                  <a:txBody>
                    <a:bodyPr/>
                    <a:lstStyle/>
                    <a:p>
                      <a:pPr marL="342900" lvl="0" indent="-342900" algn="l">
                        <a:lnSpc>
                          <a:spcPts val="875"/>
                        </a:lnSpc>
                        <a:spcBef>
                          <a:spcPts val="1800"/>
                        </a:spcBef>
                        <a:spcAft>
                          <a:spcPts val="0"/>
                        </a:spcAft>
                        <a:buClr>
                          <a:srgbClr val="000000"/>
                        </a:buClr>
                        <a:buSzPts val="550"/>
                        <a:buFont typeface="+mj-lt"/>
                        <a:buAutoNum type="arabicPeriod"/>
                        <a:tabLst>
                          <a:tab pos="154305" algn="l"/>
                        </a:tabLst>
                      </a:pPr>
                      <a:r>
                        <a:rPr lang="en-US" sz="600" u="none" strike="noStrike" spc="0">
                          <a:solidFill>
                            <a:srgbClr val="000000"/>
                          </a:solidFill>
                          <a:effectLst/>
                          <a:latin typeface="Microsoft YaHei"/>
                          <a:ea typeface="宋体"/>
                          <a:cs typeface="Microsoft YaHei"/>
                        </a:rPr>
                        <a:t>The first step is to make sure you have everything ready. You will need a bucket, a clean cloth, some dishwashing soap, the correct size replacement filters and a spare replacement membrane if necessary.</a:t>
                      </a:r>
                      <a:endParaRPr lang="en-US" sz="600" u="none" strike="noStrike" spc="0">
                        <a:effectLst/>
                        <a:latin typeface="Microsoft YaHei"/>
                        <a:ea typeface="宋体"/>
                        <a:cs typeface="Microsoft YaHei"/>
                      </a:endParaRPr>
                    </a:p>
                    <a:p>
                      <a:pPr marL="342900" lvl="0" indent="-342900" algn="l">
                        <a:lnSpc>
                          <a:spcPts val="1060"/>
                        </a:lnSpc>
                        <a:spcBef>
                          <a:spcPts val="1800"/>
                        </a:spcBef>
                        <a:spcAft>
                          <a:spcPts val="0"/>
                        </a:spcAft>
                        <a:buClr>
                          <a:srgbClr val="000000"/>
                        </a:buClr>
                        <a:buSzPts val="550"/>
                        <a:buFont typeface="+mj-lt"/>
                        <a:buAutoNum type="arabicPeriod"/>
                        <a:tabLst>
                          <a:tab pos="157480" algn="l"/>
                        </a:tabLst>
                      </a:pPr>
                      <a:r>
                        <a:rPr lang="en-US" sz="600" u="none" strike="noStrike" spc="0">
                          <a:solidFill>
                            <a:srgbClr val="000000"/>
                          </a:solidFill>
                          <a:effectLst/>
                          <a:latin typeface="Microsoft YaHei"/>
                          <a:ea typeface="宋体"/>
                          <a:cs typeface="Microsoft YaHei"/>
                        </a:rPr>
                        <a:t>Turn off the water supply to the Reverse Osmosis system and the tank valve and open the dispensing tap downstream to release the pressure.</a:t>
                      </a:r>
                      <a:endParaRPr lang="en-US" sz="600" u="none" strike="noStrike" spc="0">
                        <a:effectLst/>
                        <a:latin typeface="Microsoft YaHei"/>
                        <a:ea typeface="宋体"/>
                        <a:cs typeface="Microsoft YaHei"/>
                      </a:endParaRPr>
                    </a:p>
                    <a:p>
                      <a:pPr marL="342900" lvl="0" indent="-342900" algn="l">
                        <a:lnSpc>
                          <a:spcPts val="830"/>
                        </a:lnSpc>
                        <a:spcBef>
                          <a:spcPts val="1800"/>
                        </a:spcBef>
                        <a:spcAft>
                          <a:spcPts val="0"/>
                        </a:spcAft>
                        <a:buClr>
                          <a:srgbClr val="000000"/>
                        </a:buClr>
                        <a:buSzPts val="550"/>
                        <a:buFont typeface="+mj-lt"/>
                        <a:buAutoNum type="arabicPeriod"/>
                        <a:tabLst>
                          <a:tab pos="157480" algn="l"/>
                        </a:tabLst>
                      </a:pPr>
                      <a:r>
                        <a:rPr lang="en-US" sz="600" u="none" strike="noStrike" spc="0">
                          <a:solidFill>
                            <a:srgbClr val="000000"/>
                          </a:solidFill>
                          <a:effectLst/>
                          <a:latin typeface="Microsoft YaHei"/>
                          <a:ea typeface="宋体"/>
                          <a:cs typeface="Microsoft YaHei"/>
                        </a:rPr>
                        <a:t>After releasing the pressure place the filter manifold in a bucket and unscrew the filter sumps using the supplied filter wrench to loosen the housings. Keep track of which filter came from which housing.</a:t>
                      </a:r>
                      <a:endParaRPr lang="en-US" sz="600" u="none" strike="noStrike" spc="0">
                        <a:effectLst/>
                        <a:latin typeface="Microsoft YaHei"/>
                        <a:ea typeface="宋体"/>
                        <a:cs typeface="Microsoft YaHei"/>
                      </a:endParaRPr>
                    </a:p>
                    <a:p>
                      <a:pPr marL="342900" lvl="0" indent="-342900" algn="l">
                        <a:lnSpc>
                          <a:spcPts val="800"/>
                        </a:lnSpc>
                        <a:spcBef>
                          <a:spcPts val="1800"/>
                        </a:spcBef>
                        <a:spcAft>
                          <a:spcPts val="0"/>
                        </a:spcAft>
                        <a:buClr>
                          <a:srgbClr val="000000"/>
                        </a:buClr>
                        <a:buSzPts val="550"/>
                        <a:buFont typeface="+mj-lt"/>
                        <a:buAutoNum type="arabicPeriod"/>
                        <a:tabLst>
                          <a:tab pos="160020" algn="l"/>
                        </a:tabLst>
                      </a:pPr>
                      <a:r>
                        <a:rPr lang="en-US" sz="600" u="none" strike="noStrike" spc="0">
                          <a:solidFill>
                            <a:srgbClr val="000000"/>
                          </a:solidFill>
                          <a:effectLst/>
                          <a:latin typeface="Microsoft YaHei"/>
                          <a:ea typeface="宋体"/>
                          <a:cs typeface="Microsoft YaHei"/>
                        </a:rPr>
                        <a:t>Throw out the old filters and wash out the filter housings with dishwashing soap and rinse really well with cold water to remove soap. Make sure your hands are washed and un-wrap the new filters and place them inside the correct filter housing, make sure the o rings in the housings are wet. Tighten housings hand tight.</a:t>
                      </a:r>
                      <a:endParaRPr lang="en-US" sz="600" u="none" strike="noStrike" spc="0">
                        <a:effectLst/>
                        <a:latin typeface="Microsoft YaHei"/>
                        <a:ea typeface="宋体"/>
                        <a:cs typeface="Microsoft YaHei"/>
                      </a:endParaRPr>
                    </a:p>
                    <a:p>
                      <a:pPr marL="342900" lvl="0" indent="-342900" algn="l">
                        <a:lnSpc>
                          <a:spcPts val="845"/>
                        </a:lnSpc>
                        <a:spcBef>
                          <a:spcPts val="1800"/>
                        </a:spcBef>
                        <a:spcAft>
                          <a:spcPts val="0"/>
                        </a:spcAft>
                        <a:buClr>
                          <a:srgbClr val="000000"/>
                        </a:buClr>
                        <a:buSzPts val="550"/>
                        <a:buFont typeface="+mj-lt"/>
                        <a:buAutoNum type="arabicPeriod"/>
                        <a:tabLst>
                          <a:tab pos="161925" algn="l"/>
                        </a:tabLst>
                      </a:pPr>
                      <a:r>
                        <a:rPr lang="en-US" sz="600" u="none" strike="noStrike" spc="0">
                          <a:solidFill>
                            <a:srgbClr val="000000"/>
                          </a:solidFill>
                          <a:effectLst/>
                          <a:latin typeface="Microsoft YaHei"/>
                          <a:ea typeface="宋体"/>
                          <a:cs typeface="Microsoft YaHei"/>
                        </a:rPr>
                        <a:t>If the membrane needs replacing (usually every 1 -2 years or more often if your water is hard or has high TDS) open the membrane housing by unscrewing the cap and pull out the membrane with a pair of pliers. Be sure to note </a:t>
                      </a:r>
                      <a:r>
                        <a:rPr lang="en-US" sz="500" b="1" i="1" u="none" strike="noStrike" spc="0">
                          <a:solidFill>
                            <a:srgbClr val="000000"/>
                          </a:solidFill>
                          <a:effectLst/>
                          <a:latin typeface="Microsoft YaHei"/>
                          <a:ea typeface="宋体"/>
                          <a:cs typeface="Microsoft YaHei"/>
                        </a:rPr>
                        <a:t>which </a:t>
                      </a:r>
                      <a:r>
                        <a:rPr lang="en-US" sz="600" u="none" strike="noStrike" spc="0">
                          <a:solidFill>
                            <a:srgbClr val="000000"/>
                          </a:solidFill>
                          <a:effectLst/>
                          <a:latin typeface="Microsoft YaHei"/>
                          <a:ea typeface="宋体"/>
                          <a:cs typeface="Microsoft YaHei"/>
                        </a:rPr>
                        <a:t>end is which. Wash out, rinse and refill housing with new </a:t>
                      </a:r>
                      <a:r>
                        <a:rPr lang="en-US" sz="500" b="1" i="1" u="none" strike="noStrike" spc="0">
                          <a:solidFill>
                            <a:srgbClr val="000000"/>
                          </a:solidFill>
                          <a:effectLst/>
                          <a:latin typeface="Microsoft YaHei"/>
                          <a:ea typeface="宋体"/>
                          <a:cs typeface="Microsoft YaHei"/>
                        </a:rPr>
                        <a:t>membrane making</a:t>
                      </a:r>
                      <a:endParaRPr lang="en-US" sz="600" u="none" strike="noStrike" spc="0">
                        <a:effectLst/>
                        <a:latin typeface="Microsoft YaHei"/>
                        <a:ea typeface="宋体"/>
                        <a:cs typeface="Microsoft YaHei"/>
                      </a:endParaRPr>
                    </a:p>
                    <a:p>
                      <a:pPr algn="l">
                        <a:lnSpc>
                          <a:spcPts val="600"/>
                        </a:lnSpc>
                        <a:spcAft>
                          <a:spcPts val="0"/>
                        </a:spcAft>
                      </a:pPr>
                      <a:r>
                        <a:rPr lang="en-US" sz="600" b="0">
                          <a:solidFill>
                            <a:srgbClr val="000000"/>
                          </a:solidFill>
                          <a:effectLst/>
                          <a:latin typeface="Microsoft YaHei"/>
                          <a:ea typeface="微软雅黑"/>
                          <a:cs typeface="Microsoft YaHei"/>
                        </a:rPr>
                        <a:t>sure you </a:t>
                      </a:r>
                      <a:r>
                        <a:rPr lang="en-US" sz="550" b="1">
                          <a:solidFill>
                            <a:srgbClr val="000000"/>
                          </a:solidFill>
                          <a:effectLst/>
                          <a:latin typeface="Microsoft YaHei"/>
                          <a:ea typeface="微软雅黑"/>
                          <a:cs typeface="Microsoft YaHei"/>
                        </a:rPr>
                        <a:t>push it in firmly and close the housing by tightening the housing</a:t>
                      </a:r>
                      <a:endParaRPr lang="en-US" sz="550" b="1">
                        <a:effectLst/>
                        <a:latin typeface="Microsoft YaHei"/>
                        <a:ea typeface="宋体"/>
                        <a:cs typeface="Microsoft YaHei"/>
                      </a:endParaRPr>
                    </a:p>
                    <a:p>
                      <a:pPr algn="l">
                        <a:lnSpc>
                          <a:spcPts val="600"/>
                        </a:lnSpc>
                        <a:spcBef>
                          <a:spcPts val="1800"/>
                        </a:spcBef>
                        <a:spcAft>
                          <a:spcPts val="0"/>
                        </a:spcAft>
                      </a:pPr>
                      <a:r>
                        <a:rPr lang="en-US" sz="600">
                          <a:solidFill>
                            <a:srgbClr val="000000"/>
                          </a:solidFill>
                          <a:effectLst/>
                          <a:latin typeface="Microsoft YaHei"/>
                          <a:ea typeface="微软雅黑"/>
                          <a:cs typeface="Microsoft YaHei"/>
                        </a:rPr>
                        <a:t>hand tight.</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487988"/>
          <a:ext cx="6172200" cy="182880"/>
        </p:xfrm>
        <a:graphic>
          <a:graphicData uri="http://schemas.openxmlformats.org/drawingml/2006/table">
            <a:tbl>
              <a:tblPr/>
              <a:tblGrid>
                <a:gridCol w="6172200"/>
              </a:tblGrid>
              <a:tr h="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1947863" y="5122863"/>
          <a:ext cx="2962275" cy="685800"/>
        </p:xfrm>
        <a:graphic>
          <a:graphicData uri="http://schemas.openxmlformats.org/drawingml/2006/table">
            <a:tbl>
              <a:tblPr/>
              <a:tblGrid>
                <a:gridCol w="2962275"/>
              </a:tblGrid>
              <a:tr h="685800">
                <a:tc>
                  <a:txBody>
                    <a:bodyPr/>
                    <a:lstStyle>
                      <a:lvl1pPr marL="342900" indent="-342900" eaLnBrk="0" hangingPunct="0">
                        <a:spcBef>
                          <a:spcPct val="20000"/>
                        </a:spcBef>
                        <a:tabLst>
                          <a:tab pos="24447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24447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24447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244475" algn="l"/>
                        </a:tabLst>
                        <a:defRPr kumimoji="1">
                          <a:solidFill>
                            <a:schemeClr val="tx1"/>
                          </a:solidFill>
                          <a:latin typeface="Arial" charset="0"/>
                          <a:ea typeface="新細明體" pitchFamily="18" charset="-120"/>
                        </a:defRPr>
                      </a:lvl4pPr>
                      <a:lvl5pPr marL="2057400" indent="-228600" eaLnBrk="0" hangingPunct="0">
                        <a:spcBef>
                          <a:spcPct val="20000"/>
                        </a:spcBef>
                        <a:tabLst>
                          <a:tab pos="24447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9pPr>
                    </a:lstStyle>
                    <a:p>
                      <a:pPr marL="342900" marR="0" lvl="0" indent="-342900" algn="l" defTabSz="914400" rtl="0" eaLnBrk="1" fontAlgn="base" latinLnBrk="0" hangingPunct="1">
                        <a:lnSpc>
                          <a:spcPts val="2363"/>
                        </a:lnSpc>
                        <a:spcBef>
                          <a:spcPct val="0"/>
                        </a:spcBef>
                        <a:spcAft>
                          <a:spcPct val="0"/>
                        </a:spcAft>
                        <a:buClr>
                          <a:srgbClr val="000000"/>
                        </a:buClr>
                        <a:buSzPts val="600"/>
                        <a:buFont typeface="Arial" charset="0"/>
                        <a:buAutoNum type="arabicPeriod"/>
                        <a:tabLst>
                          <a:tab pos="244475" algn="l"/>
                        </a:tabLst>
                      </a:pP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Wipe up any water from the the leak before going any further.</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pic>
        <p:nvPicPr>
          <p:cNvPr id="225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5122863"/>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5122863"/>
            <a:ext cx="466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Rectangle 3"/>
          <p:cNvSpPr>
            <a:spLocks noChangeArrowheads="1"/>
          </p:cNvSpPr>
          <p:nvPr/>
        </p:nvSpPr>
        <p:spPr bwMode="auto">
          <a:xfrm>
            <a:off x="1947863" y="51228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6192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6192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6192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6192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6192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
        <p:nvSpPr>
          <p:cNvPr id="22545" name="Rectangle 4"/>
          <p:cNvSpPr>
            <a:spLocks noChangeArrowheads="1"/>
          </p:cNvSpPr>
          <p:nvPr/>
        </p:nvSpPr>
        <p:spPr bwMode="auto">
          <a:xfrm>
            <a:off x="1947863" y="51228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22546" name="Rectangle 5"/>
          <p:cNvSpPr>
            <a:spLocks noChangeArrowheads="1"/>
          </p:cNvSpPr>
          <p:nvPr/>
        </p:nvSpPr>
        <p:spPr bwMode="auto">
          <a:xfrm>
            <a:off x="1947863" y="51228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447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4447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4447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4447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4447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38338" y="4618038"/>
          <a:ext cx="2981325" cy="1924050"/>
        </p:xfrm>
        <a:graphic>
          <a:graphicData uri="http://schemas.openxmlformats.org/drawingml/2006/table">
            <a:tbl>
              <a:tblPr/>
              <a:tblGrid>
                <a:gridCol w="2981325"/>
              </a:tblGrid>
              <a:tr h="1924050">
                <a:tc>
                  <a:txBody>
                    <a:bodyPr/>
                    <a:lstStyle/>
                    <a:p>
                      <a:pPr algn="l">
                        <a:lnSpc>
                          <a:spcPts val="905"/>
                        </a:lnSpc>
                        <a:spcAft>
                          <a:spcPts val="0"/>
                        </a:spcAft>
                      </a:pPr>
                      <a:r>
                        <a:rPr lang="en-US" sz="650" dirty="0">
                          <a:solidFill>
                            <a:srgbClr val="000000"/>
                          </a:solidFill>
                          <a:effectLst/>
                          <a:latin typeface="Microsoft Sans Serif"/>
                          <a:ea typeface="宋体"/>
                          <a:cs typeface="Microsoft Sans Serif"/>
                        </a:rPr>
                        <a:t>7. Top filter (Inline Carbon) please remove the locking clip from the two end With a use of your finger nail please push the collet in and while you are pulling the connection to disconnect the T and the elbow from the 2 end of the filter. Discard the old filter and connect the two connection to the both end of the new post carbon filter.</a:t>
                      </a:r>
                      <a:endParaRPr lang="en-US" sz="650" dirty="0">
                        <a:effectLst/>
                        <a:latin typeface="Microsoft Sans Serif"/>
                        <a:ea typeface="宋体"/>
                      </a:endParaRPr>
                    </a:p>
                    <a:p>
                      <a:pPr algn="l">
                        <a:lnSpc>
                          <a:spcPts val="940"/>
                        </a:lnSpc>
                        <a:spcAft>
                          <a:spcPts val="0"/>
                        </a:spcAft>
                      </a:pPr>
                      <a:r>
                        <a:rPr lang="en-US" sz="650" dirty="0">
                          <a:solidFill>
                            <a:srgbClr val="000000"/>
                          </a:solidFill>
                          <a:effectLst/>
                          <a:latin typeface="Microsoft Sans Serif"/>
                          <a:ea typeface="宋体"/>
                          <a:cs typeface="Microsoft Sans Serif"/>
                        </a:rPr>
                        <a:t>9</a:t>
                      </a:r>
                      <a:r>
                        <a:rPr lang="en-US" sz="1500" dirty="0">
                          <a:solidFill>
                            <a:srgbClr val="000000"/>
                          </a:solidFill>
                          <a:effectLst/>
                          <a:latin typeface="Microsoft Sans Serif"/>
                          <a:ea typeface="宋体"/>
                          <a:cs typeface="Microsoft Sans Serif"/>
                        </a:rPr>
                        <a:t>, </a:t>
                      </a:r>
                      <a:r>
                        <a:rPr lang="en-US" sz="650" dirty="0">
                          <a:solidFill>
                            <a:srgbClr val="000000"/>
                          </a:solidFill>
                          <a:effectLst/>
                          <a:latin typeface="Microsoft Sans Serif"/>
                          <a:ea typeface="宋体"/>
                          <a:cs typeface="Microsoft Sans Serif"/>
                        </a:rPr>
                        <a:t>Now you can fully open the inlet tap and the tank valve and empty the tank and let the system refill with water, which takes about 2 to 4 hours. You can open the dispensing tap briefly to release any air trapped inside the system while it is filling.</a:t>
                      </a:r>
                      <a:endParaRPr lang="en-US" sz="650" dirty="0">
                        <a:effectLst/>
                        <a:latin typeface="Microsoft Sans Serif"/>
                        <a:ea typeface="宋体"/>
                      </a:endParaRPr>
                    </a:p>
                    <a:p>
                      <a:pPr marL="114300" algn="l">
                        <a:lnSpc>
                          <a:spcPts val="855"/>
                        </a:lnSpc>
                        <a:spcAft>
                          <a:spcPts val="0"/>
                        </a:spcAft>
                      </a:pPr>
                      <a:r>
                        <a:rPr lang="en-US" sz="600" b="1" dirty="0">
                          <a:solidFill>
                            <a:srgbClr val="000000"/>
                          </a:solidFill>
                          <a:effectLst/>
                          <a:latin typeface="Verdana"/>
                          <a:ea typeface="宋体"/>
                          <a:cs typeface="Verdana"/>
                        </a:rPr>
                        <a:t>8</a:t>
                      </a:r>
                      <a:r>
                        <a:rPr lang="en-US" sz="850" dirty="0">
                          <a:solidFill>
                            <a:srgbClr val="000000"/>
                          </a:solidFill>
                          <a:effectLst/>
                          <a:latin typeface="Verdana"/>
                          <a:ea typeface="宋体"/>
                          <a:cs typeface="Verdana"/>
                        </a:rPr>
                        <a:t>. </a:t>
                      </a:r>
                      <a:r>
                        <a:rPr lang="en-US" sz="650" dirty="0">
                          <a:solidFill>
                            <a:srgbClr val="000000"/>
                          </a:solidFill>
                          <a:effectLst/>
                          <a:latin typeface="Microsoft Sans Serif"/>
                          <a:ea typeface="宋体"/>
                          <a:cs typeface="Microsoft Sans Serif"/>
                        </a:rPr>
                        <a:t>After it has filled for 2 to 4 hours drain the entire system by opening the faucet till water flow reduces to a slow trickle then close the </a:t>
                      </a:r>
                      <a:r>
                        <a:rPr lang="en-US" sz="650" b="1" i="1" dirty="0">
                          <a:solidFill>
                            <a:srgbClr val="000000"/>
                          </a:solidFill>
                          <a:effectLst/>
                          <a:latin typeface="Microsoft Sans Serif"/>
                          <a:ea typeface="宋体"/>
                          <a:cs typeface="Microsoft Sans Serif"/>
                        </a:rPr>
                        <a:t>faucet and </a:t>
                      </a:r>
                      <a:r>
                        <a:rPr lang="en-US" sz="650" dirty="0">
                          <a:solidFill>
                            <a:srgbClr val="000000"/>
                          </a:solidFill>
                          <a:effectLst/>
                          <a:latin typeface="Microsoft Sans Serif"/>
                          <a:ea typeface="宋体"/>
                          <a:cs typeface="Microsoft Sans Serif"/>
                        </a:rPr>
                        <a:t>repeat the procedure 1 more time. Do not drain the system through a refrigerator water dispenser, the carbon fines from the new carbon filter </a:t>
                      </a:r>
                      <a:r>
                        <a:rPr lang="en-US" sz="650" b="1" i="1" dirty="0">
                          <a:solidFill>
                            <a:srgbClr val="000000"/>
                          </a:solidFill>
                          <a:effectLst/>
                          <a:latin typeface="Microsoft Sans Serif"/>
                          <a:ea typeface="宋体"/>
                          <a:cs typeface="Microsoft Sans Serif"/>
                        </a:rPr>
                        <a:t>will </a:t>
                      </a:r>
                      <a:r>
                        <a:rPr lang="en-US" sz="650" dirty="0">
                          <a:solidFill>
                            <a:srgbClr val="000000"/>
                          </a:solidFill>
                          <a:effectLst/>
                          <a:latin typeface="Microsoft Sans Serif"/>
                          <a:ea typeface="宋体"/>
                          <a:cs typeface="Microsoft Sans Serif"/>
                        </a:rPr>
                        <a:t>dog the internal fridge filter. If you have not replaced the membrane you are now finished. If the membrane was replaced you will need to fill and </a:t>
                      </a:r>
                      <a:r>
                        <a:rPr lang="en-US" sz="650" b="1" i="1" dirty="0">
                          <a:solidFill>
                            <a:srgbClr val="000000"/>
                          </a:solidFill>
                          <a:effectLst/>
                          <a:latin typeface="Microsoft Sans Serif"/>
                          <a:ea typeface="宋体"/>
                          <a:cs typeface="Microsoft Sans Serif"/>
                        </a:rPr>
                        <a:t>drain</a:t>
                      </a:r>
                      <a:r>
                        <a:rPr lang="en-US" sz="650" dirty="0">
                          <a:solidFill>
                            <a:srgbClr val="000000"/>
                          </a:solidFill>
                          <a:effectLst/>
                          <a:latin typeface="Microsoft Sans Serif"/>
                          <a:ea typeface="宋体"/>
                          <a:cs typeface="Microsoft Sans Serif"/>
                        </a:rPr>
                        <a:t> the entire system a total of 3-4 times or until there is no foul taste to the water.</a:t>
                      </a:r>
                      <a:endParaRPr lang="en-US" sz="650" dirty="0">
                        <a:effectLst/>
                        <a:latin typeface="Microsoft Sans Serif"/>
                        <a:ea typeface="宋体"/>
                      </a:endParaRPr>
                    </a:p>
                  </a:txBody>
                  <a:tcPr marL="0" marR="0" marT="0" marB="0">
                    <a:lnL>
                      <a:noFill/>
                    </a:lnL>
                    <a:lnR>
                      <a:noFill/>
                    </a:lnR>
                    <a:lnT>
                      <a:noFill/>
                    </a:lnT>
                    <a:lnB>
                      <a:noFill/>
                    </a:lnB>
                  </a:tcPr>
                </a:tc>
              </a:tr>
            </a:tbl>
          </a:graphicData>
        </a:graphic>
      </p:graphicFrame>
      <p:sp>
        <p:nvSpPr>
          <p:cNvPr id="23556" name="Rectangle 1"/>
          <p:cNvSpPr>
            <a:spLocks noChangeArrowheads="1"/>
          </p:cNvSpPr>
          <p:nvPr/>
        </p:nvSpPr>
        <p:spPr bwMode="auto">
          <a:xfrm>
            <a:off x="1938338" y="46180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19225" y="5084763"/>
          <a:ext cx="4019550" cy="990600"/>
        </p:xfrm>
        <a:graphic>
          <a:graphicData uri="http://schemas.openxmlformats.org/drawingml/2006/table">
            <a:tbl>
              <a:tblPr/>
              <a:tblGrid>
                <a:gridCol w="4019550"/>
              </a:tblGrid>
              <a:tr h="771525">
                <a:tc>
                  <a:txBody>
                    <a:bodyPr/>
                    <a:lstStyle/>
                    <a:p>
                      <a:pPr marL="317500" algn="l">
                        <a:lnSpc>
                          <a:spcPts val="2700"/>
                        </a:lnSpc>
                        <a:spcAft>
                          <a:spcPts val="1900"/>
                        </a:spcAft>
                      </a:pPr>
                      <a:r>
                        <a:rPr lang="en-US" sz="2700" b="1">
                          <a:solidFill>
                            <a:srgbClr val="000000"/>
                          </a:solidFill>
                          <a:effectLst/>
                          <a:latin typeface="Arial"/>
                          <a:ea typeface="宋体"/>
                          <a:cs typeface="Arial"/>
                        </a:rPr>
                        <a:t>TROUBLESHOOTING</a:t>
                      </a:r>
                      <a:endParaRPr lang="en-US" sz="2700" b="1">
                        <a:effectLst/>
                        <a:latin typeface="Arial"/>
                        <a:ea typeface="宋体"/>
                      </a:endParaRPr>
                    </a:p>
                    <a:p>
                      <a:pPr algn="l">
                        <a:lnSpc>
                          <a:spcPts val="800"/>
                        </a:lnSpc>
                        <a:spcBef>
                          <a:spcPts val="2400"/>
                        </a:spcBef>
                        <a:spcAft>
                          <a:spcPts val="0"/>
                        </a:spcAft>
                      </a:pPr>
                      <a:r>
                        <a:rPr lang="en-US" sz="800" b="1">
                          <a:solidFill>
                            <a:srgbClr val="000000"/>
                          </a:solidFill>
                          <a:effectLst/>
                          <a:latin typeface="Arial"/>
                          <a:ea typeface="宋体"/>
                          <a:cs typeface="Arial"/>
                        </a:rPr>
                        <a:t>Note: Turn off the system before servicing or inspecting.</a:t>
                      </a:r>
                      <a:endParaRPr lang="en-US" sz="800" b="1">
                        <a:effectLst/>
                        <a:latin typeface="Arial"/>
                        <a:ea typeface="宋体"/>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270000" y="2640013"/>
          <a:ext cx="4318000" cy="5838825"/>
        </p:xfrm>
        <a:graphic>
          <a:graphicData uri="http://schemas.openxmlformats.org/drawingml/2006/table">
            <a:tbl>
              <a:tblPr/>
              <a:tblGrid>
                <a:gridCol w="1276350"/>
                <a:gridCol w="1385888"/>
                <a:gridCol w="1655762"/>
              </a:tblGrid>
              <a:tr h="1968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charset="0"/>
                          <a:ea typeface="宋体" pitchFamily="2" charset="-122"/>
                          <a:cs typeface="Arial" charset="0"/>
                        </a:rPr>
                        <a:t>PROBLEM</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charset="0"/>
                          <a:ea typeface="宋体" pitchFamily="2" charset="-122"/>
                          <a:cs typeface="Arial" charset="0"/>
                        </a:rPr>
                        <a:t>CAUSE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203200" indent="-1016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03200" marR="0" lvl="0" indent="-101600" algn="l" defTabSz="914400" rtl="0" eaLnBrk="1" fontAlgn="base" latinLnBrk="0" hangingPunct="1">
                        <a:lnSpc>
                          <a:spcPts val="8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charset="0"/>
                          <a:ea typeface="宋体" pitchFamily="2" charset="-122"/>
                          <a:cs typeface="Arial" charset="0"/>
                        </a:rPr>
                        <a:t>SOLUTIONS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0509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Milky colored water Air buble in the water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V Air in system</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266700" indent="-165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66700" marR="0" lvl="0" indent="-165100" algn="l" defTabSz="914400" rtl="0" eaLnBrk="1" fontAlgn="base" latinLnBrk="0" hangingPunct="1">
                        <a:lnSpc>
                          <a:spcPts val="1388"/>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Air in the system is a normal occurrence with initial startup of the RO system. This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milky </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look will disappear during normal use within 1 to 2 weeks.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3144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Noise from system</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778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778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778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77800" algn="l"/>
                        </a:tabLst>
                        <a:defRPr kumimoji="1">
                          <a:solidFill>
                            <a:schemeClr val="tx1"/>
                          </a:solidFill>
                          <a:latin typeface="Arial" charset="0"/>
                          <a:ea typeface="新細明體" pitchFamily="18" charset="-120"/>
                        </a:defRPr>
                      </a:lvl4pPr>
                      <a:lvl5pPr marL="2057400" indent="-228600" eaLnBrk="0" hangingPunct="0">
                        <a:spcBef>
                          <a:spcPct val="20000"/>
                        </a:spcBef>
                        <a:tabLst>
                          <a:tab pos="1778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750"/>
                        </a:lnSpc>
                        <a:spcBef>
                          <a:spcPct val="0"/>
                        </a:spcBef>
                        <a:spcAft>
                          <a:spcPts val="150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Air gap faucet</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700"/>
                        </a:lnSpc>
                        <a:spcBef>
                          <a:spcPts val="1500"/>
                        </a:spcBef>
                        <a:spcAft>
                          <a:spcPts val="150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Location of drain saddle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700"/>
                        </a:lnSpc>
                        <a:spcBef>
                          <a:spcPts val="1500"/>
                        </a:spcBef>
                        <a:spcAft>
                          <a:spcPct val="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Restriction in drain line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266700" indent="-165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66700" marR="0" lvl="0" indent="-16510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Will disappear after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system </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shut down</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p>
                      <a:pPr marL="266700" marR="0" lvl="0" indent="-16510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Relocate the drain to above water trap.</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p>
                      <a:pPr marL="266700" marR="0" lvl="0" indent="-16510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rPr>
                        <a:t>o Blockage sometimes caused </a:t>
                      </a:r>
                      <a:r>
                        <a:rPr kumimoji="0" lang="en-US" altLang="en-US" sz="600" b="0" i="1" u="none" strike="noStrike" cap="none" normalizeH="0" baseline="0" smtClean="0">
                          <a:ln>
                            <a:noFill/>
                          </a:ln>
                          <a:solidFill>
                            <a:srgbClr val="000000"/>
                          </a:solidFill>
                          <a:effectLst/>
                          <a:latin typeface="Arial" charset="0"/>
                          <a:ea typeface="宋体" pitchFamily="2" charset="-122"/>
                        </a:rPr>
                        <a:t>by</a:t>
                      </a:r>
                      <a:r>
                        <a:rPr kumimoji="0" lang="en-US" altLang="en-US" sz="700" b="0" i="0" u="none" strike="noStrike" cap="none" normalizeH="0" baseline="0" smtClean="0">
                          <a:ln>
                            <a:noFill/>
                          </a:ln>
                          <a:solidFill>
                            <a:srgbClr val="000000"/>
                          </a:solidFill>
                          <a:effectLst/>
                          <a:latin typeface="Arial" charset="0"/>
                          <a:ea typeface="宋体" pitchFamily="2" charset="-122"/>
                        </a:rPr>
                        <a:t> debris from garbage disposal or dishwasher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4425">
                <a:tc>
                  <a:txBody>
                    <a:bodyPr/>
                    <a:lstStyle>
                      <a:lvl1pPr marL="1143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114300" marR="0" lvl="0" indent="0" algn="l" defTabSz="914400" rtl="0" eaLnBrk="1" fontAlgn="base" latinLnBrk="0" hangingPunct="1">
                        <a:lnSpc>
                          <a:spcPts val="126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Small amount of water from RO drinking faucet.</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778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778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778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77800" algn="l"/>
                        </a:tabLst>
                        <a:defRPr kumimoji="1">
                          <a:solidFill>
                            <a:schemeClr val="tx1"/>
                          </a:solidFill>
                          <a:latin typeface="Arial" charset="0"/>
                          <a:ea typeface="新細明體" pitchFamily="18" charset="-120"/>
                        </a:defRPr>
                      </a:lvl4pPr>
                      <a:lvl5pPr marL="2057400" indent="-228600" eaLnBrk="0" hangingPunct="0">
                        <a:spcBef>
                          <a:spcPct val="20000"/>
                        </a:spcBef>
                        <a:tabLst>
                          <a:tab pos="1778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700"/>
                        </a:lnSpc>
                        <a:spcBef>
                          <a:spcPct val="0"/>
                        </a:spcBef>
                        <a:spcAft>
                          <a:spcPts val="150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System just starting up</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l" defTabSz="914400" rtl="0" eaLnBrk="1" fontAlgn="base" latinLnBrk="0" hangingPunct="1">
                        <a:lnSpc>
                          <a:spcPts val="1225"/>
                        </a:lnSpc>
                        <a:spcBef>
                          <a:spcPts val="1500"/>
                        </a:spcBef>
                        <a:spcAft>
                          <a:spcPct val="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Air pressure in the storage tank is low.</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r"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Normally it takes 2-3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hours</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to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I </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fill tank. Low water pressure and/or temperature can reduce production rate.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rPr>
                        <a:t> Add pressure to storage tank. The pressure should be 8-10 psi when the tank is empty</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47700">
                <a:tc>
                  <a:txBody>
                    <a:bodyPr/>
                    <a:lstStyle>
                      <a:lvl1pPr indent="1143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114300" algn="l" defTabSz="914400" rtl="0" eaLnBrk="1" fontAlgn="base" latinLnBrk="0" hangingPunct="1">
                        <a:lnSpc>
                          <a:spcPts val="13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Slow production or no water from RO drinking faucet.</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8097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8097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8097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80975" algn="l"/>
                        </a:tabLst>
                        <a:defRPr kumimoji="1">
                          <a:solidFill>
                            <a:schemeClr val="tx1"/>
                          </a:solidFill>
                          <a:latin typeface="Arial" charset="0"/>
                          <a:ea typeface="新細明體" pitchFamily="18" charset="-120"/>
                        </a:defRPr>
                      </a:lvl4pPr>
                      <a:lvl5pPr marL="2057400" indent="-228600" eaLnBrk="0" hangingPunct="0">
                        <a:spcBef>
                          <a:spcPct val="20000"/>
                        </a:spcBef>
                        <a:tabLst>
                          <a:tab pos="18097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Low water pressure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Crimps in tubing</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Clogged pre-filters</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Fouled membrane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Add a booster pump, o Make sure tubing is straight. </a:t>
                      </a: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Replace pre-filters.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rPr>
                        <a:t> Replace membrane.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40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Water taste or smell offensive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8097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8097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8097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80975" algn="l"/>
                        </a:tabLst>
                        <a:defRPr kumimoji="1">
                          <a:solidFill>
                            <a:schemeClr val="tx1"/>
                          </a:solidFill>
                          <a:latin typeface="Arial" charset="0"/>
                          <a:ea typeface="新細明體" pitchFamily="18" charset="-120"/>
                        </a:defRPr>
                      </a:lvl4pPr>
                      <a:lvl5pPr marL="2057400" indent="-228600" eaLnBrk="0" hangingPunct="0">
                        <a:spcBef>
                          <a:spcPct val="20000"/>
                        </a:spcBef>
                        <a:tabLst>
                          <a:tab pos="18097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1275"/>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Post carbon is depleted.</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75"/>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Fouled Membrane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75"/>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Sanitizer not flushed out</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Replace post carbon.</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Replace membrane, o Drain storage tank and refill it overnight.</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51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No drain water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V Clogged flow restrictor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Replace flow restrictor.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826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Leaks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3652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3652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3652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36525" algn="l"/>
                        </a:tabLst>
                        <a:defRPr kumimoji="1">
                          <a:solidFill>
                            <a:schemeClr val="tx1"/>
                          </a:solidFill>
                          <a:latin typeface="Arial" charset="0"/>
                          <a:ea typeface="新細明體" pitchFamily="18" charset="-120"/>
                        </a:defRPr>
                      </a:lvl4pPr>
                      <a:lvl5pPr marL="2057400" indent="-228600" eaLnBrk="0" hangingPunct="0">
                        <a:spcBef>
                          <a:spcPct val="20000"/>
                        </a:spcBef>
                        <a:tabLst>
                          <a:tab pos="13652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1225"/>
                        </a:lnSpc>
                        <a:spcBef>
                          <a:spcPct val="0"/>
                        </a:spcBef>
                        <a:spcAft>
                          <a:spcPct val="0"/>
                        </a:spcAft>
                        <a:buClr>
                          <a:srgbClr val="000000"/>
                        </a:buClr>
                        <a:buSzPts val="700"/>
                        <a:buFont typeface="Arial" charset="0"/>
                        <a:buChar char="V"/>
                        <a:tabLst>
                          <a:tab pos="13652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Fittings are not tightened.</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25"/>
                        </a:lnSpc>
                        <a:spcBef>
                          <a:spcPct val="0"/>
                        </a:spcBef>
                        <a:spcAft>
                          <a:spcPct val="0"/>
                        </a:spcAft>
                        <a:buClr>
                          <a:srgbClr val="000000"/>
                        </a:buClr>
                        <a:buSzPts val="700"/>
                        <a:buFont typeface="Arial" charset="0"/>
                        <a:buChar char="V"/>
                        <a:tabLst>
                          <a:tab pos="13652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Twisted O-ring</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l" defTabSz="914400" rtl="0" eaLnBrk="1" fontAlgn="base" latinLnBrk="0" hangingPunct="1">
                        <a:lnSpc>
                          <a:spcPts val="1225"/>
                        </a:lnSpc>
                        <a:spcBef>
                          <a:spcPct val="0"/>
                        </a:spcBef>
                        <a:spcAft>
                          <a:spcPct val="0"/>
                        </a:spcAft>
                        <a:buClr>
                          <a:srgbClr val="000000"/>
                        </a:buClr>
                        <a:buSzPts val="700"/>
                        <a:buFont typeface="Arial" charset="0"/>
                        <a:buChar char="V"/>
                        <a:tabLst>
                          <a:tab pos="13652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Misalignment of hole in the drain saddle valve.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225"/>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Tighten fittings as necessary, o Replace the O-ring. o Realign drain saddle valve.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4618" name="Rectangle 1"/>
          <p:cNvSpPr>
            <a:spLocks noChangeArrowheads="1"/>
          </p:cNvSpPr>
          <p:nvPr/>
        </p:nvSpPr>
        <p:spPr bwMode="auto">
          <a:xfrm>
            <a:off x="1270000" y="26400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652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652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652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652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652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19263" y="5408613"/>
          <a:ext cx="3419475" cy="342900"/>
        </p:xfrm>
        <a:graphic>
          <a:graphicData uri="http://schemas.openxmlformats.org/drawingml/2006/table">
            <a:tbl>
              <a:tblPr/>
              <a:tblGrid>
                <a:gridCol w="3419475"/>
              </a:tblGrid>
              <a:tr h="3429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ndara" pitchFamily="34" charset="0"/>
                          <a:ea typeface="宋体" pitchFamily="2" charset="-122"/>
                          <a:cs typeface="Candara" pitchFamily="34" charset="0"/>
                        </a:rPr>
                        <a:t>WARRANTY</a:t>
                      </a:r>
                      <a:endParaRPr kumimoji="0" lang="en-US" altLang="en-US" sz="24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1719263" y="3903663"/>
          <a:ext cx="3419475" cy="3352800"/>
        </p:xfrm>
        <a:graphic>
          <a:graphicData uri="http://schemas.openxmlformats.org/drawingml/2006/table">
            <a:tbl>
              <a:tblPr/>
              <a:tblGrid>
                <a:gridCol w="3419475"/>
              </a:tblGrid>
              <a:tr h="33528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700"/>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READ THIS FIRST</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pay attention to the following installation and safety recommendations: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.Read the installation manual before installing this system.	'</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Install the system at a location with adequate drainage.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This water system unit is for INDOOR use ONLY.To preserve the unit, avoid using extremely HOT/COLD water, and protect against sudden temperature changes.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.Install the system under supervision of a professional, licensed installer or plumber.</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.Inspect all connections after the installation to make sure NO LEAKS occur.</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Wait and inspect the system AFTER the water is pressurized.</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MUST install the pressure regulator at the high water pressure area (over </a:t>
                      </a:r>
                      <a:r>
                        <a:rPr kumimoji="0" lang="en-US" altLang="en-US" sz="600" b="0" i="0" u="none" strike="noStrike" cap="none" normalizeH="0" baseline="0" smtClean="0">
                          <a:ln>
                            <a:noFill/>
                          </a:ln>
                          <a:solidFill>
                            <a:srgbClr val="000000"/>
                          </a:solidFill>
                          <a:effectLst/>
                          <a:latin typeface="Arial" charset="0"/>
                          <a:ea typeface="宋体" pitchFamily="2" charset="-122"/>
                          <a:cs typeface="Arial" charset="0"/>
                        </a:rPr>
                        <a:t>80</a:t>
                      </a: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PSI).</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ts val="70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Strongly recommended: SHUT OFF the water supply when homeowner/user will not be using the water system for a long period of time.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700"/>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IMPORTANT</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contact your insurance carrier before installing the water system.</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The manufacturer WILL NOT cover ANY water damage under any circumstance.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These are our recommendations to avoid any water damage.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.Must install the PRESSURE REGULATOR/PRESSURE LIMITING VALVE and LEAK DETECTOR SHUTOFF DEVICE to avoid water damage.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38"/>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 Homeowner/User is obligated to properly maintain the water system unit periodically, which includes the following:</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O-ring seals on the filter canister, fitting and filter cartridges. Replace the fitting connectors with proper replacement parts.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filter canisters with proper replacement parts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filter cartridges with the correct size and length replacements.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water seal tape on ALL connector fittings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8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ALL O-RING SEALS, FITTINGS, FILTER CANISTERS, AND WATER SEAL TAPE WEAR</a:t>
                      </a:r>
                      <a:b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OUT AFTER CERTAIN PERIOD OF TIME. THE LIFETIME OF THESE COMPONENTS ARE</a:t>
                      </a:r>
                      <a:b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SUBJECT TO WATER QUALITY. THEREFORE, ADEQUATE MAINTENANCE</a:t>
                      </a:r>
                      <a:b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IS NECESSARY AND MANDATORY</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4" name="表格 3"/>
          <p:cNvGraphicFramePr>
            <a:graphicFrameLocks noGrp="1"/>
          </p:cNvGraphicFramePr>
          <p:nvPr/>
        </p:nvGraphicFramePr>
        <p:xfrm>
          <a:off x="1719263" y="5413375"/>
          <a:ext cx="3419475" cy="333375"/>
        </p:xfrm>
        <a:graphic>
          <a:graphicData uri="http://schemas.openxmlformats.org/drawingml/2006/table">
            <a:tbl>
              <a:tblPr/>
              <a:tblGrid>
                <a:gridCol w="3419475"/>
              </a:tblGrid>
              <a:tr h="333375">
                <a:tc>
                  <a:txBody>
                    <a:bodyPr/>
                    <a:lstStyle/>
                    <a:p>
                      <a:pPr algn="l">
                        <a:lnSpc>
                          <a:spcPts val="795"/>
                        </a:lnSpc>
                        <a:spcAft>
                          <a:spcPts val="0"/>
                        </a:spcAft>
                      </a:pPr>
                      <a:r>
                        <a:rPr lang="en-US" sz="700">
                          <a:solidFill>
                            <a:srgbClr val="000000"/>
                          </a:solidFill>
                          <a:effectLst/>
                          <a:latin typeface="Candara"/>
                          <a:ea typeface="宋体"/>
                          <a:cs typeface="Candara"/>
                        </a:rPr>
                        <a:t>• Please contact a professional, licensed installer or plumber who meets the above requirements.The Manufacturer's insurance carrier </a:t>
                      </a:r>
                      <a:r>
                        <a:rPr lang="en-US" sz="700" b="1">
                          <a:solidFill>
                            <a:srgbClr val="000000"/>
                          </a:solidFill>
                          <a:effectLst/>
                          <a:latin typeface="Candara"/>
                          <a:ea typeface="宋体"/>
                          <a:cs typeface="Candara"/>
                        </a:rPr>
                        <a:t>WILL NOT </a:t>
                      </a:r>
                      <a:r>
                        <a:rPr lang="en-US" sz="700">
                          <a:solidFill>
                            <a:srgbClr val="000000"/>
                          </a:solidFill>
                          <a:effectLst/>
                          <a:latin typeface="Candara"/>
                          <a:ea typeface="宋体"/>
                          <a:cs typeface="Candara"/>
                        </a:rPr>
                        <a:t>cover any loss. Please consult your own insurance carrier for terms and conditions.</a:t>
                      </a:r>
                      <a:endParaRPr lang="en-US" sz="700">
                        <a:effectLst/>
                        <a:latin typeface="Candara"/>
                        <a:ea typeface="宋体"/>
                        <a:cs typeface="Candara"/>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1719263" y="5461000"/>
          <a:ext cx="3419475" cy="238125"/>
        </p:xfrm>
        <a:graphic>
          <a:graphicData uri="http://schemas.openxmlformats.org/drawingml/2006/table">
            <a:tbl>
              <a:tblPr/>
              <a:tblGrid>
                <a:gridCol w="3419475"/>
              </a:tblGrid>
              <a:tr h="2381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700"/>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PRODUCT WARRANTY</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65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For further details, please refer to supplier’s terms and conditions of sales.</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1719263" y="5394325"/>
          <a:ext cx="3419475" cy="371475"/>
        </p:xfrm>
        <a:graphic>
          <a:graphicData uri="http://schemas.openxmlformats.org/drawingml/2006/table">
            <a:tbl>
              <a:tblPr/>
              <a:tblGrid>
                <a:gridCol w="3419475"/>
              </a:tblGrid>
              <a:tr h="3714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88"/>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WARNING</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888"/>
                        </a:lnSpc>
                        <a:spcBef>
                          <a:spcPct val="0"/>
                        </a:spcBef>
                        <a:spcAft>
                          <a:spcPct val="0"/>
                        </a:spcAft>
                        <a:buClrTx/>
                        <a:buSzTx/>
                        <a:buFontTx/>
                        <a:buNone/>
                        <a:tabLst/>
                      </a:pPr>
                      <a:r>
                        <a:rPr kumimoji="0" lang="en-US" altLang="en-US" sz="700" b="0" i="1" u="none" strike="noStrike" cap="none" normalizeH="0" baseline="0" smtClean="0">
                          <a:ln>
                            <a:noFill/>
                          </a:ln>
                          <a:solidFill>
                            <a:srgbClr val="000000"/>
                          </a:solidFill>
                          <a:effectLst/>
                          <a:latin typeface="Candara" pitchFamily="34" charset="0"/>
                          <a:ea typeface="宋体" pitchFamily="2" charset="-122"/>
                          <a:cs typeface="Candara" pitchFamily="34" charset="0"/>
                        </a:rPr>
                        <a:t>DO NOT</a:t>
                      </a: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 INSTALL THE SYSTEM WHERE THE WATER IS MICROBIOLOGICALLY UNSAFE</a:t>
                      </a:r>
                      <a:b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OR </a:t>
                      </a:r>
                      <a:r>
                        <a:rPr kumimoji="0" lang="en-US" altLang="en-US" sz="700" b="0" i="1" u="none" strike="noStrike" cap="none" normalizeH="0" baseline="0" smtClean="0">
                          <a:ln>
                            <a:noFill/>
                          </a:ln>
                          <a:solidFill>
                            <a:srgbClr val="000000"/>
                          </a:solidFill>
                          <a:effectLst/>
                          <a:latin typeface="Candara" pitchFamily="34" charset="0"/>
                          <a:ea typeface="宋体" pitchFamily="2" charset="-122"/>
                          <a:cs typeface="Candara" pitchFamily="34" charset="0"/>
                        </a:rPr>
                        <a:t>OF UNKNOWN</a:t>
                      </a: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 QUALITY ADEQUATE DISINFECTION BEFORE OR AFTER THE SYSTEM</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25612" name="Rectangle 1"/>
          <p:cNvSpPr>
            <a:spLocks noChangeArrowheads="1"/>
          </p:cNvSpPr>
          <p:nvPr/>
        </p:nvSpPr>
        <p:spPr bwMode="auto">
          <a:xfrm>
            <a:off x="1719263" y="5394325"/>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33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33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33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33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33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52400" y="1281113"/>
            <a:ext cx="6553200" cy="4729162"/>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bwMode="auto">
          <a:xfrm>
            <a:off x="228600" y="2168525"/>
            <a:ext cx="6400800" cy="3735388"/>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2" name="Rectangle 31"/>
          <p:cNvSpPr/>
          <p:nvPr/>
        </p:nvSpPr>
        <p:spPr>
          <a:xfrm>
            <a:off x="268288" y="2206625"/>
            <a:ext cx="1560512"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PT-310</a:t>
            </a:r>
          </a:p>
        </p:txBody>
      </p:sp>
      <p:pic>
        <p:nvPicPr>
          <p:cNvPr id="27653" name="Picture 4" descr="http://59.124.16.10/items/Pic/PT/optio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752725"/>
            <a:ext cx="1528762" cy="1512888"/>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35" name="Teardrop 34"/>
          <p:cNvSpPr/>
          <p:nvPr/>
        </p:nvSpPr>
        <p:spPr>
          <a:xfrm>
            <a:off x="374650" y="22891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A</a:t>
            </a:r>
          </a:p>
        </p:txBody>
      </p:sp>
      <p:sp>
        <p:nvSpPr>
          <p:cNvPr id="36" name="Rectangle 35"/>
          <p:cNvSpPr/>
          <p:nvPr/>
        </p:nvSpPr>
        <p:spPr>
          <a:xfrm>
            <a:off x="265113" y="4333875"/>
            <a:ext cx="155892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PT-38BV</a:t>
            </a:r>
          </a:p>
        </p:txBody>
      </p:sp>
      <p:sp>
        <p:nvSpPr>
          <p:cNvPr id="38" name="Teardrop 37"/>
          <p:cNvSpPr/>
          <p:nvPr/>
        </p:nvSpPr>
        <p:spPr>
          <a:xfrm>
            <a:off x="350838" y="440848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G</a:t>
            </a:r>
          </a:p>
        </p:txBody>
      </p:sp>
      <p:pic>
        <p:nvPicPr>
          <p:cNvPr id="27657" name="Picture 6" descr="http://59.124.16.10/items/Pic/000/parts/38B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4878388"/>
            <a:ext cx="1536700" cy="97790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40" name="Rectangle 39"/>
          <p:cNvSpPr/>
          <p:nvPr/>
        </p:nvSpPr>
        <p:spPr>
          <a:xfrm>
            <a:off x="228600" y="1376363"/>
            <a:ext cx="6400800" cy="725487"/>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U</a:t>
            </a:r>
            <a:r>
              <a:rPr lang="en-US" sz="1600" b="1" dirty="0">
                <a:latin typeface="Arial Rounded MT Bold" pitchFamily="34" charset="0"/>
              </a:rPr>
              <a:t>NDER</a:t>
            </a: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A, G)</a:t>
            </a:r>
          </a:p>
          <a:p>
            <a:pPr algn="ctr">
              <a:buFont typeface="Arial" pitchFamily="34" charset="0"/>
              <a:buChar char="•"/>
              <a:defRPr/>
            </a:pPr>
            <a:r>
              <a:rPr lang="en-US" sz="1200" dirty="0">
                <a:latin typeface="+mj-lt"/>
              </a:rPr>
              <a:t> 1/2“ (or 3/8”) inlet 1/2“ (or 3/8”) outlet 1/4" RO tube with ball valve</a:t>
            </a:r>
          </a:p>
          <a:p>
            <a:pPr algn="ctr">
              <a:buFont typeface="Arial" pitchFamily="34" charset="0"/>
              <a:buChar char="•"/>
              <a:defRPr/>
            </a:pPr>
            <a:r>
              <a:rPr lang="en-US" sz="1200" dirty="0">
                <a:latin typeface="+mj-lt"/>
              </a:rPr>
              <a:t> Works for kitchen/bathroom under sink 1/2“ (or 3/8”) shut off valve</a:t>
            </a:r>
          </a:p>
        </p:txBody>
      </p:sp>
      <p:sp>
        <p:nvSpPr>
          <p:cNvPr id="27659" name="Text Box 8"/>
          <p:cNvSpPr txBox="1">
            <a:spLocks noChangeArrowheads="1"/>
          </p:cNvSpPr>
          <p:nvPr/>
        </p:nvSpPr>
        <p:spPr bwMode="auto">
          <a:xfrm>
            <a:off x="2005013" y="2230438"/>
            <a:ext cx="4413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1) Find the shut-off valve under-sink (cold water only) turn off the water and  remove the faucet supply hose from the valve.</a:t>
            </a:r>
          </a:p>
          <a:p>
            <a:pPr eaLnBrk="1" hangingPunct="1">
              <a:spcBef>
                <a:spcPct val="0"/>
              </a:spcBef>
              <a:buFontTx/>
              <a:buNone/>
            </a:pPr>
            <a:r>
              <a:rPr lang="en-US" altLang="en-US" sz="1000"/>
              <a:t>2) Measure the inner diameter of the pipe (3/8” or 1/2”.)</a:t>
            </a:r>
          </a:p>
          <a:p>
            <a:pPr eaLnBrk="1" hangingPunct="1">
              <a:spcBef>
                <a:spcPct val="0"/>
              </a:spcBef>
              <a:buFontTx/>
              <a:buNone/>
            </a:pPr>
            <a:r>
              <a:rPr lang="en-US" altLang="en-US" sz="1000"/>
              <a:t>3) Wrap some Teflon tape on the thread. </a:t>
            </a:r>
          </a:p>
        </p:txBody>
      </p:sp>
      <p:sp>
        <p:nvSpPr>
          <p:cNvPr id="27660" name="Text Box 12"/>
          <p:cNvSpPr txBox="1">
            <a:spLocks noChangeArrowheads="1"/>
          </p:cNvSpPr>
          <p:nvPr/>
        </p:nvSpPr>
        <p:spPr bwMode="auto">
          <a:xfrm>
            <a:off x="2005013" y="5365750"/>
            <a:ext cx="441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dirty="0"/>
              <a:t>Install water feeder as picture, make sure the O-ring is inserted in the proper position. Use some Teflon tape on the thread.</a:t>
            </a:r>
          </a:p>
        </p:txBody>
      </p:sp>
      <p:pic>
        <p:nvPicPr>
          <p:cNvPr id="27661" name="Picture 14" descr="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970213"/>
            <a:ext cx="198596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5" descr="38BV-4"/>
          <p:cNvPicPr>
            <a:picLocks noChangeAspect="1" noChangeArrowheads="1"/>
          </p:cNvPicPr>
          <p:nvPr/>
        </p:nvPicPr>
        <p:blipFill>
          <a:blip r:embed="rId5">
            <a:extLst>
              <a:ext uri="{28A0092B-C50C-407E-A947-70E740481C1C}">
                <a14:useLocalDpi xmlns:a14="http://schemas.microsoft.com/office/drawing/2010/main" val="0"/>
              </a:ext>
            </a:extLst>
          </a:blip>
          <a:srcRect b="-2811"/>
          <a:stretch>
            <a:fillRect/>
          </a:stretch>
        </p:blipFill>
        <p:spPr bwMode="auto">
          <a:xfrm>
            <a:off x="4157663" y="2994025"/>
            <a:ext cx="2260600" cy="22955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63" name="Text Box 390"/>
          <p:cNvSpPr txBox="1">
            <a:spLocks noChangeArrowheads="1"/>
          </p:cNvSpPr>
          <p:nvPr/>
        </p:nvSpPr>
        <p:spPr bwMode="auto">
          <a:xfrm>
            <a:off x="0" y="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u="sng"/>
              <a:t>Installation Guide</a:t>
            </a:r>
          </a:p>
        </p:txBody>
      </p:sp>
      <p:sp>
        <p:nvSpPr>
          <p:cNvPr id="27664" name="Text Box 39"/>
          <p:cNvSpPr txBox="1">
            <a:spLocks noChangeArrowheads="1"/>
          </p:cNvSpPr>
          <p:nvPr/>
        </p:nvSpPr>
        <p:spPr bwMode="auto">
          <a:xfrm>
            <a:off x="0" y="458788"/>
            <a:ext cx="6858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1: </a:t>
            </a:r>
            <a:r>
              <a:rPr lang="en-US" altLang="en-US" sz="1800"/>
              <a:t>Assembling Water Feeder</a:t>
            </a:r>
            <a:br>
              <a:rPr lang="en-US" altLang="en-US" sz="1800"/>
            </a:br>
            <a:r>
              <a:rPr kumimoji="0" lang="en-US" altLang="zh-TW" sz="1000"/>
              <a:t>Simple plumbing knowledge and ability is required to install the system (or you may hire a plumber).</a:t>
            </a:r>
            <a:br>
              <a:rPr kumimoji="0" lang="en-US" altLang="zh-TW" sz="1000"/>
            </a:br>
            <a:r>
              <a:rPr kumimoji="0" lang="en-US" altLang="zh-TW" sz="1000"/>
              <a:t>You may need a </a:t>
            </a:r>
            <a:r>
              <a:rPr lang="en-US" altLang="en-US" sz="1000"/>
              <a:t>towel, </a:t>
            </a:r>
            <a:r>
              <a:rPr lang="en-US" altLang="zh-TW" sz="1000"/>
              <a:t>bucket, 2 adjustable wrenches, Teflon tape, screwdriver, and drill.</a:t>
            </a:r>
          </a:p>
        </p:txBody>
      </p:sp>
      <p:sp>
        <p:nvSpPr>
          <p:cNvPr id="39" name="Rectangle 38"/>
          <p:cNvSpPr/>
          <p:nvPr/>
        </p:nvSpPr>
        <p:spPr>
          <a:xfrm>
            <a:off x="171450" y="6240463"/>
            <a:ext cx="6553200" cy="331787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57175" y="6942138"/>
            <a:ext cx="19478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PT-Q34A</a:t>
            </a:r>
          </a:p>
        </p:txBody>
      </p:sp>
      <p:sp>
        <p:nvSpPr>
          <p:cNvPr id="42" name="Teardrop 41"/>
          <p:cNvSpPr/>
          <p:nvPr/>
        </p:nvSpPr>
        <p:spPr>
          <a:xfrm>
            <a:off x="333375" y="70183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B</a:t>
            </a:r>
          </a:p>
        </p:txBody>
      </p:sp>
      <p:sp>
        <p:nvSpPr>
          <p:cNvPr id="46" name="Rectangle 45"/>
          <p:cNvSpPr/>
          <p:nvPr/>
        </p:nvSpPr>
        <p:spPr>
          <a:xfrm>
            <a:off x="247650" y="6316663"/>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G</a:t>
            </a:r>
            <a:r>
              <a:rPr lang="en-US" sz="1600" b="1" dirty="0">
                <a:latin typeface="Arial Rounded MT Bold" pitchFamily="34" charset="0"/>
              </a:rPr>
              <a:t>ARDEN </a:t>
            </a:r>
            <a:r>
              <a:rPr lang="en-US" sz="2000" b="1" dirty="0">
                <a:latin typeface="Arial Rounded MT Bold" pitchFamily="34" charset="0"/>
              </a:rPr>
              <a:t>H</a:t>
            </a:r>
            <a:r>
              <a:rPr lang="en-US" sz="1600" b="1" dirty="0">
                <a:latin typeface="Arial Rounded MT Bold" pitchFamily="34" charset="0"/>
              </a:rPr>
              <a:t>OSE </a:t>
            </a:r>
            <a:r>
              <a:rPr lang="en-US" sz="2000" b="1" dirty="0">
                <a:latin typeface="Arial Rounded MT Bold" pitchFamily="34" charset="0"/>
              </a:rPr>
              <a:t>/ L</a:t>
            </a:r>
            <a:r>
              <a:rPr lang="en-US" sz="1600" b="1" dirty="0">
                <a:latin typeface="Arial Rounded MT Bold" pitchFamily="34" charset="0"/>
              </a:rPr>
              <a:t>AUNDRY</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B)</a:t>
            </a:r>
          </a:p>
        </p:txBody>
      </p:sp>
      <p:sp>
        <p:nvSpPr>
          <p:cNvPr id="48" name="Rectangle 47"/>
          <p:cNvSpPr/>
          <p:nvPr/>
        </p:nvSpPr>
        <p:spPr>
          <a:xfrm>
            <a:off x="2276475" y="6926263"/>
            <a:ext cx="4371975" cy="2468562"/>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ysClr val="windowText" lastClr="000000"/>
              </a:solidFill>
            </a:endParaRPr>
          </a:p>
        </p:txBody>
      </p:sp>
      <p:pic>
        <p:nvPicPr>
          <p:cNvPr id="27670" name="Picture 4" descr="IMG_05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50" y="7616825"/>
            <a:ext cx="908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5" descr="IMG_05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438" y="7616825"/>
            <a:ext cx="863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 Box 10"/>
          <p:cNvSpPr txBox="1">
            <a:spLocks noChangeArrowheads="1"/>
          </p:cNvSpPr>
          <p:nvPr/>
        </p:nvSpPr>
        <p:spPr bwMode="auto">
          <a:xfrm>
            <a:off x="2349500" y="7040563"/>
            <a:ext cx="424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solidFill>
                  <a:srgbClr val="000000"/>
                </a:solidFill>
              </a:rPr>
              <a:t> garden brass hose bibb/spigot or laundry plastic split adapter</a:t>
            </a:r>
          </a:p>
          <a:p>
            <a:pPr eaLnBrk="1" hangingPunct="1">
              <a:spcBef>
                <a:spcPct val="0"/>
              </a:spcBef>
            </a:pPr>
            <a:r>
              <a:rPr lang="en-US" altLang="en-US" sz="1000">
                <a:solidFill>
                  <a:srgbClr val="000000"/>
                </a:solidFill>
              </a:rPr>
              <a:t> 3/4" inlet 1/4" tube outlet</a:t>
            </a:r>
          </a:p>
          <a:p>
            <a:pPr eaLnBrk="1" hangingPunct="1">
              <a:spcBef>
                <a:spcPct val="0"/>
              </a:spcBef>
            </a:pPr>
            <a:r>
              <a:rPr lang="en-US" altLang="en-US" sz="1000">
                <a:solidFill>
                  <a:srgbClr val="000000"/>
                </a:solidFill>
              </a:rPr>
              <a:t> make sure to insert o-ring into proper position (see left)</a:t>
            </a:r>
          </a:p>
          <a:p>
            <a:pPr eaLnBrk="1" hangingPunct="1">
              <a:spcBef>
                <a:spcPct val="0"/>
              </a:spcBef>
            </a:pPr>
            <a:r>
              <a:rPr lang="en-US" altLang="en-US" sz="1000">
                <a:solidFill>
                  <a:srgbClr val="000000"/>
                </a:solidFill>
              </a:rPr>
              <a:t> can screw on the adapter by hand (no tools required)</a:t>
            </a:r>
            <a:endParaRPr lang="en-US" altLang="en-US" sz="1000"/>
          </a:p>
        </p:txBody>
      </p:sp>
      <p:pic>
        <p:nvPicPr>
          <p:cNvPr id="27673" name="Picture 7" descr="DSC09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2950" y="7953375"/>
            <a:ext cx="10747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8" descr="DSC09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350" y="7953375"/>
            <a:ext cx="108426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9" descr="DSC09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025" y="7953375"/>
            <a:ext cx="9096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Bent Arrow 56"/>
          <p:cNvSpPr/>
          <p:nvPr/>
        </p:nvSpPr>
        <p:spPr bwMode="auto">
          <a:xfrm rot="5400000" flipH="1">
            <a:off x="1348582" y="8617743"/>
            <a:ext cx="647700" cy="519113"/>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pic>
        <p:nvPicPr>
          <p:cNvPr id="27677" name="Picture 2" descr="http://59.124.16.10/items/Pic/PT/optionB.JPG"/>
          <p:cNvPicPr>
            <a:picLocks noChangeAspect="1" noChangeArrowheads="1"/>
          </p:cNvPicPr>
          <p:nvPr/>
        </p:nvPicPr>
        <p:blipFill>
          <a:blip r:embed="rId11">
            <a:extLst>
              <a:ext uri="{28A0092B-C50C-407E-A947-70E740481C1C}">
                <a14:useLocalDpi xmlns:a14="http://schemas.microsoft.com/office/drawing/2010/main" val="0"/>
              </a:ext>
            </a:extLst>
          </a:blip>
          <a:srcRect r="47501"/>
          <a:stretch>
            <a:fillRect/>
          </a:stretch>
        </p:blipFill>
        <p:spPr bwMode="auto">
          <a:xfrm>
            <a:off x="2349500" y="7953375"/>
            <a:ext cx="10604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71450" y="200025"/>
            <a:ext cx="6553200" cy="943292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5" name="Picture 27" descr="DSC09141"/>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403225" y="5822950"/>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0"/>
          <p:cNvSpPr txBox="1">
            <a:spLocks noChangeArrowheads="1"/>
          </p:cNvSpPr>
          <p:nvPr/>
        </p:nvSpPr>
        <p:spPr bwMode="auto">
          <a:xfrm>
            <a:off x="409575" y="4037013"/>
            <a:ext cx="4467225" cy="1708150"/>
          </a:xfrm>
          <a:prstGeom prst="rect">
            <a:avLst/>
          </a:prstGeom>
          <a:noFill/>
          <a:ln w="9525">
            <a:noFill/>
            <a:miter lim="800000"/>
            <a:headEnd/>
            <a:tailEnd/>
          </a:ln>
        </p:spPr>
        <p:txBody>
          <a:bodyPr>
            <a:spAutoFit/>
          </a:bodyPr>
          <a:lstStyle/>
          <a:p>
            <a:pPr>
              <a:spcBef>
                <a:spcPct val="50000"/>
              </a:spcBef>
              <a:defRPr/>
            </a:pPr>
            <a:r>
              <a:rPr lang="en-US" altLang="zh-TW" sz="1000" b="1" dirty="0"/>
              <a:t>For Options D, E, and F, please assemble as the following:</a:t>
            </a:r>
          </a:p>
          <a:p>
            <a:pPr marL="228600" indent="-228600">
              <a:spcBef>
                <a:spcPct val="50000"/>
              </a:spcBef>
              <a:buFontTx/>
              <a:buAutoNum type="arabicParenR"/>
              <a:defRPr/>
            </a:pPr>
            <a:r>
              <a:rPr lang="en-US" altLang="zh-TW" sz="1000" dirty="0"/>
              <a:t>Bottom-up faucet view.</a:t>
            </a:r>
          </a:p>
          <a:p>
            <a:pPr marL="228600" indent="-228600">
              <a:spcBef>
                <a:spcPct val="50000"/>
              </a:spcBef>
              <a:buFontTx/>
              <a:buAutoNum type="arabicParenR"/>
              <a:defRPr/>
            </a:pPr>
            <a:r>
              <a:rPr lang="en-US" altLang="zh-TW" sz="1000" dirty="0"/>
              <a:t>Remove the spray aerator adaptor from the faucet.</a:t>
            </a:r>
          </a:p>
          <a:p>
            <a:pPr marL="228600" indent="-228600">
              <a:spcBef>
                <a:spcPct val="50000"/>
              </a:spcBef>
              <a:buFontTx/>
              <a:buAutoNum type="arabicParenR"/>
              <a:defRPr/>
            </a:pPr>
            <a:r>
              <a:rPr lang="en-US" altLang="zh-TW" sz="1000" dirty="0"/>
              <a:t>Twist in the converter (Part B.)</a:t>
            </a:r>
          </a:p>
          <a:p>
            <a:pPr marL="228600" indent="-228600">
              <a:spcBef>
                <a:spcPct val="50000"/>
              </a:spcBef>
              <a:buFontTx/>
              <a:buAutoNum type="arabicParenR"/>
              <a:defRPr/>
            </a:pPr>
            <a:r>
              <a:rPr lang="en-US" altLang="zh-TW" sz="1000" dirty="0"/>
              <a:t>Use a coin as a wrench to tighten the converter</a:t>
            </a:r>
            <a:br>
              <a:rPr lang="en-US" altLang="zh-TW" sz="1000" dirty="0"/>
            </a:br>
            <a:r>
              <a:rPr lang="en-US" altLang="zh-TW" sz="1000" dirty="0"/>
              <a:t>(clockwise). Avoid using an actual wrench</a:t>
            </a:r>
            <a:br>
              <a:rPr lang="en-US" altLang="zh-TW" sz="1000" dirty="0"/>
            </a:br>
            <a:r>
              <a:rPr lang="en-US" altLang="zh-TW" sz="1000" dirty="0"/>
              <a:t>because it can bend/break the converter’s thread.</a:t>
            </a:r>
          </a:p>
          <a:p>
            <a:pPr marL="228600" indent="-228600">
              <a:spcBef>
                <a:spcPct val="50000"/>
              </a:spcBef>
              <a:buFontTx/>
              <a:buAutoNum type="arabicParenR"/>
              <a:defRPr/>
            </a:pPr>
            <a:r>
              <a:rPr lang="en-US" altLang="zh-TW" sz="1000" dirty="0"/>
              <a:t>Twist in the sink adaptor.</a:t>
            </a:r>
          </a:p>
        </p:txBody>
      </p:sp>
      <p:sp>
        <p:nvSpPr>
          <p:cNvPr id="28677" name="Oval 405"/>
          <p:cNvSpPr>
            <a:spLocks noChangeArrowheads="1"/>
          </p:cNvSpPr>
          <p:nvPr/>
        </p:nvSpPr>
        <p:spPr bwMode="auto">
          <a:xfrm>
            <a:off x="4381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2</a:t>
            </a:r>
          </a:p>
        </p:txBody>
      </p:sp>
      <p:pic>
        <p:nvPicPr>
          <p:cNvPr id="28678" name="Picture 26" descr="DSC09140"/>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710113" y="4164013"/>
            <a:ext cx="1655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8" descr="DSC091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2795588" y="5821363"/>
            <a:ext cx="1609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9" descr="DSC09143"/>
          <p:cNvPicPr>
            <a:picLocks noChangeAspect="1" noChangeArrowheads="1"/>
          </p:cNvPicPr>
          <p:nvPr/>
        </p:nvPicPr>
        <p:blipFill>
          <a:blip r:embed="rId5">
            <a:lum bright="10000"/>
            <a:extLst>
              <a:ext uri="{28A0092B-C50C-407E-A947-70E740481C1C}">
                <a14:useLocalDpi xmlns:a14="http://schemas.microsoft.com/office/drawing/2010/main" val="0"/>
              </a:ext>
            </a:extLst>
          </a:blip>
          <a:srcRect l="2736" b="15579"/>
          <a:stretch>
            <a:fillRect/>
          </a:stretch>
        </p:blipFill>
        <p:spPr bwMode="auto">
          <a:xfrm>
            <a:off x="4486275" y="5816600"/>
            <a:ext cx="18954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0" descr="DSC09147"/>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428625" y="7643813"/>
            <a:ext cx="23923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31" descr="DSC091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838" y="7624763"/>
            <a:ext cx="17494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32" descr="DSC091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7620000"/>
            <a:ext cx="15922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Oval 405"/>
          <p:cNvSpPr>
            <a:spLocks noChangeArrowheads="1"/>
          </p:cNvSpPr>
          <p:nvPr/>
        </p:nvSpPr>
        <p:spPr bwMode="auto">
          <a:xfrm>
            <a:off x="4765675" y="41989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1</a:t>
            </a:r>
          </a:p>
        </p:txBody>
      </p:sp>
      <p:sp>
        <p:nvSpPr>
          <p:cNvPr id="28685" name="Oval 405"/>
          <p:cNvSpPr>
            <a:spLocks noChangeArrowheads="1"/>
          </p:cNvSpPr>
          <p:nvPr/>
        </p:nvSpPr>
        <p:spPr bwMode="auto">
          <a:xfrm>
            <a:off x="2847975" y="588168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3</a:t>
            </a:r>
          </a:p>
        </p:txBody>
      </p:sp>
      <p:sp>
        <p:nvSpPr>
          <p:cNvPr id="28686" name="Oval 405"/>
          <p:cNvSpPr>
            <a:spLocks noChangeArrowheads="1"/>
          </p:cNvSpPr>
          <p:nvPr/>
        </p:nvSpPr>
        <p:spPr bwMode="auto">
          <a:xfrm>
            <a:off x="45275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4</a:t>
            </a:r>
          </a:p>
        </p:txBody>
      </p:sp>
      <p:sp>
        <p:nvSpPr>
          <p:cNvPr id="28687" name="Oval 405"/>
          <p:cNvSpPr>
            <a:spLocks noChangeArrowheads="1"/>
          </p:cNvSpPr>
          <p:nvPr/>
        </p:nvSpPr>
        <p:spPr bwMode="auto">
          <a:xfrm>
            <a:off x="431800" y="739457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5</a:t>
            </a:r>
          </a:p>
        </p:txBody>
      </p:sp>
      <p:sp>
        <p:nvSpPr>
          <p:cNvPr id="18" name="Teardrop 17"/>
          <p:cNvSpPr/>
          <p:nvPr/>
        </p:nvSpPr>
        <p:spPr>
          <a:xfrm>
            <a:off x="474663" y="76771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sp>
        <p:nvSpPr>
          <p:cNvPr id="21" name="Teardrop 20"/>
          <p:cNvSpPr/>
          <p:nvPr/>
        </p:nvSpPr>
        <p:spPr>
          <a:xfrm>
            <a:off x="422751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22" name="Teardrop 21"/>
          <p:cNvSpPr/>
          <p:nvPr/>
        </p:nvSpPr>
        <p:spPr>
          <a:xfrm>
            <a:off x="588486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34" name="Rectangle 33"/>
          <p:cNvSpPr/>
          <p:nvPr/>
        </p:nvSpPr>
        <p:spPr bwMode="auto">
          <a:xfrm>
            <a:off x="260350" y="898525"/>
            <a:ext cx="6388100" cy="1625600"/>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5" name="Rectangle 34"/>
          <p:cNvSpPr/>
          <p:nvPr/>
        </p:nvSpPr>
        <p:spPr>
          <a:xfrm>
            <a:off x="260350" y="276225"/>
            <a:ext cx="6400800" cy="56515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F</a:t>
            </a:r>
            <a:r>
              <a:rPr lang="en-US" sz="1600" b="1" dirty="0">
                <a:latin typeface="Arial Rounded MT Bold" pitchFamily="34" charset="0"/>
              </a:rPr>
              <a:t>AUCET</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D, E, F)</a:t>
            </a:r>
          </a:p>
          <a:p>
            <a:pPr algn="ctr">
              <a:buFont typeface="Arial" pitchFamily="34" charset="0"/>
              <a:buChar char="•"/>
              <a:defRPr/>
            </a:pPr>
            <a:r>
              <a:rPr lang="en-US" sz="1200" dirty="0">
                <a:latin typeface="Arial Rounded MT Bold" pitchFamily="34" charset="0"/>
              </a:rPr>
              <a:t> </a:t>
            </a:r>
            <a:r>
              <a:rPr lang="en-US" sz="1200" dirty="0">
                <a:latin typeface="+mj-lt"/>
              </a:rPr>
              <a:t>Kitchen/bathroom sink faucet adapter</a:t>
            </a:r>
          </a:p>
        </p:txBody>
      </p:sp>
      <p:sp>
        <p:nvSpPr>
          <p:cNvPr id="38" name="Rectangle 37"/>
          <p:cNvSpPr/>
          <p:nvPr/>
        </p:nvSpPr>
        <p:spPr>
          <a:xfrm>
            <a:off x="306388" y="944563"/>
            <a:ext cx="204787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PT-aerator-Q</a:t>
            </a:r>
          </a:p>
        </p:txBody>
      </p:sp>
      <p:sp>
        <p:nvSpPr>
          <p:cNvPr id="41" name="Teardrop 40"/>
          <p:cNvSpPr/>
          <p:nvPr/>
        </p:nvSpPr>
        <p:spPr>
          <a:xfrm>
            <a:off x="382588" y="1020763"/>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pic>
        <p:nvPicPr>
          <p:cNvPr id="28695" name="Picture 10" descr="http://59.124.16.10/items/Pic/PT/optionD.JPG"/>
          <p:cNvPicPr>
            <a:picLocks noChangeAspect="1" noChangeArrowheads="1"/>
          </p:cNvPicPr>
          <p:nvPr/>
        </p:nvPicPr>
        <p:blipFill>
          <a:blip r:embed="rId9">
            <a:extLst>
              <a:ext uri="{28A0092B-C50C-407E-A947-70E740481C1C}">
                <a14:useLocalDpi xmlns:a14="http://schemas.microsoft.com/office/drawing/2010/main" val="0"/>
              </a:ext>
            </a:extLst>
          </a:blip>
          <a:srcRect b="14136"/>
          <a:stretch>
            <a:fillRect/>
          </a:stretch>
        </p:blipFill>
        <p:spPr bwMode="auto">
          <a:xfrm>
            <a:off x="320675" y="1479550"/>
            <a:ext cx="2025650" cy="9715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696" name="TextBox 32"/>
          <p:cNvSpPr txBox="1">
            <a:spLocks noChangeArrowheads="1"/>
          </p:cNvSpPr>
          <p:nvPr/>
        </p:nvSpPr>
        <p:spPr bwMode="auto">
          <a:xfrm>
            <a:off x="4165600" y="1825625"/>
            <a:ext cx="257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faucet adapter</a:t>
            </a:r>
            <a:r>
              <a:rPr lang="en-US" altLang="zh-TW" sz="1000"/>
              <a:t> </a:t>
            </a:r>
            <a:r>
              <a:rPr lang="en-US" altLang="zh-TW" sz="900"/>
              <a:t>with 1/4”</a:t>
            </a:r>
            <a:r>
              <a:rPr lang="en-US" altLang="zh-TW" sz="1000"/>
              <a:t> quick connection</a:t>
            </a:r>
            <a:endParaRPr lang="en-US" altLang="en-US" sz="1000"/>
          </a:p>
          <a:p>
            <a:pPr eaLnBrk="1" hangingPunct="1">
              <a:spcBef>
                <a:spcPct val="0"/>
              </a:spcBef>
            </a:pPr>
            <a:r>
              <a:rPr lang="en-US" altLang="zh-TW" sz="1000"/>
              <a:t> 3</a:t>
            </a:r>
            <a:r>
              <a:rPr lang="en-US" altLang="en-US" sz="1000"/>
              <a:t> black o-rings for faucet adapter</a:t>
            </a:r>
          </a:p>
          <a:p>
            <a:pPr eaLnBrk="1" hangingPunct="1">
              <a:spcBef>
                <a:spcPct val="0"/>
              </a:spcBef>
            </a:pPr>
            <a:r>
              <a:rPr lang="en-US" altLang="zh-TW" sz="1000"/>
              <a:t> </a:t>
            </a:r>
            <a:r>
              <a:rPr lang="en-US" altLang="en-US" sz="1000"/>
              <a:t>white female/male converter</a:t>
            </a:r>
          </a:p>
          <a:p>
            <a:pPr eaLnBrk="1" hangingPunct="1">
              <a:spcBef>
                <a:spcPct val="0"/>
              </a:spcBef>
            </a:pPr>
            <a:r>
              <a:rPr lang="en-US" altLang="zh-TW" sz="1000"/>
              <a:t> </a:t>
            </a:r>
            <a:r>
              <a:rPr lang="en-US" altLang="en-US" sz="1000"/>
              <a:t>black o-ring for converter</a:t>
            </a:r>
          </a:p>
        </p:txBody>
      </p:sp>
      <p:pic>
        <p:nvPicPr>
          <p:cNvPr id="28697" name="Picture 24"/>
          <p:cNvPicPr>
            <a:picLocks noChangeAspect="1" noChangeArrowheads="1"/>
          </p:cNvPicPr>
          <p:nvPr/>
        </p:nvPicPr>
        <p:blipFill>
          <a:blip r:embed="rId10">
            <a:lum bright="10000"/>
            <a:extLst>
              <a:ext uri="{28A0092B-C50C-407E-A947-70E740481C1C}">
                <a14:useLocalDpi xmlns:a14="http://schemas.microsoft.com/office/drawing/2010/main" val="0"/>
              </a:ext>
            </a:extLst>
          </a:blip>
          <a:srcRect/>
          <a:stretch>
            <a:fillRect/>
          </a:stretch>
        </p:blipFill>
        <p:spPr bwMode="auto">
          <a:xfrm>
            <a:off x="2486025" y="1176338"/>
            <a:ext cx="1733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5" descr="DSC0915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0" y="952500"/>
            <a:ext cx="19065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Bent Arrow 49"/>
          <p:cNvSpPr/>
          <p:nvPr/>
        </p:nvSpPr>
        <p:spPr bwMode="auto">
          <a:xfrm>
            <a:off x="3352800" y="966788"/>
            <a:ext cx="1293813" cy="681037"/>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sp>
        <p:nvSpPr>
          <p:cNvPr id="28700" name="Rectangle 64"/>
          <p:cNvSpPr>
            <a:spLocks noChangeArrowheads="1"/>
          </p:cNvSpPr>
          <p:nvPr/>
        </p:nvSpPr>
        <p:spPr bwMode="auto">
          <a:xfrm>
            <a:off x="2454275" y="922338"/>
            <a:ext cx="1733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b="1"/>
              <a:t>Aerator faucet connector</a:t>
            </a:r>
          </a:p>
        </p:txBody>
      </p:sp>
      <p:sp>
        <p:nvSpPr>
          <p:cNvPr id="28701" name="TextBox 66"/>
          <p:cNvSpPr txBox="1">
            <a:spLocks noChangeArrowheads="1"/>
          </p:cNvSpPr>
          <p:nvPr/>
        </p:nvSpPr>
        <p:spPr bwMode="auto">
          <a:xfrm>
            <a:off x="3543300" y="1120775"/>
            <a:ext cx="746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Assemble</a:t>
            </a:r>
          </a:p>
        </p:txBody>
      </p:sp>
      <p:sp>
        <p:nvSpPr>
          <p:cNvPr id="53" name="Rectangle 52"/>
          <p:cNvSpPr/>
          <p:nvPr/>
        </p:nvSpPr>
        <p:spPr>
          <a:xfrm>
            <a:off x="260350" y="2603500"/>
            <a:ext cx="1873250"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PT-2W2</a:t>
            </a:r>
          </a:p>
        </p:txBody>
      </p:sp>
      <p:sp>
        <p:nvSpPr>
          <p:cNvPr id="54" name="Teardrop 53"/>
          <p:cNvSpPr/>
          <p:nvPr/>
        </p:nvSpPr>
        <p:spPr>
          <a:xfrm>
            <a:off x="3397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55" name="Rectangle 54"/>
          <p:cNvSpPr/>
          <p:nvPr/>
        </p:nvSpPr>
        <p:spPr>
          <a:xfrm>
            <a:off x="260350" y="3140075"/>
            <a:ext cx="1873250"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Two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5" name="Picture 12" descr="http://www.purewaterclub.com/catalog/images/2W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2617788"/>
            <a:ext cx="1249363" cy="1249362"/>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56"/>
          <p:cNvSpPr/>
          <p:nvPr/>
        </p:nvSpPr>
        <p:spPr>
          <a:xfrm>
            <a:off x="3486150" y="2603500"/>
            <a:ext cx="18716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PT-3W2</a:t>
            </a:r>
          </a:p>
        </p:txBody>
      </p:sp>
      <p:sp>
        <p:nvSpPr>
          <p:cNvPr id="58" name="Teardrop 57"/>
          <p:cNvSpPr/>
          <p:nvPr/>
        </p:nvSpPr>
        <p:spPr>
          <a:xfrm>
            <a:off x="35655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59" name="Rectangle 58"/>
          <p:cNvSpPr/>
          <p:nvPr/>
        </p:nvSpPr>
        <p:spPr>
          <a:xfrm>
            <a:off x="3486150" y="3140075"/>
            <a:ext cx="1871663"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Three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9" name="Picture 14" descr="http://www.purewaterclub.com/catalog/images/22-171-2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3688" y="2609850"/>
            <a:ext cx="1263650" cy="12636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710" name="TextBox 61"/>
          <p:cNvSpPr txBox="1">
            <a:spLocks noChangeArrowheads="1"/>
          </p:cNvSpPr>
          <p:nvPr/>
        </p:nvSpPr>
        <p:spPr bwMode="auto">
          <a:xfrm>
            <a:off x="620713" y="7378700"/>
            <a:ext cx="2100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Final product (Options D, E, or F):</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1450" y="200025"/>
            <a:ext cx="6553200" cy="3600450"/>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60350" y="273050"/>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N</a:t>
            </a:r>
            <a:r>
              <a:rPr lang="en-US" sz="1600" b="1" dirty="0">
                <a:latin typeface="Arial Rounded MT Bold" pitchFamily="34" charset="0"/>
              </a:rPr>
              <a:t>EEDLE </a:t>
            </a:r>
            <a:r>
              <a:rPr lang="en-US" sz="2000" b="1" dirty="0">
                <a:latin typeface="Arial Rounded MT Bold" pitchFamily="34" charset="0"/>
              </a:rPr>
              <a:t>V</a:t>
            </a:r>
            <a:r>
              <a:rPr lang="en-US" sz="1600" b="1" dirty="0">
                <a:latin typeface="Arial Rounded MT Bold" pitchFamily="34" charset="0"/>
              </a:rPr>
              <a:t>ALVE</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C)</a:t>
            </a:r>
          </a:p>
        </p:txBody>
      </p:sp>
      <p:pic>
        <p:nvPicPr>
          <p:cNvPr id="29700" name="Picture 11" descr="PW-22-2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725" y="849313"/>
            <a:ext cx="24479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3" descr="PW-22-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1639888"/>
            <a:ext cx="216058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0350" y="920750"/>
            <a:ext cx="1646238"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PT-NED</a:t>
            </a:r>
          </a:p>
        </p:txBody>
      </p:sp>
      <p:sp>
        <p:nvSpPr>
          <p:cNvPr id="6" name="Teardrop 5"/>
          <p:cNvSpPr/>
          <p:nvPr/>
        </p:nvSpPr>
        <p:spPr>
          <a:xfrm>
            <a:off x="336550" y="9969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C</a:t>
            </a:r>
          </a:p>
        </p:txBody>
      </p:sp>
      <p:pic>
        <p:nvPicPr>
          <p:cNvPr id="29704" name="Picture 4" descr="http://59.124.16.10/items/Pic/PT/optionC.JPG"/>
          <p:cNvPicPr>
            <a:picLocks noChangeAspect="1" noChangeArrowheads="1"/>
          </p:cNvPicPr>
          <p:nvPr/>
        </p:nvPicPr>
        <p:blipFill>
          <a:blip r:embed="rId4">
            <a:extLst>
              <a:ext uri="{28A0092B-C50C-407E-A947-70E740481C1C}">
                <a14:useLocalDpi xmlns:a14="http://schemas.microsoft.com/office/drawing/2010/main" val="0"/>
              </a:ext>
            </a:extLst>
          </a:blip>
          <a:srcRect l="4068" r="51341" b="31645"/>
          <a:stretch>
            <a:fillRect/>
          </a:stretch>
        </p:blipFill>
        <p:spPr bwMode="auto">
          <a:xfrm>
            <a:off x="284163" y="1616075"/>
            <a:ext cx="159226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9705" name="TextBox 12"/>
          <p:cNvSpPr txBox="1">
            <a:spLocks noChangeArrowheads="1"/>
          </p:cNvSpPr>
          <p:nvPr/>
        </p:nvSpPr>
        <p:spPr bwMode="auto">
          <a:xfrm>
            <a:off x="1989138" y="1023938"/>
            <a:ext cx="196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for PVC pipe only</a:t>
            </a:r>
          </a:p>
          <a:p>
            <a:pPr eaLnBrk="1" hangingPunct="1">
              <a:spcBef>
                <a:spcPct val="0"/>
              </a:spcBef>
              <a:buFontTx/>
              <a:buNone/>
            </a:pPr>
            <a:r>
              <a:rPr lang="en-US" altLang="en-US" sz="1000" b="1"/>
              <a:t>Please assemble as pictured:</a:t>
            </a:r>
          </a:p>
        </p:txBody>
      </p:sp>
      <p:sp>
        <p:nvSpPr>
          <p:cNvPr id="29706" name="Text Box 39"/>
          <p:cNvSpPr txBox="1">
            <a:spLocks noChangeArrowheads="1"/>
          </p:cNvSpPr>
          <p:nvPr/>
        </p:nvSpPr>
        <p:spPr bwMode="auto">
          <a:xfrm>
            <a:off x="0" y="4089400"/>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2: </a:t>
            </a:r>
            <a:r>
              <a:rPr lang="en-US" altLang="en-US" sz="1800"/>
              <a:t>Inserting the RO Membrane</a:t>
            </a:r>
          </a:p>
        </p:txBody>
      </p:sp>
      <p:pic>
        <p:nvPicPr>
          <p:cNvPr id="29707" name="Picture 31" descr="DSC007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4695825"/>
            <a:ext cx="1655763" cy="1239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8" name="Text Box 32"/>
          <p:cNvSpPr txBox="1">
            <a:spLocks noChangeArrowheads="1"/>
          </p:cNvSpPr>
          <p:nvPr/>
        </p:nvSpPr>
        <p:spPr bwMode="auto">
          <a:xfrm>
            <a:off x="115888" y="5969000"/>
            <a:ext cx="331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If membrane housing already has the fitting and tube connected, remove tube from RO housing</a:t>
            </a:r>
          </a:p>
        </p:txBody>
      </p:sp>
      <p:sp>
        <p:nvSpPr>
          <p:cNvPr id="29709" name="Text Box 34"/>
          <p:cNvSpPr txBox="1">
            <a:spLocks noChangeArrowheads="1"/>
          </p:cNvSpPr>
          <p:nvPr/>
        </p:nvSpPr>
        <p:spPr bwMode="auto">
          <a:xfrm>
            <a:off x="25400" y="8121650"/>
            <a:ext cx="342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membrane must be inserted all the way to the end. You must be able to twist on the cap completely.</a:t>
            </a:r>
          </a:p>
        </p:txBody>
      </p:sp>
      <p:pic>
        <p:nvPicPr>
          <p:cNvPr id="2971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4683125"/>
            <a:ext cx="22558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34"/>
          <p:cNvSpPr txBox="1">
            <a:spLocks noChangeArrowheads="1"/>
          </p:cNvSpPr>
          <p:nvPr/>
        </p:nvSpPr>
        <p:spPr bwMode="auto">
          <a:xfrm>
            <a:off x="3500438" y="8121650"/>
            <a:ext cx="309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Twist on the cap of the housing, then</a:t>
            </a:r>
            <a:br>
              <a:rPr lang="en-US" altLang="zh-TW" sz="1000" b="1"/>
            </a:br>
            <a:r>
              <a:rPr lang="en-US" altLang="zh-TW" sz="1000" b="1"/>
              <a:t>re-connect the tube from auto shut off valve.</a:t>
            </a:r>
          </a:p>
        </p:txBody>
      </p:sp>
      <p:sp>
        <p:nvSpPr>
          <p:cNvPr id="29712" name="Text Box 36"/>
          <p:cNvSpPr txBox="1">
            <a:spLocks noChangeArrowheads="1"/>
          </p:cNvSpPr>
          <p:nvPr/>
        </p:nvSpPr>
        <p:spPr bwMode="auto">
          <a:xfrm>
            <a:off x="3502025" y="5969000"/>
            <a:ext cx="3167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Take out the membrane from the clear plastic wrapping, then insert membrane into housing (the end with 2 black rings go in first)</a:t>
            </a:r>
          </a:p>
        </p:txBody>
      </p:sp>
      <p:sp>
        <p:nvSpPr>
          <p:cNvPr id="29713" name="Text Box 34"/>
          <p:cNvSpPr txBox="1">
            <a:spLocks noChangeArrowheads="1"/>
          </p:cNvSpPr>
          <p:nvPr/>
        </p:nvSpPr>
        <p:spPr bwMode="auto">
          <a:xfrm>
            <a:off x="433388" y="8777288"/>
            <a:ext cx="6019800" cy="784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i="1"/>
              <a:t>Important: </a:t>
            </a:r>
            <a:r>
              <a:rPr lang="en-US" altLang="zh-TW" sz="1000" b="1"/>
              <a:t>The membrane housing should come with a white O-ring.</a:t>
            </a:r>
            <a:br>
              <a:rPr lang="en-US" altLang="zh-TW" sz="1000" b="1"/>
            </a:br>
            <a:r>
              <a:rPr lang="en-US" altLang="zh-TW" sz="1000" b="1"/>
              <a:t>The sticky grease on it is Vaseline, which will prevent leaking.</a:t>
            </a:r>
            <a:br>
              <a:rPr lang="en-US" altLang="zh-TW" sz="1000" b="1"/>
            </a:br>
            <a:r>
              <a:rPr lang="en-US" altLang="zh-TW" sz="1000" b="1"/>
              <a:t>If the ring is missing, water will leak from the housing.</a:t>
            </a:r>
          </a:p>
          <a:p>
            <a:pPr algn="ctr" eaLnBrk="1" hangingPunct="1">
              <a:spcBef>
                <a:spcPct val="50000"/>
              </a:spcBef>
              <a:buFontTx/>
              <a:buNone/>
            </a:pPr>
            <a:r>
              <a:rPr lang="en-US" altLang="zh-TW" sz="1000" b="1"/>
              <a:t>Please contact us if you’re missing the O-ring.</a:t>
            </a:r>
          </a:p>
        </p:txBody>
      </p:sp>
      <p:pic>
        <p:nvPicPr>
          <p:cNvPr id="29714"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725" y="6692900"/>
            <a:ext cx="1800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5" name="Group 23"/>
          <p:cNvGrpSpPr>
            <a:grpSpLocks/>
          </p:cNvGrpSpPr>
          <p:nvPr/>
        </p:nvGrpSpPr>
        <p:grpSpPr bwMode="auto">
          <a:xfrm>
            <a:off x="908050" y="6681788"/>
            <a:ext cx="1728788" cy="1439862"/>
            <a:chOff x="908050" y="6537176"/>
            <a:chExt cx="1728862" cy="1440160"/>
          </a:xfrm>
        </p:grpSpPr>
        <p:pic>
          <p:nvPicPr>
            <p:cNvPr id="29716" name="Picture 33" descr="DSC039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6753373"/>
              <a:ext cx="16573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17" name="Line 22"/>
            <p:cNvSpPr>
              <a:spLocks noChangeShapeType="1"/>
            </p:cNvSpPr>
            <p:nvPr/>
          </p:nvSpPr>
          <p:spPr bwMode="auto">
            <a:xfrm flipH="1">
              <a:off x="1916112" y="6681192"/>
              <a:ext cx="216743" cy="2146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8" name="Text Box 23"/>
            <p:cNvSpPr txBox="1">
              <a:spLocks noChangeArrowheads="1"/>
            </p:cNvSpPr>
            <p:nvPr/>
          </p:nvSpPr>
          <p:spPr bwMode="auto">
            <a:xfrm>
              <a:off x="2059558" y="6537176"/>
              <a:ext cx="57735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O-ring</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39" name="群組 38"/>
          <p:cNvGrpSpPr/>
          <p:nvPr/>
        </p:nvGrpSpPr>
        <p:grpSpPr>
          <a:xfrm>
            <a:off x="87474" y="699639"/>
            <a:ext cx="6741368" cy="828000"/>
            <a:chOff x="58316" y="1002903"/>
            <a:chExt cx="6741368" cy="1501825"/>
          </a:xfrm>
        </p:grpSpPr>
        <p:sp>
          <p:nvSpPr>
            <p:cNvPr id="40" name="文字方塊 39"/>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RO.</a:t>
              </a:r>
              <a:endParaRPr kumimoji="0" lang="en-US" altLang="en-US" sz="1200" b="1" dirty="0">
                <a:ea typeface="宋体" pitchFamily="2" charset="-122"/>
                <a:cs typeface="Arial" charset="0"/>
              </a:endParaRPr>
            </a:p>
          </p:txBody>
        </p:sp>
        <p:grpSp>
          <p:nvGrpSpPr>
            <p:cNvPr id="41" name="群組 40"/>
            <p:cNvGrpSpPr/>
            <p:nvPr/>
          </p:nvGrpSpPr>
          <p:grpSpPr>
            <a:xfrm>
              <a:off x="58316" y="1002903"/>
              <a:ext cx="6741368" cy="1501825"/>
              <a:chOff x="188640" y="992559"/>
              <a:chExt cx="6264696" cy="1656185"/>
            </a:xfrm>
          </p:grpSpPr>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3" name="矩形 42"/>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45" name="群組 44"/>
          <p:cNvGrpSpPr/>
          <p:nvPr/>
        </p:nvGrpSpPr>
        <p:grpSpPr>
          <a:xfrm>
            <a:off x="87474" y="1955512"/>
            <a:ext cx="6741368" cy="828000"/>
            <a:chOff x="58316" y="1002903"/>
            <a:chExt cx="6741368" cy="1501825"/>
          </a:xfrm>
        </p:grpSpPr>
        <p:sp>
          <p:nvSpPr>
            <p:cNvPr id="46" name="文字方塊 4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RO.</a:t>
              </a:r>
              <a:endParaRPr kumimoji="0" lang="en-US" altLang="en-US" sz="1200" b="1" dirty="0">
                <a:ea typeface="宋体" pitchFamily="2" charset="-122"/>
                <a:cs typeface="Arial" charset="0"/>
              </a:endParaRPr>
            </a:p>
          </p:txBody>
        </p:sp>
        <p:grpSp>
          <p:nvGrpSpPr>
            <p:cNvPr id="47" name="群組 46"/>
            <p:cNvGrpSpPr/>
            <p:nvPr/>
          </p:nvGrpSpPr>
          <p:grpSpPr>
            <a:xfrm>
              <a:off x="58316" y="1002903"/>
              <a:ext cx="6741368" cy="1501825"/>
              <a:chOff x="188640" y="992559"/>
              <a:chExt cx="6264696" cy="1656185"/>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9" name="矩形 4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0" name="群組 49"/>
          <p:cNvGrpSpPr/>
          <p:nvPr/>
        </p:nvGrpSpPr>
        <p:grpSpPr>
          <a:xfrm>
            <a:off x="87474" y="3211385"/>
            <a:ext cx="6741368" cy="828000"/>
            <a:chOff x="58316" y="1002903"/>
            <a:chExt cx="6741368" cy="1501825"/>
          </a:xfrm>
        </p:grpSpPr>
        <p:sp>
          <p:nvSpPr>
            <p:cNvPr id="51" name="文字方塊 5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RO.</a:t>
              </a:r>
              <a:endParaRPr kumimoji="0" lang="en-US" altLang="en-US" sz="1200" b="1" dirty="0">
                <a:ea typeface="宋体" pitchFamily="2" charset="-122"/>
                <a:cs typeface="Arial" charset="0"/>
              </a:endParaRPr>
            </a:p>
          </p:txBody>
        </p:sp>
        <p:grpSp>
          <p:nvGrpSpPr>
            <p:cNvPr id="52" name="群組 51"/>
            <p:cNvGrpSpPr/>
            <p:nvPr/>
          </p:nvGrpSpPr>
          <p:grpSpPr>
            <a:xfrm>
              <a:off x="58316" y="1002903"/>
              <a:ext cx="6741368" cy="1501825"/>
              <a:chOff x="188640" y="992559"/>
              <a:chExt cx="6264696" cy="1656185"/>
            </a:xfrm>
          </p:grpSpPr>
          <p:pic>
            <p:nvPicPr>
              <p:cNvPr id="53" name="圖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4" name="矩形 5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5" name="群組 54"/>
          <p:cNvGrpSpPr/>
          <p:nvPr/>
        </p:nvGrpSpPr>
        <p:grpSpPr>
          <a:xfrm>
            <a:off x="87474" y="4467258"/>
            <a:ext cx="6741368" cy="828000"/>
            <a:chOff x="58316" y="1002903"/>
            <a:chExt cx="6741368" cy="1501825"/>
          </a:xfrm>
        </p:grpSpPr>
        <p:sp>
          <p:nvSpPr>
            <p:cNvPr id="56" name="文字方塊 5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smtClean="0">
                  <a:solidFill>
                    <a:srgbClr val="000000"/>
                  </a:solidFill>
                  <a:ea typeface="宋体" pitchFamily="2" charset="-122"/>
                  <a:cs typeface="Arial" charset="0"/>
                </a:rPr>
                <a:t>Tank.</a:t>
              </a:r>
              <a:endParaRPr kumimoji="0" lang="en-US" altLang="en-US" sz="1200" b="1" dirty="0">
                <a:ea typeface="宋体" pitchFamily="2" charset="-122"/>
                <a:cs typeface="Arial" charset="0"/>
              </a:endParaRPr>
            </a:p>
          </p:txBody>
        </p:sp>
        <p:grpSp>
          <p:nvGrpSpPr>
            <p:cNvPr id="57" name="群組 56"/>
            <p:cNvGrpSpPr/>
            <p:nvPr/>
          </p:nvGrpSpPr>
          <p:grpSpPr>
            <a:xfrm>
              <a:off x="58316" y="1002903"/>
              <a:ext cx="6741368" cy="1501825"/>
              <a:chOff x="188640" y="992559"/>
              <a:chExt cx="6264696" cy="1656185"/>
            </a:xfrm>
          </p:grpSpPr>
          <p:pic>
            <p:nvPicPr>
              <p:cNvPr id="58" name="圖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9" name="矩形 5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0" name="群組 59"/>
          <p:cNvGrpSpPr/>
          <p:nvPr/>
        </p:nvGrpSpPr>
        <p:grpSpPr>
          <a:xfrm>
            <a:off x="87474" y="5723131"/>
            <a:ext cx="6741368" cy="828000"/>
            <a:chOff x="58316" y="1002903"/>
            <a:chExt cx="6741368" cy="1501825"/>
          </a:xfrm>
        </p:grpSpPr>
        <p:sp>
          <p:nvSpPr>
            <p:cNvPr id="61" name="文字方塊 6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Tank.</a:t>
              </a:r>
              <a:endParaRPr kumimoji="0" lang="en-US" altLang="en-US" sz="1200" b="1" dirty="0">
                <a:ea typeface="宋体" pitchFamily="2" charset="-122"/>
                <a:cs typeface="Arial" charset="0"/>
              </a:endParaRPr>
            </a:p>
          </p:txBody>
        </p:sp>
        <p:grpSp>
          <p:nvGrpSpPr>
            <p:cNvPr id="62" name="群組 61"/>
            <p:cNvGrpSpPr/>
            <p:nvPr/>
          </p:nvGrpSpPr>
          <p:grpSpPr>
            <a:xfrm>
              <a:off x="58316" y="1002903"/>
              <a:ext cx="6741368" cy="1501825"/>
              <a:chOff x="188640" y="992559"/>
              <a:chExt cx="6264696" cy="1656185"/>
            </a:xfrm>
          </p:grpSpPr>
          <p:pic>
            <p:nvPicPr>
              <p:cNvPr id="63" name="圖片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4" name="矩形 6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5" name="群組 64"/>
          <p:cNvGrpSpPr/>
          <p:nvPr/>
        </p:nvGrpSpPr>
        <p:grpSpPr>
          <a:xfrm>
            <a:off x="87474" y="6979004"/>
            <a:ext cx="6741368" cy="828000"/>
            <a:chOff x="58316" y="1002903"/>
            <a:chExt cx="6741368" cy="1501825"/>
          </a:xfrm>
        </p:grpSpPr>
        <p:sp>
          <p:nvSpPr>
            <p:cNvPr id="66" name="文字方塊 6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FAUCET.</a:t>
              </a:r>
              <a:endParaRPr kumimoji="0" lang="en-US" altLang="en-US" sz="1200" b="1" dirty="0">
                <a:ea typeface="宋体" pitchFamily="2" charset="-122"/>
                <a:cs typeface="Arial" charset="0"/>
              </a:endParaRPr>
            </a:p>
          </p:txBody>
        </p:sp>
        <p:grpSp>
          <p:nvGrpSpPr>
            <p:cNvPr id="67" name="群組 66"/>
            <p:cNvGrpSpPr/>
            <p:nvPr/>
          </p:nvGrpSpPr>
          <p:grpSpPr>
            <a:xfrm>
              <a:off x="58316" y="1002903"/>
              <a:ext cx="6741368" cy="1501825"/>
              <a:chOff x="188640" y="992559"/>
              <a:chExt cx="6264696" cy="1656185"/>
            </a:xfrm>
          </p:grpSpPr>
          <p:pic>
            <p:nvPicPr>
              <p:cNvPr id="68" name="圖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9" name="矩形 6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75" name="群組 74"/>
          <p:cNvGrpSpPr/>
          <p:nvPr/>
        </p:nvGrpSpPr>
        <p:grpSpPr>
          <a:xfrm>
            <a:off x="87474" y="8234875"/>
            <a:ext cx="6741368" cy="828000"/>
            <a:chOff x="58316" y="1002903"/>
            <a:chExt cx="6741368" cy="1501825"/>
          </a:xfrm>
        </p:grpSpPr>
        <p:sp>
          <p:nvSpPr>
            <p:cNvPr id="76" name="文字方塊 7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FAUCET.</a:t>
              </a:r>
              <a:endParaRPr kumimoji="0" lang="en-US" altLang="en-US" sz="1200" b="1" dirty="0">
                <a:ea typeface="宋体" pitchFamily="2" charset="-122"/>
                <a:cs typeface="Arial" charset="0"/>
              </a:endParaRPr>
            </a:p>
          </p:txBody>
        </p:sp>
        <p:grpSp>
          <p:nvGrpSpPr>
            <p:cNvPr id="77" name="群組 76"/>
            <p:cNvGrpSpPr/>
            <p:nvPr/>
          </p:nvGrpSpPr>
          <p:grpSpPr>
            <a:xfrm>
              <a:off x="58316" y="1002903"/>
              <a:ext cx="6741368" cy="1501825"/>
              <a:chOff x="188640" y="992559"/>
              <a:chExt cx="6264696" cy="1656185"/>
            </a:xfrm>
          </p:grpSpPr>
          <p:pic>
            <p:nvPicPr>
              <p:cNvPr id="78" name="圖片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79" name="矩形 7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spTree>
    <p:extLst>
      <p:ext uri="{BB962C8B-B14F-4D97-AF65-F5344CB8AC3E}">
        <p14:creationId xmlns:p14="http://schemas.microsoft.com/office/powerpoint/2010/main" val="2167427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5"/>
          <p:cNvGrpSpPr>
            <a:grpSpLocks/>
          </p:cNvGrpSpPr>
          <p:nvPr/>
        </p:nvGrpSpPr>
        <p:grpSpPr bwMode="auto">
          <a:xfrm>
            <a:off x="3514725" y="4897438"/>
            <a:ext cx="3082925" cy="2071687"/>
            <a:chOff x="2351" y="1986"/>
            <a:chExt cx="1987" cy="1336"/>
          </a:xfrm>
        </p:grpSpPr>
        <p:pic>
          <p:nvPicPr>
            <p:cNvPr id="3074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 y="1986"/>
              <a:ext cx="1224"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37"/>
            <p:cNvSpPr txBox="1">
              <a:spLocks noChangeArrowheads="1"/>
            </p:cNvSpPr>
            <p:nvPr/>
          </p:nvSpPr>
          <p:spPr bwMode="auto">
            <a:xfrm>
              <a:off x="2704" y="2024"/>
              <a:ext cx="635" cy="165"/>
            </a:xfrm>
            <a:prstGeom prst="rect">
              <a:avLst/>
            </a:prstGeom>
            <a:noFill/>
            <a:ln w="9525">
              <a:noFill/>
              <a:miter lim="800000"/>
              <a:headEnd/>
              <a:tailEnd/>
            </a:ln>
          </p:spPr>
          <p:txBody>
            <a:bodyPr>
              <a:spAutoFit/>
            </a:bodyPr>
            <a:lstStyle/>
            <a:p>
              <a:pPr algn="ctr">
                <a:spcBef>
                  <a:spcPct val="50000"/>
                </a:spcBef>
                <a:defRPr/>
              </a:pPr>
              <a:r>
                <a:rPr lang="en-US" altLang="zh-TW" sz="1050" dirty="0"/>
                <a:t>Drain Pipe</a:t>
              </a:r>
            </a:p>
          </p:txBody>
        </p:sp>
        <p:sp>
          <p:nvSpPr>
            <p:cNvPr id="7184" name="Text Box 38"/>
            <p:cNvSpPr txBox="1">
              <a:spLocks noChangeArrowheads="1"/>
            </p:cNvSpPr>
            <p:nvPr/>
          </p:nvSpPr>
          <p:spPr bwMode="auto">
            <a:xfrm>
              <a:off x="2478" y="2339"/>
              <a:ext cx="725" cy="271"/>
            </a:xfrm>
            <a:prstGeom prst="rect">
              <a:avLst/>
            </a:prstGeom>
            <a:noFill/>
            <a:ln w="9525">
              <a:noFill/>
              <a:miter lim="800000"/>
              <a:headEnd/>
              <a:tailEnd/>
            </a:ln>
          </p:spPr>
          <p:txBody>
            <a:bodyPr>
              <a:spAutoFit/>
            </a:bodyPr>
            <a:lstStyle/>
            <a:p>
              <a:pPr algn="ctr">
                <a:spcBef>
                  <a:spcPct val="50000"/>
                </a:spcBef>
                <a:defRPr/>
              </a:pPr>
              <a:r>
                <a:rPr lang="en-US" altLang="zh-TW" sz="1050"/>
                <a:t>Drain Clamp Front Plate</a:t>
              </a:r>
            </a:p>
          </p:txBody>
        </p:sp>
        <p:sp>
          <p:nvSpPr>
            <p:cNvPr id="7185" name="Text Box 39"/>
            <p:cNvSpPr txBox="1">
              <a:spLocks noChangeArrowheads="1"/>
            </p:cNvSpPr>
            <p:nvPr/>
          </p:nvSpPr>
          <p:spPr bwMode="auto">
            <a:xfrm>
              <a:off x="2351" y="2596"/>
              <a:ext cx="580" cy="165"/>
            </a:xfrm>
            <a:prstGeom prst="rect">
              <a:avLst/>
            </a:prstGeom>
            <a:noFill/>
            <a:ln w="9525">
              <a:noFill/>
              <a:miter lim="800000"/>
              <a:headEnd/>
              <a:tailEnd/>
            </a:ln>
          </p:spPr>
          <p:txBody>
            <a:bodyPr>
              <a:spAutoFit/>
            </a:bodyPr>
            <a:lstStyle/>
            <a:p>
              <a:pPr algn="ctr">
                <a:spcBef>
                  <a:spcPct val="50000"/>
                </a:spcBef>
                <a:defRPr/>
              </a:pPr>
              <a:r>
                <a:rPr lang="en-US" altLang="zh-TW" sz="1050"/>
                <a:t>¼” Screw</a:t>
              </a:r>
            </a:p>
          </p:txBody>
        </p:sp>
        <p:sp>
          <p:nvSpPr>
            <p:cNvPr id="7186" name="Text Box 40"/>
            <p:cNvSpPr txBox="1">
              <a:spLocks noChangeArrowheads="1"/>
            </p:cNvSpPr>
            <p:nvPr/>
          </p:nvSpPr>
          <p:spPr bwMode="auto">
            <a:xfrm>
              <a:off x="2734" y="3051"/>
              <a:ext cx="590" cy="271"/>
            </a:xfrm>
            <a:prstGeom prst="rect">
              <a:avLst/>
            </a:prstGeom>
            <a:noFill/>
            <a:ln w="9525">
              <a:noFill/>
              <a:miter lim="800000"/>
              <a:headEnd/>
              <a:tailEnd/>
            </a:ln>
          </p:spPr>
          <p:txBody>
            <a:bodyPr>
              <a:spAutoFit/>
            </a:bodyPr>
            <a:lstStyle/>
            <a:p>
              <a:pPr algn="ctr">
                <a:spcBef>
                  <a:spcPct val="50000"/>
                </a:spcBef>
                <a:defRPr/>
              </a:pPr>
              <a:r>
                <a:rPr lang="en-US" altLang="zh-TW" sz="1050"/>
                <a:t>Red Drain Tube</a:t>
              </a:r>
            </a:p>
          </p:txBody>
        </p:sp>
        <p:sp>
          <p:nvSpPr>
            <p:cNvPr id="7187" name="Text Box 41"/>
            <p:cNvSpPr txBox="1">
              <a:spLocks noChangeArrowheads="1"/>
            </p:cNvSpPr>
            <p:nvPr/>
          </p:nvSpPr>
          <p:spPr bwMode="auto">
            <a:xfrm>
              <a:off x="3657" y="2754"/>
              <a:ext cx="681" cy="271"/>
            </a:xfrm>
            <a:prstGeom prst="rect">
              <a:avLst/>
            </a:prstGeom>
            <a:noFill/>
            <a:ln w="9525">
              <a:noFill/>
              <a:miter lim="800000"/>
              <a:headEnd/>
              <a:tailEnd/>
            </a:ln>
          </p:spPr>
          <p:txBody>
            <a:bodyPr>
              <a:spAutoFit/>
            </a:bodyPr>
            <a:lstStyle/>
            <a:p>
              <a:pPr algn="ctr">
                <a:spcBef>
                  <a:spcPct val="50000"/>
                </a:spcBef>
                <a:defRPr/>
              </a:pPr>
              <a:r>
                <a:rPr lang="en-US" altLang="zh-TW" sz="1050" dirty="0"/>
                <a:t>Drain Clamp Back Plate</a:t>
              </a:r>
            </a:p>
          </p:txBody>
        </p:sp>
        <p:sp>
          <p:nvSpPr>
            <p:cNvPr id="7188" name="Text Box 42"/>
            <p:cNvSpPr txBox="1">
              <a:spLocks noChangeArrowheads="1"/>
            </p:cNvSpPr>
            <p:nvPr/>
          </p:nvSpPr>
          <p:spPr bwMode="auto">
            <a:xfrm>
              <a:off x="3648" y="2049"/>
              <a:ext cx="543" cy="165"/>
            </a:xfrm>
            <a:prstGeom prst="rect">
              <a:avLst/>
            </a:prstGeom>
            <a:noFill/>
            <a:ln w="9525">
              <a:noFill/>
              <a:miter lim="800000"/>
              <a:headEnd/>
              <a:tailEnd/>
            </a:ln>
          </p:spPr>
          <p:txBody>
            <a:bodyPr>
              <a:spAutoFit/>
            </a:bodyPr>
            <a:lstStyle/>
            <a:p>
              <a:pPr algn="ctr">
                <a:spcBef>
                  <a:spcPct val="50000"/>
                </a:spcBef>
                <a:defRPr/>
              </a:pPr>
              <a:r>
                <a:rPr lang="en-US" altLang="zh-TW" sz="1050"/>
                <a:t>¼” Nut</a:t>
              </a:r>
            </a:p>
          </p:txBody>
        </p:sp>
      </p:grpSp>
      <p:sp>
        <p:nvSpPr>
          <p:cNvPr id="30723" name="Text Box 39"/>
          <p:cNvSpPr txBox="1">
            <a:spLocks noChangeArrowheads="1"/>
          </p:cNvSpPr>
          <p:nvPr/>
        </p:nvSpPr>
        <p:spPr bwMode="auto">
          <a:xfrm>
            <a:off x="304800" y="84138"/>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3:</a:t>
            </a:r>
            <a:r>
              <a:rPr lang="en-US" altLang="en-US" sz="1800"/>
              <a:t> Flow Restrictor (Drain)</a:t>
            </a:r>
          </a:p>
        </p:txBody>
      </p:sp>
      <p:sp>
        <p:nvSpPr>
          <p:cNvPr id="30724" name="Text Box 34"/>
          <p:cNvSpPr txBox="1">
            <a:spLocks noChangeArrowheads="1"/>
          </p:cNvSpPr>
          <p:nvPr/>
        </p:nvSpPr>
        <p:spPr bwMode="auto">
          <a:xfrm>
            <a:off x="690563" y="2324100"/>
            <a:ext cx="5259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a:t>Insert the red tube into the flow restrictor. The other end is where waste water comes out.</a:t>
            </a:r>
            <a:br>
              <a:rPr lang="en-US" altLang="zh-TW" sz="1000"/>
            </a:br>
            <a:r>
              <a:rPr lang="en-US" altLang="zh-TW" sz="1000"/>
              <a:t>The ratio from pure water to waste water is 1:3.</a:t>
            </a:r>
          </a:p>
        </p:txBody>
      </p:sp>
      <p:sp>
        <p:nvSpPr>
          <p:cNvPr id="30725" name="Text Box 34"/>
          <p:cNvSpPr txBox="1">
            <a:spLocks noChangeArrowheads="1"/>
          </p:cNvSpPr>
          <p:nvPr/>
        </p:nvSpPr>
        <p:spPr bwMode="auto">
          <a:xfrm>
            <a:off x="3475038" y="631825"/>
            <a:ext cx="2978150" cy="162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i="1"/>
              <a:t>Important:</a:t>
            </a:r>
          </a:p>
          <a:p>
            <a:pPr eaLnBrk="1" hangingPunct="1">
              <a:spcBef>
                <a:spcPct val="50000"/>
              </a:spcBef>
            </a:pPr>
            <a:r>
              <a:rPr lang="en-US" altLang="zh-TW" sz="1000" b="1"/>
              <a:t>The water that comes out from the restrictor is WASTE water, please do not consume. (You may, however, use it to water lawns, wash clothes/cars, etc.)</a:t>
            </a:r>
          </a:p>
          <a:p>
            <a:pPr eaLnBrk="1" hangingPunct="1">
              <a:spcBef>
                <a:spcPct val="50000"/>
              </a:spcBef>
            </a:pPr>
            <a:r>
              <a:rPr lang="en-US" altLang="zh-TW" sz="1000" b="1"/>
              <a:t>The other end of the flow restrictor MUST be open and free to flow. It CANNOT be blocked off OR connected back to the RO system as an incoming water source!</a:t>
            </a:r>
          </a:p>
        </p:txBody>
      </p:sp>
      <p:pic>
        <p:nvPicPr>
          <p:cNvPr id="30726" name="Picture 29" descr="dr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8" y="3224213"/>
            <a:ext cx="29527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0" descr="DSC039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8" y="3248025"/>
            <a:ext cx="158432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31"/>
          <p:cNvSpPr txBox="1">
            <a:spLocks noChangeArrowheads="1"/>
          </p:cNvSpPr>
          <p:nvPr/>
        </p:nvSpPr>
        <p:spPr bwMode="auto">
          <a:xfrm>
            <a:off x="3443288" y="4545013"/>
            <a:ext cx="309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Remember, you MUST match the hose opening with the drilled hole. Screw in the saddle valve together tightly.</a:t>
            </a:r>
          </a:p>
        </p:txBody>
      </p:sp>
      <p:pic>
        <p:nvPicPr>
          <p:cNvPr id="30729" name="Picture 32" descr="DSC039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638" y="3248025"/>
            <a:ext cx="14398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33"/>
          <p:cNvSpPr txBox="1">
            <a:spLocks noChangeArrowheads="1"/>
          </p:cNvSpPr>
          <p:nvPr/>
        </p:nvSpPr>
        <p:spPr bwMode="auto">
          <a:xfrm>
            <a:off x="260350" y="5973763"/>
            <a:ext cx="3097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pPr>
            <a:r>
              <a:rPr lang="en-US" altLang="zh-TW" sz="1000" b="1"/>
              <a:t> Drill a 0.3-0.4 mm hole on the drain pipe</a:t>
            </a:r>
          </a:p>
          <a:p>
            <a:pPr eaLnBrk="1" hangingPunct="1">
              <a:spcBef>
                <a:spcPct val="50000"/>
              </a:spcBef>
            </a:pPr>
            <a:r>
              <a:rPr lang="en-US" altLang="zh-TW" sz="1000" b="1">
                <a:solidFill>
                  <a:srgbClr val="FF0000"/>
                </a:solidFill>
              </a:rPr>
              <a:t> DO NOT drill hole on the bottom of the pipe.</a:t>
            </a:r>
          </a:p>
          <a:p>
            <a:pPr eaLnBrk="1" hangingPunct="1">
              <a:spcBef>
                <a:spcPct val="50000"/>
              </a:spcBef>
            </a:pPr>
            <a:r>
              <a:rPr lang="en-US" altLang="zh-TW" sz="1000" b="1">
                <a:solidFill>
                  <a:srgbClr val="FF0000"/>
                </a:solidFill>
              </a:rPr>
              <a:t> DO NOT lead waste water back to water supply.</a:t>
            </a:r>
          </a:p>
        </p:txBody>
      </p:sp>
      <p:sp>
        <p:nvSpPr>
          <p:cNvPr id="30731" name="Rectangle 34"/>
          <p:cNvSpPr>
            <a:spLocks noChangeArrowheads="1"/>
          </p:cNvSpPr>
          <p:nvPr/>
        </p:nvSpPr>
        <p:spPr bwMode="auto">
          <a:xfrm>
            <a:off x="342900" y="2844800"/>
            <a:ext cx="617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Drain Saddle Valve Installation</a:t>
            </a:r>
          </a:p>
        </p:txBody>
      </p:sp>
      <p:sp>
        <p:nvSpPr>
          <p:cNvPr id="30732" name="Text Box 15"/>
          <p:cNvSpPr txBox="1">
            <a:spLocks noChangeArrowheads="1"/>
          </p:cNvSpPr>
          <p:nvPr/>
        </p:nvSpPr>
        <p:spPr bwMode="auto">
          <a:xfrm>
            <a:off x="260350" y="7543800"/>
            <a:ext cx="6337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pressure water tank contains a rubber bladder inside, so the water may taste strange. If using the tank for the first time, please fill it fully with water then drain it out for at least 3 times to clean it out.</a:t>
            </a:r>
          </a:p>
        </p:txBody>
      </p:sp>
      <p:pic>
        <p:nvPicPr>
          <p:cNvPr id="30733" name="Picture 16" descr="DSC039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63" y="8123238"/>
            <a:ext cx="1511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7" descr="DSC039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7563" y="8123238"/>
            <a:ext cx="121761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8" descr="DSC039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450" y="8123238"/>
            <a:ext cx="13493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9" descr="DSC039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4775" y="8128000"/>
            <a:ext cx="13065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20"/>
          <p:cNvSpPr txBox="1">
            <a:spLocks noChangeArrowheads="1"/>
          </p:cNvSpPr>
          <p:nvPr/>
        </p:nvSpPr>
        <p:spPr bwMode="auto">
          <a:xfrm>
            <a:off x="287338"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Opening on the top and valve</a:t>
            </a:r>
          </a:p>
        </p:txBody>
      </p:sp>
      <p:sp>
        <p:nvSpPr>
          <p:cNvPr id="30738" name="Text Box 21"/>
          <p:cNvSpPr txBox="1">
            <a:spLocks noChangeArrowheads="1"/>
          </p:cNvSpPr>
          <p:nvPr/>
        </p:nvSpPr>
        <p:spPr bwMode="auto">
          <a:xfrm>
            <a:off x="1871663"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Screw in the valve</a:t>
            </a:r>
          </a:p>
        </p:txBody>
      </p:sp>
      <p:sp>
        <p:nvSpPr>
          <p:cNvPr id="30739" name="Text Box 22"/>
          <p:cNvSpPr txBox="1">
            <a:spLocks noChangeArrowheads="1"/>
          </p:cNvSpPr>
          <p:nvPr/>
        </p:nvSpPr>
        <p:spPr bwMode="auto">
          <a:xfrm>
            <a:off x="3429000"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open position</a:t>
            </a:r>
          </a:p>
        </p:txBody>
      </p:sp>
      <p:sp>
        <p:nvSpPr>
          <p:cNvPr id="30740" name="Text Box 23"/>
          <p:cNvSpPr txBox="1">
            <a:spLocks noChangeArrowheads="1"/>
          </p:cNvSpPr>
          <p:nvPr/>
        </p:nvSpPr>
        <p:spPr bwMode="auto">
          <a:xfrm>
            <a:off x="4968875"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close position</a:t>
            </a:r>
          </a:p>
        </p:txBody>
      </p:sp>
      <p:sp>
        <p:nvSpPr>
          <p:cNvPr id="30741" name="Rectangle 30"/>
          <p:cNvSpPr>
            <a:spLocks noChangeArrowheads="1"/>
          </p:cNvSpPr>
          <p:nvPr/>
        </p:nvSpPr>
        <p:spPr bwMode="auto">
          <a:xfrm>
            <a:off x="765175" y="7256463"/>
            <a:ext cx="532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Pressure Water Tank Installation (optional)</a:t>
            </a:r>
          </a:p>
        </p:txBody>
      </p:sp>
      <p:grpSp>
        <p:nvGrpSpPr>
          <p:cNvPr id="30742" name="Group 32"/>
          <p:cNvGrpSpPr>
            <a:grpSpLocks/>
          </p:cNvGrpSpPr>
          <p:nvPr/>
        </p:nvGrpSpPr>
        <p:grpSpPr bwMode="auto">
          <a:xfrm>
            <a:off x="188913" y="593725"/>
            <a:ext cx="3095625" cy="1730375"/>
            <a:chOff x="188913" y="342900"/>
            <a:chExt cx="3095625" cy="1730375"/>
          </a:xfrm>
        </p:grpSpPr>
        <p:pic>
          <p:nvPicPr>
            <p:cNvPr id="30743" name="Picture 35" descr="DSC091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913" y="342900"/>
              <a:ext cx="30956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Oval 15"/>
            <p:cNvSpPr>
              <a:spLocks noChangeArrowheads="1"/>
            </p:cNvSpPr>
            <p:nvPr/>
          </p:nvSpPr>
          <p:spPr bwMode="auto">
            <a:xfrm>
              <a:off x="2276872" y="560512"/>
              <a:ext cx="576262" cy="576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5" descr="F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5840413"/>
            <a:ext cx="21590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6" descr="PT-F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 y="5840413"/>
            <a:ext cx="21701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28"/>
          <p:cNvSpPr txBox="1">
            <a:spLocks noChangeArrowheads="1"/>
          </p:cNvSpPr>
          <p:nvPr/>
        </p:nvSpPr>
        <p:spPr bwMode="auto">
          <a:xfrm>
            <a:off x="2636838" y="756920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Floating valve can be adjusted by using a screwdriver to any angle you want</a:t>
            </a:r>
            <a:r>
              <a:rPr lang="en-US" altLang="zh-TW" sz="800"/>
              <a:t>. Drill a hole on the tank where you want the water line to be reached.</a:t>
            </a:r>
          </a:p>
        </p:txBody>
      </p:sp>
      <p:sp>
        <p:nvSpPr>
          <p:cNvPr id="31749" name="Rectangle 31"/>
          <p:cNvSpPr>
            <a:spLocks noChangeArrowheads="1"/>
          </p:cNvSpPr>
          <p:nvPr/>
        </p:nvSpPr>
        <p:spPr bwMode="auto">
          <a:xfrm>
            <a:off x="260350" y="5457825"/>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Floating Valve Installation (optional)</a:t>
            </a:r>
          </a:p>
        </p:txBody>
      </p:sp>
      <p:pic>
        <p:nvPicPr>
          <p:cNvPr id="31750" name="Picture 32" descr="F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425" y="5864225"/>
            <a:ext cx="1900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40"/>
          <p:cNvSpPr txBox="1">
            <a:spLocks noChangeArrowheads="1"/>
          </p:cNvSpPr>
          <p:nvPr/>
        </p:nvSpPr>
        <p:spPr bwMode="auto">
          <a:xfrm>
            <a:off x="333375" y="4465638"/>
            <a:ext cx="6191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000" b="1"/>
              <a:t>Most sinks have an extra hole for the mounting of additional faucets, sprayers or soap dispensers. If your sink does not already have an additional hole, you may need to drill 1 " hole on the countertop. Carefully mark the</a:t>
            </a:r>
            <a:r>
              <a:rPr lang="en-US" altLang="zh-TW" sz="1000" b="1"/>
              <a:t> </a:t>
            </a:r>
            <a:r>
              <a:rPr lang="en-US" altLang="en-US" sz="1000" b="1"/>
              <a:t>faucet location, making sure it is far away enough from the regular water faucet so that they don't interfere with each other. Look to see if you can tighten the lock nut from below, before you drill a hole.</a:t>
            </a:r>
            <a:r>
              <a:rPr lang="en-US" altLang="zh-TW" sz="1000" b="1"/>
              <a:t> Once the hole is prepared, assemble all parts together.</a:t>
            </a:r>
            <a:endParaRPr lang="zh-TW" altLang="en-US" sz="1000" b="1"/>
          </a:p>
        </p:txBody>
      </p:sp>
      <p:sp>
        <p:nvSpPr>
          <p:cNvPr id="31752" name="Rectangle 49"/>
          <p:cNvSpPr>
            <a:spLocks noChangeArrowheads="1"/>
          </p:cNvSpPr>
          <p:nvPr/>
        </p:nvSpPr>
        <p:spPr bwMode="auto">
          <a:xfrm>
            <a:off x="333375" y="128588"/>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t>Long Reach Faucet </a:t>
            </a:r>
            <a:r>
              <a:rPr lang="en-US" altLang="zh-TW" sz="1600" b="1">
                <a:solidFill>
                  <a:schemeClr val="tx2"/>
                </a:solidFill>
              </a:rPr>
              <a:t>Installation (optional)</a:t>
            </a:r>
          </a:p>
        </p:txBody>
      </p:sp>
      <p:pic>
        <p:nvPicPr>
          <p:cNvPr id="31753"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0388"/>
            <a:ext cx="38433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39"/>
          <p:cNvSpPr txBox="1">
            <a:spLocks noChangeArrowheads="1"/>
          </p:cNvSpPr>
          <p:nvPr/>
        </p:nvSpPr>
        <p:spPr bwMode="auto">
          <a:xfrm>
            <a:off x="511175" y="8112125"/>
            <a:ext cx="579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4:</a:t>
            </a:r>
            <a:r>
              <a:rPr lang="en-US" altLang="en-US" sz="1800"/>
              <a:t> Flushing the RO System</a:t>
            </a:r>
          </a:p>
        </p:txBody>
      </p:sp>
      <p:sp>
        <p:nvSpPr>
          <p:cNvPr id="31757" name="Text Box 34"/>
          <p:cNvSpPr txBox="1">
            <a:spLocks noChangeArrowheads="1"/>
          </p:cNvSpPr>
          <p:nvPr/>
        </p:nvSpPr>
        <p:spPr bwMode="auto">
          <a:xfrm>
            <a:off x="188913" y="8612188"/>
            <a:ext cx="648017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AutoNum type="arabicPeriod"/>
            </a:pPr>
            <a:r>
              <a:rPr lang="en-US" altLang="zh-TW" sz="1000"/>
              <a:t>Check to see if all the tubes and fittings are secured properly.</a:t>
            </a:r>
          </a:p>
          <a:p>
            <a:pPr eaLnBrk="1" hangingPunct="1">
              <a:spcBef>
                <a:spcPct val="50000"/>
              </a:spcBef>
              <a:buFontTx/>
              <a:buAutoNum type="arabicPeriod"/>
            </a:pPr>
            <a:r>
              <a:rPr lang="en-US" altLang="zh-TW" sz="1000"/>
              <a:t>Turn on the water source and check for any leaking. If a fitting is leaking, please go back and reconnect the tube to the fitting. If you cannot stop the leaking, please contact us.</a:t>
            </a:r>
          </a:p>
          <a:p>
            <a:pPr eaLnBrk="1" hangingPunct="1">
              <a:spcBef>
                <a:spcPct val="50000"/>
              </a:spcBef>
              <a:buFontTx/>
              <a:buAutoNum type="arabicPeriod"/>
            </a:pPr>
            <a:r>
              <a:rPr lang="en-US" altLang="zh-TW" sz="1000"/>
              <a:t>Let about 5-10 gallons of water flush through the system. This way, the pure water will be safe to use.</a:t>
            </a:r>
          </a:p>
          <a:p>
            <a:pPr eaLnBrk="1" hangingPunct="1">
              <a:spcBef>
                <a:spcPct val="50000"/>
              </a:spcBef>
              <a:buFontTx/>
              <a:buAutoNum type="arabicPeriod"/>
            </a:pPr>
            <a:r>
              <a:rPr lang="en-US" altLang="zh-TW" sz="1000"/>
              <a:t>DO NOT consume the pure water produced in the initial flushing of the system.</a:t>
            </a:r>
          </a:p>
        </p:txBody>
      </p:sp>
      <p:sp>
        <p:nvSpPr>
          <p:cNvPr id="31758" name="Text Box 52"/>
          <p:cNvSpPr txBox="1">
            <a:spLocks noChangeArrowheads="1"/>
          </p:cNvSpPr>
          <p:nvPr/>
        </p:nvSpPr>
        <p:spPr bwMode="auto">
          <a:xfrm>
            <a:off x="3933825" y="4016375"/>
            <a:ext cx="208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Quick installer kit (PT-LQfaucet) available on our store (optional)</a:t>
            </a:r>
          </a:p>
        </p:txBody>
      </p:sp>
      <p:pic>
        <p:nvPicPr>
          <p:cNvPr id="3175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800" y="415925"/>
            <a:ext cx="21272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631950" y="368300"/>
            <a:ext cx="3741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t>Q&amp;A and Troubleshooting</a:t>
            </a:r>
          </a:p>
        </p:txBody>
      </p:sp>
      <p:sp>
        <p:nvSpPr>
          <p:cNvPr id="32771" name="Text Box 3"/>
          <p:cNvSpPr txBox="1">
            <a:spLocks noChangeArrowheads="1"/>
          </p:cNvSpPr>
          <p:nvPr/>
        </p:nvSpPr>
        <p:spPr bwMode="auto">
          <a:xfrm>
            <a:off x="188913" y="896938"/>
            <a:ext cx="6480175" cy="80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a:solidFill>
                  <a:srgbClr val="FF0000"/>
                </a:solidFill>
              </a:rPr>
              <a:t>Q</a:t>
            </a:r>
            <a:r>
              <a:rPr lang="en-US" altLang="zh-TW" sz="1000" b="1"/>
              <a:t>: Why is the PPM of my pure water around same as the tap water? The water flow seems fairly fast.</a:t>
            </a:r>
          </a:p>
          <a:p>
            <a:pPr eaLnBrk="1" hangingPunct="1">
              <a:spcBef>
                <a:spcPct val="0"/>
              </a:spcBef>
              <a:buFontTx/>
              <a:buNone/>
            </a:pPr>
            <a:r>
              <a:rPr lang="en-US" altLang="zh-TW" sz="1000">
                <a:solidFill>
                  <a:srgbClr val="0099FF"/>
                </a:solidFill>
              </a:rPr>
              <a:t>A</a:t>
            </a:r>
            <a:r>
              <a:rPr lang="en-US" altLang="zh-TW" sz="1000" b="1"/>
              <a:t>:</a:t>
            </a:r>
            <a:r>
              <a:rPr lang="en-US" altLang="zh-TW" sz="1000"/>
              <a:t> Make sure you have inserted the RO membrane into the RO housing properly.</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does the system produce less pure water than it produces waste water?</a:t>
            </a:r>
          </a:p>
          <a:p>
            <a:pPr eaLnBrk="1" hangingPunct="1">
              <a:spcBef>
                <a:spcPct val="0"/>
              </a:spcBef>
              <a:buFontTx/>
              <a:buNone/>
            </a:pPr>
            <a:r>
              <a:rPr lang="en-US" altLang="zh-TW" sz="1000">
                <a:solidFill>
                  <a:srgbClr val="0099FF"/>
                </a:solidFill>
              </a:rPr>
              <a:t>A</a:t>
            </a:r>
            <a:r>
              <a:rPr lang="en-US" altLang="zh-TW" sz="1000" b="1"/>
              <a:t>:</a:t>
            </a:r>
            <a:r>
              <a:rPr lang="en-US" altLang="zh-TW" sz="1000"/>
              <a:t> This is normal; the ratio for the pure and waste water should be 1:3.</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does the system produce more pure water than it produces waste water?</a:t>
            </a:r>
          </a:p>
          <a:p>
            <a:pPr eaLnBrk="1" hangingPunct="1">
              <a:spcBef>
                <a:spcPct val="0"/>
              </a:spcBef>
              <a:buFontTx/>
              <a:buNone/>
            </a:pPr>
            <a:r>
              <a:rPr lang="en-US" altLang="zh-TW" sz="1000">
                <a:solidFill>
                  <a:srgbClr val="0099FF"/>
                </a:solidFill>
              </a:rPr>
              <a:t>A</a:t>
            </a:r>
            <a:r>
              <a:rPr lang="en-US" altLang="zh-TW" sz="1000" b="1"/>
              <a:t>:</a:t>
            </a:r>
            <a:r>
              <a:rPr lang="en-US" altLang="zh-TW" sz="1000"/>
              <a:t> This is not normal; you may have connected the tubes incorrectly. Please refer back to our diagram on the first page.</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does my pure water taste weird, sulfuric, fishy, etc, and the water appears yellow/blackish?</a:t>
            </a:r>
          </a:p>
          <a:p>
            <a:pPr eaLnBrk="1" hangingPunct="1">
              <a:spcBef>
                <a:spcPct val="0"/>
              </a:spcBef>
              <a:buFontTx/>
              <a:buNone/>
            </a:pPr>
            <a:r>
              <a:rPr lang="en-US" altLang="zh-TW" sz="1000">
                <a:solidFill>
                  <a:srgbClr val="0099FF"/>
                </a:solidFill>
              </a:rPr>
              <a:t>A</a:t>
            </a:r>
            <a:r>
              <a:rPr lang="en-US" altLang="zh-TW" sz="1000" b="1"/>
              <a:t>:</a:t>
            </a:r>
            <a:r>
              <a:rPr lang="en-US" altLang="zh-TW" sz="1000"/>
              <a:t> DI water is no good for human drinking; carbon filter must be added to improve taste. Be sure that you have completely flushed the whole RO system with at least 10-15 gallons of water.</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isn’t my DI water reaching 0 PPM?</a:t>
            </a:r>
          </a:p>
          <a:p>
            <a:pPr eaLnBrk="1" hangingPunct="1">
              <a:spcBef>
                <a:spcPct val="0"/>
              </a:spcBef>
              <a:buFontTx/>
              <a:buNone/>
            </a:pPr>
            <a:r>
              <a:rPr lang="en-US" altLang="zh-TW" sz="1000">
                <a:solidFill>
                  <a:srgbClr val="0099FF"/>
                </a:solidFill>
              </a:rPr>
              <a:t>A</a:t>
            </a:r>
            <a:r>
              <a:rPr lang="en-US" altLang="zh-TW" sz="1000" b="1"/>
              <a:t>:</a:t>
            </a:r>
            <a:r>
              <a:rPr lang="en-US" altLang="zh-TW" sz="1000"/>
              <a:t> We guarantee that you will reach 0 PPM water with your DI filter. When your water source has less than</a:t>
            </a:r>
            <a:r>
              <a:rPr lang="en-US" altLang="zh-TW" sz="1000" i="1"/>
              <a:t> </a:t>
            </a:r>
            <a:r>
              <a:rPr lang="en-US" altLang="zh-TW" sz="1000"/>
              <a:t>300 PPM, try to reduce the water pressure; a high water pressure will make the water flow out too quickly without allowing enough time for it to filter through.</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My RO system is making noise from its auto shut-off valve.</a:t>
            </a:r>
          </a:p>
          <a:p>
            <a:pPr eaLnBrk="1" hangingPunct="1">
              <a:spcBef>
                <a:spcPct val="0"/>
              </a:spcBef>
              <a:buFontTx/>
              <a:buNone/>
            </a:pPr>
            <a:r>
              <a:rPr lang="en-US" altLang="zh-TW" sz="1000">
                <a:solidFill>
                  <a:srgbClr val="0099FF"/>
                </a:solidFill>
              </a:rPr>
              <a:t>A</a:t>
            </a:r>
            <a:r>
              <a:rPr lang="en-US" altLang="zh-TW" sz="1000" b="1"/>
              <a:t>:</a:t>
            </a:r>
            <a:r>
              <a:rPr lang="en-US" altLang="zh-TW" sz="1000"/>
              <a:t> Please check your water pressure; if you use a booster pump, set it to 60-65 PSI.</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My drain water never shuts off automatically.</a:t>
            </a:r>
          </a:p>
          <a:p>
            <a:pPr eaLnBrk="1" hangingPunct="1">
              <a:spcBef>
                <a:spcPct val="0"/>
              </a:spcBef>
              <a:buFontTx/>
              <a:buNone/>
            </a:pPr>
            <a:r>
              <a:rPr lang="en-US" altLang="zh-TW" sz="1000">
                <a:solidFill>
                  <a:srgbClr val="0099FF"/>
                </a:solidFill>
              </a:rPr>
              <a:t>A</a:t>
            </a:r>
            <a:r>
              <a:rPr lang="en-US" altLang="zh-TW" sz="1000" b="1"/>
              <a:t>:</a:t>
            </a:r>
            <a:r>
              <a:rPr lang="en-US" altLang="zh-TW" sz="1000"/>
              <a:t> An auto shut-off valve only works with a float valve, or any CLOSED container such as a pressure tank, an ice maker, etc. If the container is not closed, then you have to turn off the incoming water manually.</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Can I blow air through the check valve?</a:t>
            </a:r>
          </a:p>
          <a:p>
            <a:pPr eaLnBrk="1" hangingPunct="1">
              <a:spcBef>
                <a:spcPct val="0"/>
              </a:spcBef>
              <a:buFontTx/>
              <a:buNone/>
            </a:pPr>
            <a:r>
              <a:rPr lang="en-US" altLang="zh-TW" sz="1000">
                <a:solidFill>
                  <a:srgbClr val="0099FF"/>
                </a:solidFill>
              </a:rPr>
              <a:t>A</a:t>
            </a:r>
            <a:r>
              <a:rPr lang="en-US" altLang="zh-TW" sz="1000" b="1"/>
              <a:t>:</a:t>
            </a:r>
            <a:r>
              <a:rPr lang="en-US" altLang="zh-TW" sz="1000"/>
              <a:t> No. The check valve is a non-return valve that only allows water to flow in one direction; it cannot be blown through so easily.</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I installed a float valve on the portable system. It was able to stop pure water, but why is the waste water still coming out?</a:t>
            </a:r>
          </a:p>
          <a:p>
            <a:pPr eaLnBrk="1" hangingPunct="1">
              <a:spcBef>
                <a:spcPct val="0"/>
              </a:spcBef>
              <a:buFontTx/>
              <a:buNone/>
            </a:pPr>
            <a:r>
              <a:rPr lang="en-US" altLang="zh-TW" sz="1000">
                <a:solidFill>
                  <a:srgbClr val="0099FF"/>
                </a:solidFill>
              </a:rPr>
              <a:t>A</a:t>
            </a:r>
            <a:r>
              <a:rPr lang="en-US" altLang="zh-TW" sz="1000"/>
              <a:t>: An auto shut-off valve must also be installed for water to be automatically shut-off.</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My DI output no longer provides me 0 PPM but only higher; do I need to change a new DI?</a:t>
            </a:r>
          </a:p>
          <a:p>
            <a:pPr eaLnBrk="1" hangingPunct="1">
              <a:spcBef>
                <a:spcPct val="0"/>
              </a:spcBef>
              <a:buFontTx/>
              <a:buNone/>
            </a:pPr>
            <a:r>
              <a:rPr lang="en-US" altLang="zh-TW" sz="1000">
                <a:solidFill>
                  <a:srgbClr val="0099FF"/>
                </a:solidFill>
              </a:rPr>
              <a:t>A</a:t>
            </a:r>
            <a:r>
              <a:rPr lang="en-US" altLang="zh-TW" sz="1000"/>
              <a:t>: One DI can filtrate about 300 gallons of pure water.</a:t>
            </a:r>
          </a:p>
          <a:p>
            <a:pPr eaLnBrk="1" hangingPunct="1">
              <a:spcBef>
                <a:spcPct val="0"/>
              </a:spcBef>
            </a:pPr>
            <a:r>
              <a:rPr lang="en-US" altLang="zh-TW" sz="1000"/>
              <a:t> All DI filters (inline or cartridge type) suffer from channeling effect. DI resin would shrink in size when they have been used. Then, some water may pass through the resin without been filtered; the water will find the easiest way to go through the filter, and that is the channeling effect.</a:t>
            </a:r>
          </a:p>
          <a:p>
            <a:pPr eaLnBrk="1" hangingPunct="1">
              <a:spcBef>
                <a:spcPct val="0"/>
              </a:spcBef>
            </a:pPr>
            <a:r>
              <a:rPr lang="en-US" altLang="zh-TW" sz="1000"/>
              <a:t> The TDS reading will start off from 0 PPM, and will increase over time as the DI filter is used. A high PPM  indicates that the DI filter has to be replaced. When PPM rises, partial or all resin should be replaced to achieve better water quality, especially if your PPM is over 300. Typically, you can just throw out your current DI filter and replace it with a new one, or you can use refill-able DI cartridge to add new resin to keep water always at 0 PPM.</a:t>
            </a:r>
          </a:p>
          <a:p>
            <a:pPr eaLnBrk="1" hangingPunct="1">
              <a:spcBef>
                <a:spcPct val="0"/>
              </a:spcBef>
            </a:pPr>
            <a:r>
              <a:rPr lang="en-US" altLang="zh-TW" sz="1000"/>
              <a:t> The longer the water stays inside the DI filter, the better the filtration. So adding another stage DI is a very good method.</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I have a leaking problem.</a:t>
            </a:r>
          </a:p>
          <a:p>
            <a:pPr eaLnBrk="1" hangingPunct="1">
              <a:spcBef>
                <a:spcPct val="0"/>
              </a:spcBef>
              <a:buFontTx/>
              <a:buNone/>
            </a:pPr>
            <a:r>
              <a:rPr lang="en-US" altLang="zh-TW" sz="1000">
                <a:solidFill>
                  <a:srgbClr val="0099FF"/>
                </a:solidFill>
              </a:rPr>
              <a:t>A</a:t>
            </a:r>
            <a:r>
              <a:rPr lang="en-US" altLang="zh-TW" sz="1000" b="1"/>
              <a:t>:</a:t>
            </a:r>
            <a:r>
              <a:rPr lang="en-US" altLang="zh-TW" sz="1000"/>
              <a:t> First at all, check the leaking from the thread (the screw on the housing end) or from the tube plug-in end.</a:t>
            </a:r>
          </a:p>
          <a:p>
            <a:pPr eaLnBrk="1" hangingPunct="1">
              <a:spcBef>
                <a:spcPct val="0"/>
              </a:spcBef>
            </a:pPr>
            <a:r>
              <a:rPr lang="en-US" altLang="zh-TW" sz="1000"/>
              <a:t> If leaking is from the thread, please detach the fitting and wrap more Teflon tape on it, then re-screw it back into the housing.</a:t>
            </a:r>
          </a:p>
          <a:p>
            <a:pPr eaLnBrk="1" hangingPunct="1">
              <a:spcBef>
                <a:spcPct val="0"/>
              </a:spcBef>
            </a:pPr>
            <a:r>
              <a:rPr lang="en-US" altLang="zh-TW" sz="100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a:t> If you have pre-filter housing leaking problem, please try twisting open the leaking stage housing. Take out the o-ring and check if the ring is still in good shape. Or try to find if there is any manufactory defects on the groove of the housing, that would cause it to seal improperly. If everything looks good, add some Vaseline on the o-ring and groove, then re-screw on the housing. This will usually resolve the leaking problem.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27"/>
          <p:cNvSpPr>
            <a:spLocks/>
          </p:cNvSpPr>
          <p:nvPr/>
        </p:nvSpPr>
        <p:spPr bwMode="auto">
          <a:xfrm>
            <a:off x="115888" y="3584575"/>
            <a:ext cx="6553200" cy="6121400"/>
          </a:xfrm>
          <a:custGeom>
            <a:avLst/>
            <a:gdLst>
              <a:gd name="T0" fmla="*/ 73025 w 4128"/>
              <a:gd name="T1" fmla="*/ 6121400 h 3856"/>
              <a:gd name="T2" fmla="*/ 6553200 w 4128"/>
              <a:gd name="T3" fmla="*/ 6121400 h 3856"/>
              <a:gd name="T4" fmla="*/ 6553200 w 4128"/>
              <a:gd name="T5" fmla="*/ 0 h 3856"/>
              <a:gd name="T6" fmla="*/ 3313113 w 4128"/>
              <a:gd name="T7" fmla="*/ 0 h 3856"/>
              <a:gd name="T8" fmla="*/ 3313113 w 4128"/>
              <a:gd name="T9" fmla="*/ 288925 h 3856"/>
              <a:gd name="T10" fmla="*/ 0 w 4128"/>
              <a:gd name="T11" fmla="*/ 288925 h 3856"/>
              <a:gd name="T12" fmla="*/ 0 w 4128"/>
              <a:gd name="T13" fmla="*/ 6121400 h 3856"/>
              <a:gd name="T14" fmla="*/ 73025 w 4128"/>
              <a:gd name="T15" fmla="*/ 6121400 h 38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28" h="3856">
                <a:moveTo>
                  <a:pt x="46" y="3856"/>
                </a:moveTo>
                <a:lnTo>
                  <a:pt x="4128" y="3856"/>
                </a:lnTo>
                <a:lnTo>
                  <a:pt x="4128" y="0"/>
                </a:lnTo>
                <a:lnTo>
                  <a:pt x="2087" y="0"/>
                </a:lnTo>
                <a:lnTo>
                  <a:pt x="2087" y="182"/>
                </a:lnTo>
                <a:lnTo>
                  <a:pt x="0" y="182"/>
                </a:lnTo>
                <a:lnTo>
                  <a:pt x="0" y="3856"/>
                </a:lnTo>
                <a:lnTo>
                  <a:pt x="46" y="3856"/>
                </a:lnTo>
                <a:close/>
              </a:path>
            </a:pathLst>
          </a:custGeom>
          <a:solidFill>
            <a:srgbClr val="EAF5F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4989513"/>
            <a:ext cx="11509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4126">
            <a:off x="985838" y="5276850"/>
            <a:ext cx="14351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404813" y="6140450"/>
            <a:ext cx="1944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t>Refillable DI Resin/Cartridge</a:t>
            </a:r>
            <a:br>
              <a:rPr lang="en-US" altLang="zh-TW" sz="1000"/>
            </a:br>
            <a:r>
              <a:rPr lang="en-US" altLang="zh-TW" sz="1000"/>
              <a:t>(</a:t>
            </a:r>
            <a:r>
              <a:rPr lang="en-US" altLang="zh-TW" sz="1000" b="1"/>
              <a:t>OT-RES-HOUDI)</a:t>
            </a:r>
          </a:p>
        </p:txBody>
      </p:sp>
      <p:sp>
        <p:nvSpPr>
          <p:cNvPr id="33798" name="Text Box 6"/>
          <p:cNvSpPr txBox="1">
            <a:spLocks noChangeArrowheads="1"/>
          </p:cNvSpPr>
          <p:nvPr/>
        </p:nvSpPr>
        <p:spPr bwMode="auto">
          <a:xfrm>
            <a:off x="2565400" y="6140450"/>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solidFill>
                  <a:srgbClr val="000000"/>
                </a:solidFill>
              </a:rPr>
              <a:t>Pressure regulator</a:t>
            </a:r>
            <a:br>
              <a:rPr lang="en-US" altLang="zh-TW" sz="1000">
                <a:solidFill>
                  <a:srgbClr val="000000"/>
                </a:solidFill>
              </a:rPr>
            </a:br>
            <a:r>
              <a:rPr lang="en-US" altLang="zh-TW" sz="1000" b="1">
                <a:solidFill>
                  <a:srgbClr val="000000"/>
                </a:solidFill>
              </a:rPr>
              <a:t>(PT-regulator)</a:t>
            </a:r>
            <a:r>
              <a:rPr lang="en-US" altLang="zh-TW" sz="1000" b="1"/>
              <a:t> </a:t>
            </a:r>
            <a:endParaRPr lang="en-US" altLang="en-US" sz="1000" b="1"/>
          </a:p>
        </p:txBody>
      </p:sp>
      <p:pic>
        <p:nvPicPr>
          <p:cNvPr id="33799" name="Picture 7" descr="PT-regulator-3"/>
          <p:cNvPicPr>
            <a:picLocks noChangeAspect="1" noChangeArrowheads="1"/>
          </p:cNvPicPr>
          <p:nvPr/>
        </p:nvPicPr>
        <p:blipFill>
          <a:blip r:embed="rId4">
            <a:lum bright="24000"/>
            <a:extLst>
              <a:ext uri="{28A0092B-C50C-407E-A947-70E740481C1C}">
                <a14:useLocalDpi xmlns:a14="http://schemas.microsoft.com/office/drawing/2010/main" val="0"/>
              </a:ext>
            </a:extLst>
          </a:blip>
          <a:srcRect l="25990" t="4723" r="12578" b="10243"/>
          <a:stretch>
            <a:fillRect/>
          </a:stretch>
        </p:blipFill>
        <p:spPr bwMode="auto">
          <a:xfrm>
            <a:off x="2840038" y="4845050"/>
            <a:ext cx="1177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7063" y="4833938"/>
            <a:ext cx="13684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363" y="4838700"/>
            <a:ext cx="6127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0"/>
          <p:cNvSpPr txBox="1">
            <a:spLocks noChangeArrowheads="1"/>
          </p:cNvSpPr>
          <p:nvPr/>
        </p:nvSpPr>
        <p:spPr bwMode="auto">
          <a:xfrm>
            <a:off x="4437063" y="6184900"/>
            <a:ext cx="20875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b="1"/>
              <a:t>(PT-LQfaucet)</a:t>
            </a:r>
          </a:p>
        </p:txBody>
      </p:sp>
      <p:pic>
        <p:nvPicPr>
          <p:cNvPr id="33803" name="Picture 11" descr="Psi-1"/>
          <p:cNvPicPr>
            <a:picLocks noChangeAspect="1" noChangeArrowheads="1"/>
          </p:cNvPicPr>
          <p:nvPr/>
        </p:nvPicPr>
        <p:blipFill>
          <a:blip r:embed="rId7" cstate="print">
            <a:extLst>
              <a:ext uri="{28A0092B-C50C-407E-A947-70E740481C1C}">
                <a14:useLocalDpi xmlns:a14="http://schemas.microsoft.com/office/drawing/2010/main" val="0"/>
              </a:ext>
            </a:extLst>
          </a:blip>
          <a:srcRect l="11664"/>
          <a:stretch>
            <a:fillRect/>
          </a:stretch>
        </p:blipFill>
        <p:spPr bwMode="auto">
          <a:xfrm>
            <a:off x="260350" y="6596063"/>
            <a:ext cx="175577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p:cNvSpPr txBox="1">
            <a:spLocks noChangeArrowheads="1"/>
          </p:cNvSpPr>
          <p:nvPr/>
        </p:nvSpPr>
        <p:spPr bwMode="auto">
          <a:xfrm>
            <a:off x="115888" y="8097838"/>
            <a:ext cx="2017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Pressure Gauge</a:t>
            </a:r>
            <a:r>
              <a:rPr lang="en-US" altLang="en-US" sz="1000" b="1"/>
              <a:t> (PT-PSI-150</a:t>
            </a:r>
            <a:r>
              <a:rPr lang="en-US" altLang="en-US" sz="1000"/>
              <a:t>)</a:t>
            </a:r>
          </a:p>
        </p:txBody>
      </p:sp>
      <p:pic>
        <p:nvPicPr>
          <p:cNvPr id="33805" name="Picture 13" descr="PT-FVBS Stainless adjustable Float valve bracket kit small"/>
          <p:cNvPicPr>
            <a:picLocks noChangeAspect="1" noChangeArrowheads="1"/>
          </p:cNvPicPr>
          <p:nvPr/>
        </p:nvPicPr>
        <p:blipFill>
          <a:blip r:embed="rId8">
            <a:extLst>
              <a:ext uri="{28A0092B-C50C-407E-A947-70E740481C1C}">
                <a14:useLocalDpi xmlns:a14="http://schemas.microsoft.com/office/drawing/2010/main" val="0"/>
              </a:ext>
            </a:extLst>
          </a:blip>
          <a:srcRect l="9453" t="9445" r="12578" b="5521"/>
          <a:stretch>
            <a:fillRect/>
          </a:stretch>
        </p:blipFill>
        <p:spPr bwMode="auto">
          <a:xfrm>
            <a:off x="2493963" y="6596063"/>
            <a:ext cx="18002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14"/>
          <p:cNvSpPr txBox="1">
            <a:spLocks noChangeArrowheads="1"/>
          </p:cNvSpPr>
          <p:nvPr/>
        </p:nvSpPr>
        <p:spPr bwMode="auto">
          <a:xfrm>
            <a:off x="2205038" y="796448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Float-Valve Bracket Kit</a:t>
            </a:r>
            <a:r>
              <a:rPr lang="en-US" altLang="en-US" b="1"/>
              <a:t> </a:t>
            </a:r>
            <a:r>
              <a:rPr lang="en-US" altLang="en-US" sz="1000"/>
              <a:t>(</a:t>
            </a:r>
            <a:r>
              <a:rPr lang="en-US" altLang="en-US" sz="1000" b="1"/>
              <a:t>PT-FVBS</a:t>
            </a:r>
            <a:r>
              <a:rPr lang="en-US" altLang="en-US" sz="1000"/>
              <a:t>)</a:t>
            </a:r>
          </a:p>
        </p:txBody>
      </p:sp>
      <p:pic>
        <p:nvPicPr>
          <p:cNvPr id="3380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75" y="8408988"/>
            <a:ext cx="18732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7" descr="TDS-1-1"/>
          <p:cNvPicPr>
            <a:picLocks noChangeAspect="1" noChangeArrowheads="1"/>
          </p:cNvPicPr>
          <p:nvPr/>
        </p:nvPicPr>
        <p:blipFill>
          <a:blip r:embed="rId10" cstate="print">
            <a:extLst>
              <a:ext uri="{28A0092B-C50C-407E-A947-70E740481C1C}">
                <a14:useLocalDpi xmlns:a14="http://schemas.microsoft.com/office/drawing/2010/main" val="0"/>
              </a:ext>
            </a:extLst>
          </a:blip>
          <a:srcRect l="8255" t="23611" r="7864" b="18124"/>
          <a:stretch>
            <a:fillRect/>
          </a:stretch>
        </p:blipFill>
        <p:spPr bwMode="auto">
          <a:xfrm>
            <a:off x="4581525" y="6956425"/>
            <a:ext cx="20383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 Box 18"/>
          <p:cNvSpPr txBox="1">
            <a:spLocks noChangeArrowheads="1"/>
          </p:cNvSpPr>
          <p:nvPr/>
        </p:nvSpPr>
        <p:spPr bwMode="auto">
          <a:xfrm>
            <a:off x="4603750" y="8035925"/>
            <a:ext cx="2016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TDS Meter </a:t>
            </a:r>
            <a:r>
              <a:rPr lang="en-US" altLang="en-US" sz="1000" b="1"/>
              <a:t>(PT-TDS-1)</a:t>
            </a:r>
          </a:p>
        </p:txBody>
      </p:sp>
      <p:sp>
        <p:nvSpPr>
          <p:cNvPr id="33810" name="Text Box 4"/>
          <p:cNvSpPr txBox="1">
            <a:spLocks noChangeArrowheads="1"/>
          </p:cNvSpPr>
          <p:nvPr/>
        </p:nvSpPr>
        <p:spPr bwMode="auto">
          <a:xfrm>
            <a:off x="114300" y="360363"/>
            <a:ext cx="66278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zh-TW" sz="1000"/>
              <a:t> For sanitary reasons, you MUST insert membrane by yourself. </a:t>
            </a:r>
          </a:p>
          <a:p>
            <a:pPr eaLnBrk="1" hangingPunct="1">
              <a:spcBef>
                <a:spcPct val="0"/>
              </a:spcBef>
            </a:pPr>
            <a:r>
              <a:rPr lang="en-US" altLang="zh-TW" sz="1000"/>
              <a:t> Prepare plumbing tools such as wrenches, screwdriver, Teflon tape, protecting eye-glasses, etc.</a:t>
            </a:r>
          </a:p>
          <a:p>
            <a:pPr eaLnBrk="1" hangingPunct="1">
              <a:spcBef>
                <a:spcPct val="0"/>
              </a:spcBef>
            </a:pPr>
            <a:r>
              <a:rPr lang="en-US" altLang="zh-TW" sz="1000"/>
              <a:t> Only connect the RO with cold water and a clean water source, NO seawater.</a:t>
            </a:r>
          </a:p>
          <a:p>
            <a:pPr eaLnBrk="1" hangingPunct="1">
              <a:spcBef>
                <a:spcPct val="0"/>
              </a:spcBef>
            </a:pPr>
            <a:r>
              <a:rPr lang="en-US" altLang="zh-TW" sz="1000"/>
              <a:t> Recommended water source TDS reading is not to exceed 1000 PPM.</a:t>
            </a:r>
          </a:p>
          <a:p>
            <a:pPr eaLnBrk="1" hangingPunct="1">
              <a:spcBef>
                <a:spcPct val="0"/>
              </a:spcBef>
            </a:pPr>
            <a:r>
              <a:rPr lang="en-US" altLang="zh-TW" sz="1000"/>
              <a:t> The RO system should never be placed under direct sunlight or under freezing temperatures if it is placed outside.</a:t>
            </a:r>
          </a:p>
          <a:p>
            <a:pPr eaLnBrk="1" hangingPunct="1">
              <a:spcBef>
                <a:spcPct val="0"/>
              </a:spcBef>
            </a:pPr>
            <a:r>
              <a:rPr lang="en-US" altLang="zh-TW" sz="1000">
                <a:solidFill>
                  <a:srgbClr val="000000"/>
                </a:solidFill>
                <a:cs typeface="Times New Roman" pitchFamily="18" charset="0"/>
              </a:rPr>
              <a:t> Maximum temperature: 113</a:t>
            </a:r>
            <a:r>
              <a:rPr lang="en-US" altLang="zh-TW" sz="1000" baseline="30000">
                <a:solidFill>
                  <a:srgbClr val="000000"/>
                </a:solidFill>
                <a:cs typeface="Times New Roman" pitchFamily="18" charset="0"/>
              </a:rPr>
              <a:t>o</a:t>
            </a:r>
            <a:r>
              <a:rPr lang="en-US" altLang="zh-TW" sz="1000">
                <a:solidFill>
                  <a:srgbClr val="000000"/>
                </a:solidFill>
                <a:cs typeface="Times New Roman" pitchFamily="18" charset="0"/>
              </a:rPr>
              <a:t>F. Minimum temperature: 33</a:t>
            </a:r>
            <a:r>
              <a:rPr lang="en-US" altLang="zh-TW" sz="1000" baseline="30000">
                <a:solidFill>
                  <a:srgbClr val="000000"/>
                </a:solidFill>
                <a:cs typeface="Times New Roman" pitchFamily="18" charset="0"/>
              </a:rPr>
              <a:t>o</a:t>
            </a:r>
            <a:r>
              <a:rPr lang="en-US" altLang="zh-TW" sz="1000">
                <a:solidFill>
                  <a:srgbClr val="000000"/>
                </a:solidFill>
                <a:cs typeface="Times New Roman" pitchFamily="18" charset="0"/>
              </a:rPr>
              <a:t>F.</a:t>
            </a:r>
          </a:p>
          <a:p>
            <a:pPr eaLnBrk="1" hangingPunct="1">
              <a:spcBef>
                <a:spcPct val="0"/>
              </a:spcBef>
            </a:pPr>
            <a:r>
              <a:rPr lang="en-US" altLang="zh-TW" sz="1000">
                <a:solidFill>
                  <a:srgbClr val="000000"/>
                </a:solidFill>
                <a:cs typeface="Times New Roman" pitchFamily="18" charset="0"/>
              </a:rPr>
              <a:t> </a:t>
            </a:r>
            <a:r>
              <a:rPr lang="en-US" altLang="zh-TW" sz="1000"/>
              <a:t>35 PSI minimum is requited for the RO to operate, at 65 PSI 25°C is best.</a:t>
            </a:r>
          </a:p>
          <a:p>
            <a:pPr eaLnBrk="1" hangingPunct="1">
              <a:spcBef>
                <a:spcPct val="0"/>
              </a:spcBef>
            </a:pPr>
            <a:r>
              <a:rPr lang="en-US" altLang="zh-TW" sz="1000"/>
              <a:t> If the pressure of the incoming tap water is too low (less than 35 PSI), a booster pump is required.</a:t>
            </a:r>
          </a:p>
          <a:p>
            <a:pPr eaLnBrk="1" hangingPunct="1">
              <a:spcBef>
                <a:spcPct val="0"/>
              </a:spcBef>
            </a:pPr>
            <a:r>
              <a:rPr lang="en-US" altLang="zh-TW" sz="1000"/>
              <a:t> If water pressure exceeds 85 PSI, a pressure regulator (PT-regulator) must be installed.</a:t>
            </a:r>
          </a:p>
          <a:p>
            <a:pPr eaLnBrk="1" hangingPunct="1">
              <a:spcBef>
                <a:spcPct val="0"/>
              </a:spcBef>
            </a:pPr>
            <a:r>
              <a:rPr lang="en-US" altLang="zh-TW" sz="1000"/>
              <a:t> The installer is responsible for any leaks resulting from installation of tube or related fittings.</a:t>
            </a:r>
          </a:p>
          <a:p>
            <a:pPr eaLnBrk="1" hangingPunct="1">
              <a:spcBef>
                <a:spcPct val="0"/>
              </a:spcBef>
            </a:pPr>
            <a:r>
              <a:rPr lang="en-US" altLang="zh-TW" sz="1000"/>
              <a:t> You must check over the entire unit completely while under proper water pressure to ensure that the unit is not leaking and is functioning properly.</a:t>
            </a:r>
          </a:p>
          <a:p>
            <a:pPr eaLnBrk="1" hangingPunct="1">
              <a:spcBef>
                <a:spcPct val="0"/>
              </a:spcBef>
            </a:pPr>
            <a:r>
              <a:rPr lang="en-US" altLang="zh-TW" sz="1000"/>
              <a:t> Please flush the whole RO system for at least 10-15 gallons, or drain out the water tank at least 3 times for first-time usage.</a:t>
            </a:r>
          </a:p>
          <a:p>
            <a:pPr eaLnBrk="1" hangingPunct="1">
              <a:spcBef>
                <a:spcPct val="0"/>
              </a:spcBef>
            </a:pPr>
            <a:r>
              <a:rPr lang="en-US" altLang="zh-TW" sz="1000"/>
              <a:t> The RO comes with an auto shut-off valve. An auto shut-off valve only works with a float valve, or any CLOSED container such as a pressure tank, an ice maker, etc. If the container is not closed, then you have to turn off the incoming water manually.</a:t>
            </a:r>
          </a:p>
          <a:p>
            <a:pPr eaLnBrk="1" hangingPunct="1">
              <a:spcBef>
                <a:spcPct val="0"/>
              </a:spcBef>
            </a:pPr>
            <a:r>
              <a:rPr lang="en-US" altLang="zh-TW" sz="1000"/>
              <a:t> All RO systems will create waste water. Most RO systems are designed for 1:(3.5 - 4.5) as standard. We used a 450 Flow Restrictor; the ratio from pure to waste water is 1:3.</a:t>
            </a:r>
          </a:p>
          <a:p>
            <a:pPr eaLnBrk="1" hangingPunct="1">
              <a:spcBef>
                <a:spcPct val="0"/>
              </a:spcBef>
            </a:pPr>
            <a:r>
              <a:rPr lang="en-US" altLang="zh-TW" sz="1000"/>
              <a:t> Replace all pre-filters and post-filters per 6-12 months, depending on the water source's quality.</a:t>
            </a:r>
          </a:p>
          <a:p>
            <a:pPr eaLnBrk="1" hangingPunct="1">
              <a:spcBef>
                <a:spcPct val="0"/>
              </a:spcBef>
            </a:pPr>
            <a:r>
              <a:rPr lang="en-US" altLang="zh-TW" sz="1000"/>
              <a:t> Replace membranes per 1-2 years.</a:t>
            </a:r>
          </a:p>
          <a:p>
            <a:pPr eaLnBrk="1" hangingPunct="1">
              <a:spcBef>
                <a:spcPct val="0"/>
              </a:spcBef>
            </a:pPr>
            <a:r>
              <a:rPr lang="en-US" altLang="zh-TW" sz="1000"/>
              <a:t> Change the DI filter per 500 gallons.</a:t>
            </a:r>
            <a:endParaRPr lang="zh-TW" altLang="en-US" sz="1000"/>
          </a:p>
        </p:txBody>
      </p:sp>
      <p:sp>
        <p:nvSpPr>
          <p:cNvPr id="33811" name="Text Box 5"/>
          <p:cNvSpPr txBox="1">
            <a:spLocks noChangeArrowheads="1"/>
          </p:cNvSpPr>
          <p:nvPr/>
        </p:nvSpPr>
        <p:spPr bwMode="auto">
          <a:xfrm>
            <a:off x="549275" y="57150"/>
            <a:ext cx="571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WARNINGS, TIPS, AND USEFUL INFORMATION</a:t>
            </a:r>
          </a:p>
        </p:txBody>
      </p:sp>
      <p:sp>
        <p:nvSpPr>
          <p:cNvPr id="33812" name="Text Box 24"/>
          <p:cNvSpPr txBox="1">
            <a:spLocks noChangeArrowheads="1"/>
          </p:cNvSpPr>
          <p:nvPr/>
        </p:nvSpPr>
        <p:spPr bwMode="auto">
          <a:xfrm>
            <a:off x="2924175" y="8651875"/>
            <a:ext cx="36734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en-US" sz="1200">
                <a:solidFill>
                  <a:srgbClr val="0000FF"/>
                </a:solidFill>
              </a:rPr>
              <a:t>We also offer many other connectors and adapters to suit your personal RO needs.</a:t>
            </a:r>
          </a:p>
          <a:p>
            <a:pPr eaLnBrk="1" hangingPunct="1">
              <a:spcBef>
                <a:spcPct val="50000"/>
              </a:spcBef>
            </a:pPr>
            <a:r>
              <a:rPr lang="en-US" altLang="en-US" sz="1200">
                <a:solidFill>
                  <a:srgbClr val="0000FF"/>
                </a:solidFill>
              </a:rPr>
              <a:t>Please email us at </a:t>
            </a:r>
            <a:r>
              <a:rPr lang="en-US" altLang="zh-TW" sz="1200">
                <a:solidFill>
                  <a:srgbClr val="0000FF"/>
                </a:solidFill>
                <a:hlinkClick r:id="rId11"/>
              </a:rPr>
              <a:t>ros</a:t>
            </a:r>
            <a:r>
              <a:rPr lang="en-US" altLang="en-US" sz="1200">
                <a:solidFill>
                  <a:srgbClr val="0000FF"/>
                </a:solidFill>
                <a:hlinkClick r:id="rId11"/>
              </a:rPr>
              <a:t>ales@purewaterclub.com</a:t>
            </a:r>
            <a:r>
              <a:rPr lang="en-US" altLang="en-US" sz="1200">
                <a:solidFill>
                  <a:srgbClr val="0000FF"/>
                </a:solidFill>
              </a:rPr>
              <a:t>!</a:t>
            </a:r>
          </a:p>
        </p:txBody>
      </p:sp>
      <p:sp>
        <p:nvSpPr>
          <p:cNvPr id="33813" name="Text Box 5"/>
          <p:cNvSpPr txBox="1">
            <a:spLocks noChangeArrowheads="1"/>
          </p:cNvSpPr>
          <p:nvPr/>
        </p:nvSpPr>
        <p:spPr bwMode="auto">
          <a:xfrm>
            <a:off x="3429000" y="3608388"/>
            <a:ext cx="326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OTHER PRODUCTS</a:t>
            </a:r>
          </a:p>
        </p:txBody>
      </p:sp>
      <p:sp>
        <p:nvSpPr>
          <p:cNvPr id="33814" name="Text Box 2"/>
          <p:cNvSpPr txBox="1">
            <a:spLocks noChangeArrowheads="1"/>
          </p:cNvSpPr>
          <p:nvPr/>
        </p:nvSpPr>
        <p:spPr bwMode="auto">
          <a:xfrm>
            <a:off x="303213" y="3944938"/>
            <a:ext cx="614997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300" b="1">
                <a:solidFill>
                  <a:srgbClr val="0000FF"/>
                </a:solidFill>
              </a:rPr>
              <a:t>Want to get creative and customize your RO system with more efficiency?</a:t>
            </a:r>
          </a:p>
          <a:p>
            <a:pPr eaLnBrk="1" hangingPunct="1">
              <a:spcBef>
                <a:spcPct val="50000"/>
              </a:spcBef>
            </a:pPr>
            <a:r>
              <a:rPr lang="en-US" altLang="zh-TW" sz="1200">
                <a:solidFill>
                  <a:srgbClr val="0000FF"/>
                </a:solidFill>
              </a:rPr>
              <a:t>Here we have more products, some handy/useful parts and tools, that will allow you to make things easier for you as you install your RO system. </a:t>
            </a:r>
            <a:r>
              <a:rPr lang="en-US" altLang="zh-TW" sz="1200" i="1">
                <a:solidFill>
                  <a:srgbClr val="0000FF"/>
                </a:solidFill>
              </a:rPr>
              <a:t>Please note that all products in this section are sold separately.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grpSp>
        <p:nvGrpSpPr>
          <p:cNvPr id="100" name="群組 99"/>
          <p:cNvGrpSpPr/>
          <p:nvPr/>
        </p:nvGrpSpPr>
        <p:grpSpPr>
          <a:xfrm>
            <a:off x="826011" y="5601072"/>
            <a:ext cx="5256584" cy="3600400"/>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8" y="2898348"/>
              <a:ext cx="1636230" cy="3176598"/>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00795" y="2477744"/>
              <a:ext cx="5256497" cy="421225"/>
            </a:xfrm>
            <a:prstGeom prst="rect">
              <a:avLst/>
            </a:prstGeom>
            <a:noFill/>
            <a:ln>
              <a:noFill/>
            </a:ln>
          </p:spPr>
          <p:txBody>
            <a:bodyPr wrap="square" rtlCol="0">
              <a:spAutoFit/>
            </a:bodyPr>
            <a:lstStyle/>
            <a:p>
              <a:pPr algn="ctr"/>
              <a:r>
                <a:rPr lang="en-US" b="1" dirty="0" smtClean="0"/>
                <a:t>1/2”                                 3/8”</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54" y="2898349"/>
              <a:ext cx="1636230" cy="3176596"/>
            </a:xfrm>
            <a:prstGeom prst="rect">
              <a:avLst/>
            </a:prstGeom>
            <a:ln>
              <a:noFill/>
            </a:ln>
          </p:spPr>
        </p:pic>
      </p:grpSp>
      <p:sp>
        <p:nvSpPr>
          <p:cNvPr id="2" name="文字方塊 1"/>
          <p:cNvSpPr txBox="1"/>
          <p:nvPr/>
        </p:nvSpPr>
        <p:spPr>
          <a:xfrm>
            <a:off x="515351" y="2360712"/>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a:t>
            </a:r>
            <a:r>
              <a:rPr lang="en-US" altLang="en-US" sz="1400" dirty="0" smtClean="0"/>
              <a:t>the incoming feed water tube (red color) </a:t>
            </a:r>
            <a:r>
              <a:rPr lang="en-US" altLang="en-US" sz="1400" dirty="0" smtClean="0"/>
              <a:t>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140579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a:p>
            <a:pPr eaLnBrk="1" hangingPunct="1">
              <a:spcBef>
                <a:spcPct val="50000"/>
              </a:spcBef>
              <a:buNone/>
            </a:pPr>
            <a:r>
              <a:rPr lang="en-US" sz="1200" dirty="0" smtClean="0">
                <a:solidFill>
                  <a:srgbClr val="FF0000"/>
                </a:solidFill>
              </a:rPr>
              <a:t>NOTE</a:t>
            </a:r>
            <a:r>
              <a:rPr lang="en-US" altLang="zh-TW" sz="1200" dirty="0" smtClean="0">
                <a:solidFill>
                  <a:srgbClr val="FF0000"/>
                </a:solidFill>
              </a:rPr>
              <a:t>:</a:t>
            </a:r>
            <a:r>
              <a:rPr lang="en-US" sz="1200" dirty="0" smtClean="0">
                <a:solidFill>
                  <a:srgbClr val="FF0000"/>
                </a:solidFill>
              </a:rPr>
              <a:t> 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p:txBody>
      </p:sp>
      <p:grpSp>
        <p:nvGrpSpPr>
          <p:cNvPr id="8" name="群組 7"/>
          <p:cNvGrpSpPr/>
          <p:nvPr/>
        </p:nvGrpSpPr>
        <p:grpSpPr>
          <a:xfrm>
            <a:off x="192574" y="2898266"/>
            <a:ext cx="6472851" cy="6480722"/>
            <a:chOff x="213441" y="2290566"/>
            <a:chExt cx="6472851" cy="7126928"/>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4587021"/>
              <a:ext cx="1872208" cy="1384996"/>
            </a:xfrm>
            <a:prstGeom prst="rect">
              <a:avLst/>
            </a:prstGeom>
            <a:ln>
              <a:noFill/>
            </a:ln>
          </p:spPr>
        </p:pic>
        <p:sp>
          <p:nvSpPr>
            <p:cNvPr id="26" name="文字方塊 25"/>
            <p:cNvSpPr txBox="1"/>
            <p:nvPr/>
          </p:nvSpPr>
          <p:spPr>
            <a:xfrm>
              <a:off x="2437936" y="4665375"/>
              <a:ext cx="4087407" cy="1200329"/>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endParaRPr lang="en-US" sz="1200" dirty="0" smtClean="0"/>
            </a:p>
            <a:p>
              <a:endParaRPr lang="en-US" sz="1200" dirty="0" smtClean="0"/>
            </a:p>
            <a:p>
              <a:r>
                <a:rPr lang="en-US" sz="1200" dirty="0"/>
                <a:t>4</a:t>
              </a:r>
              <a:r>
                <a:rPr lang="en-US" sz="1200" dirty="0" smtClean="0"/>
                <a:t>.) Mount provided hose coupler one inch over disposal nipple. Then slip both </a:t>
              </a:r>
              <a:r>
                <a:rPr lang="en-US" sz="1200" dirty="0" smtClean="0"/>
                <a:t>provided </a:t>
              </a:r>
              <a:r>
                <a:rPr lang="en-US" sz="1200" dirty="0" smtClean="0"/>
                <a:t>new stainless steel hose clamps loosely over hose coupler.</a:t>
              </a:r>
            </a:p>
          </p:txBody>
        </p:sp>
        <p:grpSp>
          <p:nvGrpSpPr>
            <p:cNvPr id="7" name="群組 6"/>
            <p:cNvGrpSpPr/>
            <p:nvPr/>
          </p:nvGrpSpPr>
          <p:grpSpPr>
            <a:xfrm>
              <a:off x="213441" y="2290566"/>
              <a:ext cx="6472851" cy="7126928"/>
              <a:chOff x="213441" y="2290566"/>
              <a:chExt cx="6472851" cy="7126928"/>
            </a:xfrm>
          </p:grpSpPr>
          <p:grpSp>
            <p:nvGrpSpPr>
              <p:cNvPr id="6" name="群組 5"/>
              <p:cNvGrpSpPr/>
              <p:nvPr/>
            </p:nvGrpSpPr>
            <p:grpSpPr>
              <a:xfrm>
                <a:off x="213441" y="2290566"/>
                <a:ext cx="6472851" cy="7126928"/>
                <a:chOff x="213441" y="2290566"/>
                <a:chExt cx="6472851" cy="7126928"/>
              </a:xfrm>
            </p:grpSpPr>
            <p:grpSp>
              <p:nvGrpSpPr>
                <p:cNvPr id="5" name="群組 4"/>
                <p:cNvGrpSpPr/>
                <p:nvPr/>
              </p:nvGrpSpPr>
              <p:grpSpPr>
                <a:xfrm>
                  <a:off x="213441" y="2290566"/>
                  <a:ext cx="6472851" cy="7126928"/>
                  <a:chOff x="213441" y="2290566"/>
                  <a:chExt cx="6472851" cy="7262021"/>
                </a:xfrm>
              </p:grpSpPr>
              <p:grpSp>
                <p:nvGrpSpPr>
                  <p:cNvPr id="3" name="群組 2"/>
                  <p:cNvGrpSpPr/>
                  <p:nvPr/>
                </p:nvGrpSpPr>
                <p:grpSpPr>
                  <a:xfrm>
                    <a:off x="213441" y="2290566"/>
                    <a:ext cx="6472851" cy="7262021"/>
                    <a:chOff x="213441" y="2290566"/>
                    <a:chExt cx="6472851" cy="7262021"/>
                  </a:xfrm>
                </p:grpSpPr>
                <p:grpSp>
                  <p:nvGrpSpPr>
                    <p:cNvPr id="11264" name="群組 11263"/>
                    <p:cNvGrpSpPr/>
                    <p:nvPr/>
                  </p:nvGrpSpPr>
                  <p:grpSpPr>
                    <a:xfrm>
                      <a:off x="213441" y="2290566"/>
                      <a:ext cx="6472851" cy="7262021"/>
                      <a:chOff x="800708" y="2458367"/>
                      <a:chExt cx="5327302" cy="3715963"/>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89" y="2745492"/>
                        <a:ext cx="1540869" cy="708700"/>
                      </a:xfrm>
                      <a:prstGeom prst="rect">
                        <a:avLst/>
                      </a:prstGeom>
                      <a:ln>
                        <a:noFill/>
                      </a:ln>
                    </p:spPr>
                  </p:pic>
                  <p:sp>
                    <p:nvSpPr>
                      <p:cNvPr id="49" name="矩形 48"/>
                      <p:cNvSpPr/>
                      <p:nvPr/>
                    </p:nvSpPr>
                    <p:spPr bwMode="auto">
                      <a:xfrm>
                        <a:off x="800708" y="2458367"/>
                        <a:ext cx="5256584" cy="3715963"/>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421225"/>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grpSp>
                <p:sp>
                  <p:nvSpPr>
                    <p:cNvPr id="2" name="文字方塊 1"/>
                    <p:cNvSpPr txBox="1"/>
                    <p:nvPr/>
                  </p:nvSpPr>
                  <p:spPr>
                    <a:xfrm>
                      <a:off x="2437937" y="2851686"/>
                      <a:ext cx="4087407" cy="1384995"/>
                    </a:xfrm>
                    <a:prstGeom prst="rect">
                      <a:avLst/>
                    </a:prstGeom>
                    <a:noFill/>
                  </p:spPr>
                  <p:txBody>
                    <a:bodyPr wrap="square" rtlCol="0">
                      <a:noAutofit/>
                    </a:bodyPr>
                    <a:lstStyle/>
                    <a:p>
                      <a:r>
                        <a:rPr lang="en-US" sz="1200" dirty="0" smtClean="0"/>
                        <a:t>1.) Shut off</a:t>
                      </a:r>
                      <a:r>
                        <a:rPr lang="en-US" sz="1200" dirty="0" smtClean="0"/>
                        <a:t>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grpSp>
              <p:sp>
                <p:nvSpPr>
                  <p:cNvPr id="4" name="文字方塊 3"/>
                  <p:cNvSpPr txBox="1"/>
                  <p:nvPr/>
                </p:nvSpPr>
                <p:spPr>
                  <a:xfrm>
                    <a:off x="410393" y="6325022"/>
                    <a:ext cx="6120682" cy="86409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a:t>
                    </a:r>
                    <a:r>
                      <a:rPr lang="en-US" sz="1200" dirty="0" smtClean="0"/>
                      <a:t>three-way adapter</a:t>
                    </a:r>
                    <a:r>
                      <a:rPr lang="en-US" sz="1200" dirty="0" smtClean="0"/>
                      <a:t> is solidly mounted on disposal.</a:t>
                    </a:r>
                  </a:p>
                  <a:p>
                    <a:endParaRPr lang="en-US" sz="1200" dirty="0"/>
                  </a:p>
                  <a:p>
                    <a:endParaRPr lang="en-US" sz="1200" dirty="0" smtClean="0"/>
                  </a:p>
                  <a:p>
                    <a:endParaRPr lang="en-US" sz="1200" dirty="0"/>
                  </a:p>
                </p:txBody>
              </p:sp>
            </p:grpSp>
            <p:sp>
              <p:nvSpPr>
                <p:cNvPr id="30" name="文字方塊 29"/>
                <p:cNvSpPr txBox="1"/>
                <p:nvPr/>
              </p:nvSpPr>
              <p:spPr>
                <a:xfrm>
                  <a:off x="2437937" y="7375759"/>
                  <a:ext cx="4087407" cy="1702944"/>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gr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7534733"/>
                <a:ext cx="1872208" cy="1384996"/>
              </a:xfrm>
              <a:prstGeom prst="rect">
                <a:avLst/>
              </a:prstGeom>
              <a:ln>
                <a:noFill/>
              </a:ln>
            </p:spPr>
          </p:pic>
        </p:grpSp>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482088"/>
              <a:ext cx="1872208" cy="1384996"/>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a:t>
              </a:r>
              <a:r>
                <a:rPr lang="en-US" sz="1200" dirty="0" smtClean="0"/>
                <a:t>provided </a:t>
              </a:r>
              <a:r>
                <a:rPr lang="en-US" sz="1200" dirty="0" smtClean="0"/>
                <a:t>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745443"/>
              <a:ext cx="1872208" cy="1359231"/>
            </a:xfrm>
            <a:prstGeom prst="rect">
              <a:avLst/>
            </a:prstGeom>
            <a:ln>
              <a:noFill/>
            </a:ln>
          </p:spPr>
        </p:pic>
        <p:sp>
          <p:nvSpPr>
            <p:cNvPr id="49" name="矩形 48"/>
            <p:cNvSpPr/>
            <p:nvPr/>
          </p:nvSpPr>
          <p:spPr bwMode="auto">
            <a:xfrm>
              <a:off x="223474" y="194763"/>
              <a:ext cx="6386926" cy="5622333"/>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a:t>
              </a:r>
              <a:r>
                <a:rPr lang="en-US" sz="1200" dirty="0" smtClean="0"/>
                <a:t>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a:t>
              </a:r>
              <a:r>
                <a:rPr lang="en-US" sz="1200" dirty="0" smtClean="0"/>
                <a:t>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4191854"/>
              <a:ext cx="1872208"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6" y="7954295"/>
              <a:ext cx="1872208"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a:t>
              </a:r>
              <a:r>
                <a:rPr lang="en-US" sz="1200" dirty="0" smtClean="0"/>
                <a:t>Insert the rubber plug with elbow quick fitting into the hole of the drainpipe. Then insert  the RO drain tube (gray color) into the elbow quick fitting.</a:t>
              </a:r>
              <a:endParaRPr lang="en-US" sz="1200" dirty="0" smtClean="0"/>
            </a:p>
          </p:txBody>
        </p:sp>
        <p:pic>
          <p:nvPicPr>
            <p:cNvPr id="33" name="圖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15" y="6388306"/>
              <a:ext cx="1872208"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01"/>
          <p:cNvSpPr>
            <a:spLocks noChangeArrowheads="1"/>
          </p:cNvSpPr>
          <p:nvPr/>
        </p:nvSpPr>
        <p:spPr bwMode="auto">
          <a:xfrm>
            <a:off x="188913" y="6681788"/>
            <a:ext cx="6408737" cy="3095625"/>
          </a:xfrm>
          <a:custGeom>
            <a:avLst/>
            <a:gdLst>
              <a:gd name="T0" fmla="*/ 0 w 6408712"/>
              <a:gd name="T1" fmla="*/ 359735 h 3096146"/>
              <a:gd name="T2" fmla="*/ 0 w 6408712"/>
              <a:gd name="T3" fmla="*/ 0 h 3096146"/>
              <a:gd name="T4" fmla="*/ 1656214 w 6408712"/>
              <a:gd name="T5" fmla="*/ 0 h 3096146"/>
              <a:gd name="T6" fmla="*/ 1656214 w 6408712"/>
              <a:gd name="T7" fmla="*/ 359735 h 3096146"/>
              <a:gd name="T8" fmla="*/ 6408834 w 6408712"/>
              <a:gd name="T9" fmla="*/ 359735 h 3096146"/>
              <a:gd name="T10" fmla="*/ 6408834 w 6408712"/>
              <a:gd name="T11" fmla="*/ 3093538 h 3096146"/>
              <a:gd name="T12" fmla="*/ 0 w 6408712"/>
              <a:gd name="T13" fmla="*/ 3093538 h 3096146"/>
              <a:gd name="T14" fmla="*/ 0 w 6408712"/>
              <a:gd name="T15" fmla="*/ 359735 h 3096146"/>
              <a:gd name="T16" fmla="*/ 0 60000 65536"/>
              <a:gd name="T17" fmla="*/ 0 60000 65536"/>
              <a:gd name="T18" fmla="*/ 0 60000 65536"/>
              <a:gd name="T19" fmla="*/ 0 60000 65536"/>
              <a:gd name="T20" fmla="*/ 0 60000 65536"/>
              <a:gd name="T21" fmla="*/ 0 60000 65536"/>
              <a:gd name="T22" fmla="*/ 0 60000 65536"/>
              <a:gd name="T23" fmla="*/ 0 60000 65536"/>
              <a:gd name="T24" fmla="*/ 0 w 6408712"/>
              <a:gd name="T25" fmla="*/ 0 h 3096146"/>
              <a:gd name="T26" fmla="*/ 6408712 w 6408712"/>
              <a:gd name="T27" fmla="*/ 3096146 h 3096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8712" h="3096146">
                <a:moveTo>
                  <a:pt x="0" y="360040"/>
                </a:moveTo>
                <a:lnTo>
                  <a:pt x="0" y="0"/>
                </a:lnTo>
                <a:lnTo>
                  <a:pt x="1656184" y="0"/>
                </a:lnTo>
                <a:lnTo>
                  <a:pt x="1656184" y="360040"/>
                </a:lnTo>
                <a:lnTo>
                  <a:pt x="6408712" y="360040"/>
                </a:lnTo>
                <a:lnTo>
                  <a:pt x="6408712" y="3096146"/>
                </a:lnTo>
                <a:lnTo>
                  <a:pt x="0" y="3096146"/>
                </a:lnTo>
                <a:lnTo>
                  <a:pt x="0" y="360040"/>
                </a:lnTo>
                <a:close/>
              </a:path>
            </a:pathLst>
          </a:custGeom>
          <a:solidFill>
            <a:schemeClr val="bg1"/>
          </a:solidFill>
          <a:ln w="28575">
            <a:solidFill>
              <a:schemeClr val="tx1"/>
            </a:solidFill>
            <a:miter lim="800000"/>
            <a:headEnd/>
            <a:tailEnd/>
          </a:ln>
        </p:spPr>
        <p:txBody>
          <a:bodyPr wrap="none" anchor="ctr"/>
          <a:lstStyle/>
          <a:p>
            <a:endParaRPr lang="en-US"/>
          </a:p>
        </p:txBody>
      </p:sp>
      <p:pic>
        <p:nvPicPr>
          <p:cNvPr id="26627" name="Picture 278" descr="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30663"/>
            <a:ext cx="1800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279"/>
          <p:cNvGrpSpPr>
            <a:grpSpLocks/>
          </p:cNvGrpSpPr>
          <p:nvPr/>
        </p:nvGrpSpPr>
        <p:grpSpPr bwMode="auto">
          <a:xfrm>
            <a:off x="115888" y="776288"/>
            <a:ext cx="3455987" cy="3240087"/>
            <a:chOff x="115888" y="633413"/>
            <a:chExt cx="3455987" cy="3240087"/>
          </a:xfrm>
        </p:grpSpPr>
        <p:grpSp>
          <p:nvGrpSpPr>
            <p:cNvPr id="26781" name="Group 135"/>
            <p:cNvGrpSpPr>
              <a:grpSpLocks/>
            </p:cNvGrpSpPr>
            <p:nvPr/>
          </p:nvGrpSpPr>
          <p:grpSpPr bwMode="auto">
            <a:xfrm>
              <a:off x="1928813" y="1287463"/>
              <a:ext cx="846137" cy="1092200"/>
              <a:chOff x="1422" y="733"/>
              <a:chExt cx="707" cy="877"/>
            </a:xfrm>
          </p:grpSpPr>
          <p:sp>
            <p:nvSpPr>
              <p:cNvPr id="26903" name="Freeform 7"/>
              <p:cNvSpPr>
                <a:spLocks/>
              </p:cNvSpPr>
              <p:nvPr/>
            </p:nvSpPr>
            <p:spPr bwMode="auto">
              <a:xfrm>
                <a:off x="1427" y="733"/>
                <a:ext cx="702" cy="877"/>
              </a:xfrm>
              <a:custGeom>
                <a:avLst/>
                <a:gdLst>
                  <a:gd name="T0" fmla="*/ 0 w 702"/>
                  <a:gd name="T1" fmla="*/ 877 h 877"/>
                  <a:gd name="T2" fmla="*/ 702 w 702"/>
                  <a:gd name="T3" fmla="*/ 877 h 877"/>
                  <a:gd name="T4" fmla="*/ 702 w 702"/>
                  <a:gd name="T5" fmla="*/ 0 h 877"/>
                  <a:gd name="T6" fmla="*/ 604 w 702"/>
                  <a:gd name="T7" fmla="*/ 1 h 877"/>
                  <a:gd name="T8" fmla="*/ 0 60000 65536"/>
                  <a:gd name="T9" fmla="*/ 0 60000 65536"/>
                  <a:gd name="T10" fmla="*/ 0 60000 65536"/>
                  <a:gd name="T11" fmla="*/ 0 60000 65536"/>
                  <a:gd name="T12" fmla="*/ 0 w 702"/>
                  <a:gd name="T13" fmla="*/ 0 h 877"/>
                  <a:gd name="T14" fmla="*/ 702 w 702"/>
                  <a:gd name="T15" fmla="*/ 877 h 877"/>
                </a:gdLst>
                <a:ahLst/>
                <a:cxnLst>
                  <a:cxn ang="T8">
                    <a:pos x="T0" y="T1"/>
                  </a:cxn>
                  <a:cxn ang="T9">
                    <a:pos x="T2" y="T3"/>
                  </a:cxn>
                  <a:cxn ang="T10">
                    <a:pos x="T4" y="T5"/>
                  </a:cxn>
                  <a:cxn ang="T11">
                    <a:pos x="T6" y="T7"/>
                  </a:cxn>
                </a:cxnLst>
                <a:rect l="T12" t="T13" r="T14" b="T15"/>
                <a:pathLst>
                  <a:path w="702" h="877">
                    <a:moveTo>
                      <a:pt x="0" y="877"/>
                    </a:moveTo>
                    <a:lnTo>
                      <a:pt x="702" y="877"/>
                    </a:lnTo>
                    <a:lnTo>
                      <a:pt x="702" y="0"/>
                    </a:lnTo>
                    <a:lnTo>
                      <a:pt x="604"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4" name="Freeform 8"/>
              <p:cNvSpPr>
                <a:spLocks/>
              </p:cNvSpPr>
              <p:nvPr/>
            </p:nvSpPr>
            <p:spPr bwMode="auto">
              <a:xfrm>
                <a:off x="1422" y="762"/>
                <a:ext cx="673" cy="821"/>
              </a:xfrm>
              <a:custGeom>
                <a:avLst/>
                <a:gdLst>
                  <a:gd name="T0" fmla="*/ 0 w 673"/>
                  <a:gd name="T1" fmla="*/ 821 h 821"/>
                  <a:gd name="T2" fmla="*/ 673 w 673"/>
                  <a:gd name="T3" fmla="*/ 821 h 821"/>
                  <a:gd name="T4" fmla="*/ 673 w 673"/>
                  <a:gd name="T5" fmla="*/ 0 h 821"/>
                  <a:gd name="T6" fmla="*/ 612 w 673"/>
                  <a:gd name="T7" fmla="*/ 1 h 821"/>
                  <a:gd name="T8" fmla="*/ 0 60000 65536"/>
                  <a:gd name="T9" fmla="*/ 0 60000 65536"/>
                  <a:gd name="T10" fmla="*/ 0 60000 65536"/>
                  <a:gd name="T11" fmla="*/ 0 60000 65536"/>
                  <a:gd name="T12" fmla="*/ 0 w 673"/>
                  <a:gd name="T13" fmla="*/ 0 h 821"/>
                  <a:gd name="T14" fmla="*/ 673 w 673"/>
                  <a:gd name="T15" fmla="*/ 821 h 821"/>
                </a:gdLst>
                <a:ahLst/>
                <a:cxnLst>
                  <a:cxn ang="T8">
                    <a:pos x="T0" y="T1"/>
                  </a:cxn>
                  <a:cxn ang="T9">
                    <a:pos x="T2" y="T3"/>
                  </a:cxn>
                  <a:cxn ang="T10">
                    <a:pos x="T4" y="T5"/>
                  </a:cxn>
                  <a:cxn ang="T11">
                    <a:pos x="T6" y="T7"/>
                  </a:cxn>
                </a:cxnLst>
                <a:rect l="T12" t="T13" r="T14" b="T15"/>
                <a:pathLst>
                  <a:path w="673" h="821">
                    <a:moveTo>
                      <a:pt x="0" y="821"/>
                    </a:moveTo>
                    <a:lnTo>
                      <a:pt x="673" y="821"/>
                    </a:lnTo>
                    <a:lnTo>
                      <a:pt x="673" y="0"/>
                    </a:lnTo>
                    <a:lnTo>
                      <a:pt x="612"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82" name="Group 136"/>
            <p:cNvGrpSpPr>
              <a:grpSpLocks/>
            </p:cNvGrpSpPr>
            <p:nvPr/>
          </p:nvGrpSpPr>
          <p:grpSpPr bwMode="auto">
            <a:xfrm>
              <a:off x="1928813" y="1976438"/>
              <a:ext cx="1211262" cy="508000"/>
              <a:chOff x="1422" y="1286"/>
              <a:chExt cx="1011" cy="408"/>
            </a:xfrm>
          </p:grpSpPr>
          <p:sp>
            <p:nvSpPr>
              <p:cNvPr id="26901" name="Freeform 4"/>
              <p:cNvSpPr>
                <a:spLocks/>
              </p:cNvSpPr>
              <p:nvPr/>
            </p:nvSpPr>
            <p:spPr bwMode="auto">
              <a:xfrm>
                <a:off x="1427" y="1286"/>
                <a:ext cx="1006" cy="408"/>
              </a:xfrm>
              <a:custGeom>
                <a:avLst/>
                <a:gdLst>
                  <a:gd name="T0" fmla="*/ 0 w 1006"/>
                  <a:gd name="T1" fmla="*/ 408 h 408"/>
                  <a:gd name="T2" fmla="*/ 1006 w 1006"/>
                  <a:gd name="T3" fmla="*/ 408 h 408"/>
                  <a:gd name="T4" fmla="*/ 1006 w 1006"/>
                  <a:gd name="T5" fmla="*/ 0 h 408"/>
                  <a:gd name="T6" fmla="*/ 907 w 1006"/>
                  <a:gd name="T7" fmla="*/ 0 h 408"/>
                  <a:gd name="T8" fmla="*/ 0 60000 65536"/>
                  <a:gd name="T9" fmla="*/ 0 60000 65536"/>
                  <a:gd name="T10" fmla="*/ 0 60000 65536"/>
                  <a:gd name="T11" fmla="*/ 0 60000 65536"/>
                  <a:gd name="T12" fmla="*/ 0 w 1006"/>
                  <a:gd name="T13" fmla="*/ 0 h 408"/>
                  <a:gd name="T14" fmla="*/ 1006 w 1006"/>
                  <a:gd name="T15" fmla="*/ 408 h 408"/>
                </a:gdLst>
                <a:ahLst/>
                <a:cxnLst>
                  <a:cxn ang="T8">
                    <a:pos x="T0" y="T1"/>
                  </a:cxn>
                  <a:cxn ang="T9">
                    <a:pos x="T2" y="T3"/>
                  </a:cxn>
                  <a:cxn ang="T10">
                    <a:pos x="T4" y="T5"/>
                  </a:cxn>
                  <a:cxn ang="T11">
                    <a:pos x="T6" y="T7"/>
                  </a:cxn>
                </a:cxnLst>
                <a:rect l="T12" t="T13" r="T14" b="T15"/>
                <a:pathLst>
                  <a:path w="1006" h="408">
                    <a:moveTo>
                      <a:pt x="0" y="408"/>
                    </a:moveTo>
                    <a:lnTo>
                      <a:pt x="1006" y="408"/>
                    </a:lnTo>
                    <a:lnTo>
                      <a:pt x="1006" y="0"/>
                    </a:lnTo>
                    <a:lnTo>
                      <a:pt x="907"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2" name="Freeform 5"/>
              <p:cNvSpPr>
                <a:spLocks/>
              </p:cNvSpPr>
              <p:nvPr/>
            </p:nvSpPr>
            <p:spPr bwMode="auto">
              <a:xfrm>
                <a:off x="1422" y="1313"/>
                <a:ext cx="981" cy="351"/>
              </a:xfrm>
              <a:custGeom>
                <a:avLst/>
                <a:gdLst>
                  <a:gd name="T0" fmla="*/ 0 w 981"/>
                  <a:gd name="T1" fmla="*/ 351 h 351"/>
                  <a:gd name="T2" fmla="*/ 981 w 981"/>
                  <a:gd name="T3" fmla="*/ 351 h 351"/>
                  <a:gd name="T4" fmla="*/ 981 w 981"/>
                  <a:gd name="T5" fmla="*/ 0 h 351"/>
                  <a:gd name="T6" fmla="*/ 915 w 981"/>
                  <a:gd name="T7" fmla="*/ 0 h 351"/>
                  <a:gd name="T8" fmla="*/ 0 60000 65536"/>
                  <a:gd name="T9" fmla="*/ 0 60000 65536"/>
                  <a:gd name="T10" fmla="*/ 0 60000 65536"/>
                  <a:gd name="T11" fmla="*/ 0 60000 65536"/>
                  <a:gd name="T12" fmla="*/ 0 w 981"/>
                  <a:gd name="T13" fmla="*/ 0 h 351"/>
                  <a:gd name="T14" fmla="*/ 981 w 981"/>
                  <a:gd name="T15" fmla="*/ 351 h 351"/>
                </a:gdLst>
                <a:ahLst/>
                <a:cxnLst>
                  <a:cxn ang="T8">
                    <a:pos x="T0" y="T1"/>
                  </a:cxn>
                  <a:cxn ang="T9">
                    <a:pos x="T2" y="T3"/>
                  </a:cxn>
                  <a:cxn ang="T10">
                    <a:pos x="T4" y="T5"/>
                  </a:cxn>
                  <a:cxn ang="T11">
                    <a:pos x="T6" y="T7"/>
                  </a:cxn>
                </a:cxnLst>
                <a:rect l="T12" t="T13" r="T14" b="T15"/>
                <a:pathLst>
                  <a:path w="981" h="351">
                    <a:moveTo>
                      <a:pt x="0" y="351"/>
                    </a:moveTo>
                    <a:lnTo>
                      <a:pt x="981" y="351"/>
                    </a:lnTo>
                    <a:lnTo>
                      <a:pt x="981" y="0"/>
                    </a:lnTo>
                    <a:lnTo>
                      <a:pt x="915"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83" name="Rectangle 9"/>
            <p:cNvSpPr>
              <a:spLocks noChangeArrowheads="1"/>
            </p:cNvSpPr>
            <p:nvPr/>
          </p:nvSpPr>
          <p:spPr bwMode="auto">
            <a:xfrm>
              <a:off x="381000" y="3000375"/>
              <a:ext cx="814388"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4" name="Rectangle 10"/>
            <p:cNvSpPr>
              <a:spLocks noChangeArrowheads="1"/>
            </p:cNvSpPr>
            <p:nvPr/>
          </p:nvSpPr>
          <p:spPr bwMode="auto">
            <a:xfrm>
              <a:off x="320675" y="2709863"/>
              <a:ext cx="2819400" cy="2270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85" name="Group 13"/>
            <p:cNvGrpSpPr>
              <a:grpSpLocks/>
            </p:cNvGrpSpPr>
            <p:nvPr/>
          </p:nvGrpSpPr>
          <p:grpSpPr bwMode="auto">
            <a:xfrm>
              <a:off x="1506538" y="2325688"/>
              <a:ext cx="422275" cy="169862"/>
              <a:chOff x="1070" y="1566"/>
              <a:chExt cx="352" cy="137"/>
            </a:xfrm>
          </p:grpSpPr>
          <p:sp>
            <p:nvSpPr>
              <p:cNvPr id="26896" name="Rectangle 14"/>
              <p:cNvSpPr>
                <a:spLocks noChangeArrowheads="1"/>
              </p:cNvSpPr>
              <p:nvPr/>
            </p:nvSpPr>
            <p:spPr bwMode="auto">
              <a:xfrm>
                <a:off x="1154" y="1566"/>
                <a:ext cx="184" cy="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7" name="Rectangle 15"/>
              <p:cNvSpPr>
                <a:spLocks noChangeArrowheads="1"/>
              </p:cNvSpPr>
              <p:nvPr/>
            </p:nvSpPr>
            <p:spPr bwMode="auto">
              <a:xfrm>
                <a:off x="1070"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8" name="Rectangle 16"/>
              <p:cNvSpPr>
                <a:spLocks noChangeArrowheads="1"/>
              </p:cNvSpPr>
              <p:nvPr/>
            </p:nvSpPr>
            <p:spPr bwMode="auto">
              <a:xfrm>
                <a:off x="1070"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9" name="Rectangle 17"/>
              <p:cNvSpPr>
                <a:spLocks noChangeArrowheads="1"/>
              </p:cNvSpPr>
              <p:nvPr/>
            </p:nvSpPr>
            <p:spPr bwMode="auto">
              <a:xfrm>
                <a:off x="1377"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900" name="Rectangle 18"/>
              <p:cNvSpPr>
                <a:spLocks noChangeArrowheads="1"/>
              </p:cNvSpPr>
              <p:nvPr/>
            </p:nvSpPr>
            <p:spPr bwMode="auto">
              <a:xfrm>
                <a:off x="1377"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86" name="Group 19"/>
            <p:cNvGrpSpPr>
              <a:grpSpLocks/>
            </p:cNvGrpSpPr>
            <p:nvPr/>
          </p:nvGrpSpPr>
          <p:grpSpPr bwMode="auto">
            <a:xfrm>
              <a:off x="915988" y="1171575"/>
              <a:ext cx="1743075" cy="254000"/>
              <a:chOff x="579" y="640"/>
              <a:chExt cx="1454" cy="203"/>
            </a:xfrm>
          </p:grpSpPr>
          <p:sp>
            <p:nvSpPr>
              <p:cNvPr id="26889" name="Rectangle 20"/>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0" name="Rectangle 21"/>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1" name="Freeform 22"/>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2" name="Freeform 23"/>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3" name="Rectangle 24"/>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4" name="Line 25"/>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95" name="Line 26"/>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87" name="Group 27"/>
            <p:cNvGrpSpPr>
              <a:grpSpLocks/>
            </p:cNvGrpSpPr>
            <p:nvPr/>
          </p:nvGrpSpPr>
          <p:grpSpPr bwMode="auto">
            <a:xfrm>
              <a:off x="695325" y="1738313"/>
              <a:ext cx="2322513" cy="509587"/>
              <a:chOff x="395" y="1094"/>
              <a:chExt cx="1937" cy="410"/>
            </a:xfrm>
          </p:grpSpPr>
          <p:grpSp>
            <p:nvGrpSpPr>
              <p:cNvPr id="26872" name="Group 28"/>
              <p:cNvGrpSpPr>
                <a:grpSpLocks/>
              </p:cNvGrpSpPr>
              <p:nvPr/>
            </p:nvGrpSpPr>
            <p:grpSpPr bwMode="auto">
              <a:xfrm>
                <a:off x="426" y="1094"/>
                <a:ext cx="1906" cy="410"/>
                <a:chOff x="426" y="1094"/>
                <a:chExt cx="1906" cy="410"/>
              </a:xfrm>
            </p:grpSpPr>
            <p:sp>
              <p:nvSpPr>
                <p:cNvPr id="26877" name="Rectangle 29"/>
                <p:cNvSpPr>
                  <a:spLocks noChangeArrowheads="1"/>
                </p:cNvSpPr>
                <p:nvPr/>
              </p:nvSpPr>
              <p:spPr bwMode="auto">
                <a:xfrm>
                  <a:off x="2288" y="1269"/>
                  <a:ext cx="44" cy="6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8" name="Freeform 30"/>
                <p:cNvSpPr>
                  <a:spLocks/>
                </p:cNvSpPr>
                <p:nvPr/>
              </p:nvSpPr>
              <p:spPr bwMode="auto">
                <a:xfrm>
                  <a:off x="426" y="1117"/>
                  <a:ext cx="98" cy="363"/>
                </a:xfrm>
                <a:custGeom>
                  <a:avLst/>
                  <a:gdLst>
                    <a:gd name="T0" fmla="*/ 97 w 98"/>
                    <a:gd name="T1" fmla="*/ 0 h 363"/>
                    <a:gd name="T2" fmla="*/ 0 w 98"/>
                    <a:gd name="T3" fmla="*/ 184 h 363"/>
                    <a:gd name="T4" fmla="*/ 98 w 98"/>
                    <a:gd name="T5" fmla="*/ 363 h 363"/>
                    <a:gd name="T6" fmla="*/ 0 60000 65536"/>
                    <a:gd name="T7" fmla="*/ 0 60000 65536"/>
                    <a:gd name="T8" fmla="*/ 0 60000 65536"/>
                    <a:gd name="T9" fmla="*/ 0 w 98"/>
                    <a:gd name="T10" fmla="*/ 0 h 363"/>
                    <a:gd name="T11" fmla="*/ 98 w 98"/>
                    <a:gd name="T12" fmla="*/ 363 h 363"/>
                  </a:gdLst>
                  <a:ahLst/>
                  <a:cxnLst>
                    <a:cxn ang="T6">
                      <a:pos x="T0" y="T1"/>
                    </a:cxn>
                    <a:cxn ang="T7">
                      <a:pos x="T2" y="T3"/>
                    </a:cxn>
                    <a:cxn ang="T8">
                      <a:pos x="T4" y="T5"/>
                    </a:cxn>
                  </a:cxnLst>
                  <a:rect l="T9" t="T10" r="T11" b="T12"/>
                  <a:pathLst>
                    <a:path w="98" h="363">
                      <a:moveTo>
                        <a:pt x="97" y="0"/>
                      </a:moveTo>
                      <a:cubicBezTo>
                        <a:pt x="77" y="17"/>
                        <a:pt x="0" y="61"/>
                        <a:pt x="0" y="184"/>
                      </a:cubicBezTo>
                      <a:cubicBezTo>
                        <a:pt x="0" y="307"/>
                        <a:pt x="75" y="341"/>
                        <a:pt x="98" y="363"/>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79" name="Rectangle 31"/>
                <p:cNvSpPr>
                  <a:spLocks noChangeArrowheads="1"/>
                </p:cNvSpPr>
                <p:nvPr/>
              </p:nvSpPr>
              <p:spPr bwMode="auto">
                <a:xfrm>
                  <a:off x="2245" y="1166"/>
                  <a:ext cx="47"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0" name="Freeform 32"/>
                <p:cNvSpPr>
                  <a:spLocks/>
                </p:cNvSpPr>
                <p:nvPr/>
              </p:nvSpPr>
              <p:spPr bwMode="auto">
                <a:xfrm>
                  <a:off x="1944" y="1095"/>
                  <a:ext cx="46" cy="409"/>
                </a:xfrm>
                <a:custGeom>
                  <a:avLst/>
                  <a:gdLst>
                    <a:gd name="T0" fmla="*/ 0 w 46"/>
                    <a:gd name="T1" fmla="*/ 46 h 409"/>
                    <a:gd name="T2" fmla="*/ 46 w 46"/>
                    <a:gd name="T3" fmla="*/ 0 h 409"/>
                    <a:gd name="T4" fmla="*/ 46 w 46"/>
                    <a:gd name="T5" fmla="*/ 409 h 409"/>
                    <a:gd name="T6" fmla="*/ 0 w 46"/>
                    <a:gd name="T7" fmla="*/ 363 h 409"/>
                    <a:gd name="T8" fmla="*/ 0 w 46"/>
                    <a:gd name="T9" fmla="*/ 46 h 409"/>
                    <a:gd name="T10" fmla="*/ 0 60000 65536"/>
                    <a:gd name="T11" fmla="*/ 0 60000 65536"/>
                    <a:gd name="T12" fmla="*/ 0 60000 65536"/>
                    <a:gd name="T13" fmla="*/ 0 60000 65536"/>
                    <a:gd name="T14" fmla="*/ 0 60000 65536"/>
                    <a:gd name="T15" fmla="*/ 0 w 46"/>
                    <a:gd name="T16" fmla="*/ 0 h 409"/>
                    <a:gd name="T17" fmla="*/ 46 w 46"/>
                    <a:gd name="T18" fmla="*/ 409 h 409"/>
                  </a:gdLst>
                  <a:ahLst/>
                  <a:cxnLst>
                    <a:cxn ang="T10">
                      <a:pos x="T0" y="T1"/>
                    </a:cxn>
                    <a:cxn ang="T11">
                      <a:pos x="T2" y="T3"/>
                    </a:cxn>
                    <a:cxn ang="T12">
                      <a:pos x="T4" y="T5"/>
                    </a:cxn>
                    <a:cxn ang="T13">
                      <a:pos x="T6" y="T7"/>
                    </a:cxn>
                    <a:cxn ang="T14">
                      <a:pos x="T8" y="T9"/>
                    </a:cxn>
                  </a:cxnLst>
                  <a:rect l="T15" t="T16" r="T17" b="T18"/>
                  <a:pathLst>
                    <a:path w="46" h="409">
                      <a:moveTo>
                        <a:pt x="0" y="46"/>
                      </a:moveTo>
                      <a:lnTo>
                        <a:pt x="46" y="0"/>
                      </a:lnTo>
                      <a:lnTo>
                        <a:pt x="46" y="409"/>
                      </a:lnTo>
                      <a:lnTo>
                        <a:pt x="0" y="363"/>
                      </a:lnTo>
                      <a:lnTo>
                        <a:pt x="0" y="46"/>
                      </a:lnTo>
                      <a:close/>
                    </a:path>
                  </a:pathLst>
                </a:custGeom>
                <a:solidFill>
                  <a:schemeClr val="bg1"/>
                </a:solidFill>
                <a:ln w="19050" cmpd="sng">
                  <a:solidFill>
                    <a:schemeClr val="tx1"/>
                  </a:solidFill>
                  <a:round/>
                  <a:headEnd/>
                  <a:tailEnd/>
                </a:ln>
              </p:spPr>
              <p:txBody>
                <a:bodyPr/>
                <a:lstStyle/>
                <a:p>
                  <a:endParaRPr lang="en-US"/>
                </a:p>
              </p:txBody>
            </p:sp>
            <p:sp>
              <p:nvSpPr>
                <p:cNvPr id="26881" name="Rectangle 33"/>
                <p:cNvSpPr>
                  <a:spLocks noChangeArrowheads="1"/>
                </p:cNvSpPr>
                <p:nvPr/>
              </p:nvSpPr>
              <p:spPr bwMode="auto">
                <a:xfrm>
                  <a:off x="1990" y="1094"/>
                  <a:ext cx="272"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2" name="Rectangle 34"/>
                <p:cNvSpPr>
                  <a:spLocks noChangeArrowheads="1"/>
                </p:cNvSpPr>
                <p:nvPr/>
              </p:nvSpPr>
              <p:spPr bwMode="auto">
                <a:xfrm>
                  <a:off x="527" y="1117"/>
                  <a:ext cx="1440"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3" name="Rectangle 35"/>
                <p:cNvSpPr>
                  <a:spLocks noChangeArrowheads="1"/>
                </p:cNvSpPr>
                <p:nvPr/>
              </p:nvSpPr>
              <p:spPr bwMode="auto">
                <a:xfrm>
                  <a:off x="554" y="1117"/>
                  <a:ext cx="1383"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4" name="Line 36"/>
                <p:cNvSpPr>
                  <a:spLocks noChangeShapeType="1"/>
                </p:cNvSpPr>
                <p:nvPr/>
              </p:nvSpPr>
              <p:spPr bwMode="auto">
                <a:xfrm>
                  <a:off x="2010" y="115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5" name="Line 37"/>
                <p:cNvSpPr>
                  <a:spLocks noChangeShapeType="1"/>
                </p:cNvSpPr>
                <p:nvPr/>
              </p:nvSpPr>
              <p:spPr bwMode="auto">
                <a:xfrm>
                  <a:off x="2010" y="122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6" name="Line 38"/>
                <p:cNvSpPr>
                  <a:spLocks noChangeShapeType="1"/>
                </p:cNvSpPr>
                <p:nvPr/>
              </p:nvSpPr>
              <p:spPr bwMode="auto">
                <a:xfrm>
                  <a:off x="2010" y="131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7" name="Line 39"/>
                <p:cNvSpPr>
                  <a:spLocks noChangeShapeType="1"/>
                </p:cNvSpPr>
                <p:nvPr/>
              </p:nvSpPr>
              <p:spPr bwMode="auto">
                <a:xfrm>
                  <a:off x="2010" y="139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8" name="Line 40"/>
                <p:cNvSpPr>
                  <a:spLocks noChangeShapeType="1"/>
                </p:cNvSpPr>
                <p:nvPr/>
              </p:nvSpPr>
              <p:spPr bwMode="auto">
                <a:xfrm>
                  <a:off x="2012" y="1466"/>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73" name="Oval 41"/>
              <p:cNvSpPr>
                <a:spLocks noChangeAspect="1" noChangeArrowheads="1"/>
              </p:cNvSpPr>
              <p:nvPr/>
            </p:nvSpPr>
            <p:spPr bwMode="auto">
              <a:xfrm>
                <a:off x="452" y="1168"/>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4" name="Oval 42"/>
              <p:cNvSpPr>
                <a:spLocks noChangeAspect="1" noChangeArrowheads="1"/>
              </p:cNvSpPr>
              <p:nvPr/>
            </p:nvSpPr>
            <p:spPr bwMode="auto">
              <a:xfrm>
                <a:off x="466" y="1182"/>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5" name="Oval 43"/>
              <p:cNvSpPr>
                <a:spLocks noChangeAspect="1" noChangeArrowheads="1"/>
              </p:cNvSpPr>
              <p:nvPr/>
            </p:nvSpPr>
            <p:spPr bwMode="auto">
              <a:xfrm>
                <a:off x="395" y="1306"/>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6" name="Oval 44"/>
              <p:cNvSpPr>
                <a:spLocks noChangeAspect="1" noChangeArrowheads="1"/>
              </p:cNvSpPr>
              <p:nvPr/>
            </p:nvSpPr>
            <p:spPr bwMode="auto">
              <a:xfrm>
                <a:off x="409" y="1320"/>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88" name="Freeform 91"/>
            <p:cNvSpPr>
              <a:spLocks/>
            </p:cNvSpPr>
            <p:nvPr/>
          </p:nvSpPr>
          <p:spPr bwMode="auto">
            <a:xfrm>
              <a:off x="731838" y="2033588"/>
              <a:ext cx="296862" cy="257175"/>
            </a:xfrm>
            <a:custGeom>
              <a:avLst/>
              <a:gdLst>
                <a:gd name="T0" fmla="*/ 2147483647 w 247"/>
                <a:gd name="T1" fmla="*/ 0 h 208"/>
                <a:gd name="T2" fmla="*/ 2147483647 w 247"/>
                <a:gd name="T3" fmla="*/ 2147483647 h 208"/>
                <a:gd name="T4" fmla="*/ 2147483647 w 247"/>
                <a:gd name="T5" fmla="*/ 2147483647 h 208"/>
                <a:gd name="T6" fmla="*/ 2147483647 w 247"/>
                <a:gd name="T7" fmla="*/ 2147483647 h 208"/>
                <a:gd name="T8" fmla="*/ 0 w 247"/>
                <a:gd name="T9" fmla="*/ 2147483647 h 208"/>
                <a:gd name="T10" fmla="*/ 2147483647 w 247"/>
                <a:gd name="T11" fmla="*/ 0 h 208"/>
                <a:gd name="T12" fmla="*/ 0 60000 65536"/>
                <a:gd name="T13" fmla="*/ 0 60000 65536"/>
                <a:gd name="T14" fmla="*/ 0 60000 65536"/>
                <a:gd name="T15" fmla="*/ 0 60000 65536"/>
                <a:gd name="T16" fmla="*/ 0 60000 65536"/>
                <a:gd name="T17" fmla="*/ 0 60000 65536"/>
                <a:gd name="T18" fmla="*/ 0 w 247"/>
                <a:gd name="T19" fmla="*/ 0 h 208"/>
                <a:gd name="T20" fmla="*/ 247 w 247"/>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247" h="208">
                  <a:moveTo>
                    <a:pt x="13" y="0"/>
                  </a:moveTo>
                  <a:lnTo>
                    <a:pt x="247" y="174"/>
                  </a:lnTo>
                  <a:lnTo>
                    <a:pt x="243" y="208"/>
                  </a:lnTo>
                  <a:lnTo>
                    <a:pt x="3" y="24"/>
                  </a:lnTo>
                  <a:lnTo>
                    <a:pt x="0" y="6"/>
                  </a:lnTo>
                  <a:lnTo>
                    <a:pt x="1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89" name="Group 75"/>
            <p:cNvGrpSpPr>
              <a:grpSpLocks/>
            </p:cNvGrpSpPr>
            <p:nvPr/>
          </p:nvGrpSpPr>
          <p:grpSpPr bwMode="auto">
            <a:xfrm>
              <a:off x="730250" y="2025650"/>
              <a:ext cx="776288" cy="350838"/>
              <a:chOff x="423" y="1325"/>
              <a:chExt cx="647" cy="282"/>
            </a:xfrm>
          </p:grpSpPr>
          <p:sp>
            <p:nvSpPr>
              <p:cNvPr id="26870" name="Freeform 76"/>
              <p:cNvSpPr>
                <a:spLocks/>
              </p:cNvSpPr>
              <p:nvPr/>
            </p:nvSpPr>
            <p:spPr bwMode="auto">
              <a:xfrm>
                <a:off x="438" y="1325"/>
                <a:ext cx="627" cy="254"/>
              </a:xfrm>
              <a:custGeom>
                <a:avLst/>
                <a:gdLst>
                  <a:gd name="T0" fmla="*/ 627 w 627"/>
                  <a:gd name="T1" fmla="*/ 254 h 254"/>
                  <a:gd name="T2" fmla="*/ 324 w 627"/>
                  <a:gd name="T3" fmla="*/ 253 h 254"/>
                  <a:gd name="T4" fmla="*/ 0 w 627"/>
                  <a:gd name="T5" fmla="*/ 0 h 254"/>
                  <a:gd name="T6" fmla="*/ 0 60000 65536"/>
                  <a:gd name="T7" fmla="*/ 0 60000 65536"/>
                  <a:gd name="T8" fmla="*/ 0 60000 65536"/>
                  <a:gd name="T9" fmla="*/ 0 w 627"/>
                  <a:gd name="T10" fmla="*/ 0 h 254"/>
                  <a:gd name="T11" fmla="*/ 627 w 627"/>
                  <a:gd name="T12" fmla="*/ 254 h 254"/>
                </a:gdLst>
                <a:ahLst/>
                <a:cxnLst>
                  <a:cxn ang="T6">
                    <a:pos x="T0" y="T1"/>
                  </a:cxn>
                  <a:cxn ang="T7">
                    <a:pos x="T2" y="T3"/>
                  </a:cxn>
                  <a:cxn ang="T8">
                    <a:pos x="T4" y="T5"/>
                  </a:cxn>
                </a:cxnLst>
                <a:rect l="T9" t="T10" r="T11" b="T12"/>
                <a:pathLst>
                  <a:path w="627" h="254">
                    <a:moveTo>
                      <a:pt x="627" y="254"/>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1" name="Freeform 77"/>
              <p:cNvSpPr>
                <a:spLocks/>
              </p:cNvSpPr>
              <p:nvPr/>
            </p:nvSpPr>
            <p:spPr bwMode="auto">
              <a:xfrm>
                <a:off x="423" y="1354"/>
                <a:ext cx="647" cy="253"/>
              </a:xfrm>
              <a:custGeom>
                <a:avLst/>
                <a:gdLst>
                  <a:gd name="T0" fmla="*/ 647 w 647"/>
                  <a:gd name="T1" fmla="*/ 253 h 253"/>
                  <a:gd name="T2" fmla="*/ 324 w 647"/>
                  <a:gd name="T3" fmla="*/ 253 h 253"/>
                  <a:gd name="T4" fmla="*/ 0 w 647"/>
                  <a:gd name="T5" fmla="*/ 0 h 253"/>
                  <a:gd name="T6" fmla="*/ 0 60000 65536"/>
                  <a:gd name="T7" fmla="*/ 0 60000 65536"/>
                  <a:gd name="T8" fmla="*/ 0 60000 65536"/>
                  <a:gd name="T9" fmla="*/ 0 w 647"/>
                  <a:gd name="T10" fmla="*/ 0 h 253"/>
                  <a:gd name="T11" fmla="*/ 647 w 647"/>
                  <a:gd name="T12" fmla="*/ 253 h 253"/>
                </a:gdLst>
                <a:ahLst/>
                <a:cxnLst>
                  <a:cxn ang="T6">
                    <a:pos x="T0" y="T1"/>
                  </a:cxn>
                  <a:cxn ang="T7">
                    <a:pos x="T2" y="T3"/>
                  </a:cxn>
                  <a:cxn ang="T8">
                    <a:pos x="T4" y="T5"/>
                  </a:cxn>
                </a:cxnLst>
                <a:rect l="T9" t="T10" r="T11" b="T12"/>
                <a:pathLst>
                  <a:path w="647" h="253">
                    <a:moveTo>
                      <a:pt x="647" y="253"/>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90" name="Freeform 92"/>
            <p:cNvSpPr>
              <a:spLocks/>
            </p:cNvSpPr>
            <p:nvPr/>
          </p:nvSpPr>
          <p:spPr bwMode="auto">
            <a:xfrm rot="-2279010">
              <a:off x="828675" y="1757363"/>
              <a:ext cx="252413" cy="228600"/>
            </a:xfrm>
            <a:custGeom>
              <a:avLst/>
              <a:gdLst>
                <a:gd name="T0" fmla="*/ 2147483647 w 210"/>
                <a:gd name="T1" fmla="*/ 0 h 184"/>
                <a:gd name="T2" fmla="*/ 2147483647 w 210"/>
                <a:gd name="T3" fmla="*/ 2147483647 h 184"/>
                <a:gd name="T4" fmla="*/ 2147483647 w 210"/>
                <a:gd name="T5" fmla="*/ 2147483647 h 184"/>
                <a:gd name="T6" fmla="*/ 0 w 210"/>
                <a:gd name="T7" fmla="*/ 2147483647 h 184"/>
                <a:gd name="T8" fmla="*/ 2147483647 w 210"/>
                <a:gd name="T9" fmla="*/ 0 h 184"/>
                <a:gd name="T10" fmla="*/ 0 60000 65536"/>
                <a:gd name="T11" fmla="*/ 0 60000 65536"/>
                <a:gd name="T12" fmla="*/ 0 60000 65536"/>
                <a:gd name="T13" fmla="*/ 0 60000 65536"/>
                <a:gd name="T14" fmla="*/ 0 60000 65536"/>
                <a:gd name="T15" fmla="*/ 0 w 210"/>
                <a:gd name="T16" fmla="*/ 0 h 184"/>
                <a:gd name="T17" fmla="*/ 210 w 210"/>
                <a:gd name="T18" fmla="*/ 184 h 184"/>
              </a:gdLst>
              <a:ahLst/>
              <a:cxnLst>
                <a:cxn ang="T10">
                  <a:pos x="T0" y="T1"/>
                </a:cxn>
                <a:cxn ang="T11">
                  <a:pos x="T2" y="T3"/>
                </a:cxn>
                <a:cxn ang="T12">
                  <a:pos x="T4" y="T5"/>
                </a:cxn>
                <a:cxn ang="T13">
                  <a:pos x="T6" y="T7"/>
                </a:cxn>
                <a:cxn ang="T14">
                  <a:pos x="T8" y="T9"/>
                </a:cxn>
              </a:cxnLst>
              <a:rect l="T15" t="T16" r="T17" b="T18"/>
              <a:pathLst>
                <a:path w="210" h="184">
                  <a:moveTo>
                    <a:pt x="14" y="0"/>
                  </a:moveTo>
                  <a:lnTo>
                    <a:pt x="210" y="150"/>
                  </a:lnTo>
                  <a:lnTo>
                    <a:pt x="206" y="184"/>
                  </a:lnTo>
                  <a:lnTo>
                    <a:pt x="0" y="27"/>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91" name="Group 78"/>
            <p:cNvGrpSpPr>
              <a:grpSpLocks/>
            </p:cNvGrpSpPr>
            <p:nvPr/>
          </p:nvGrpSpPr>
          <p:grpSpPr bwMode="auto">
            <a:xfrm>
              <a:off x="801688" y="1846263"/>
              <a:ext cx="1222375" cy="38100"/>
              <a:chOff x="482" y="1182"/>
              <a:chExt cx="1020" cy="29"/>
            </a:xfrm>
          </p:grpSpPr>
          <p:sp>
            <p:nvSpPr>
              <p:cNvPr id="26868" name="Line 79"/>
              <p:cNvSpPr>
                <a:spLocks noChangeShapeType="1"/>
              </p:cNvSpPr>
              <p:nvPr/>
            </p:nvSpPr>
            <p:spPr bwMode="auto">
              <a:xfrm>
                <a:off x="482" y="1182"/>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9" name="Line 80"/>
              <p:cNvSpPr>
                <a:spLocks noChangeShapeType="1"/>
              </p:cNvSpPr>
              <p:nvPr/>
            </p:nvSpPr>
            <p:spPr bwMode="auto">
              <a:xfrm>
                <a:off x="482" y="1211"/>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92" name="Group 81"/>
            <p:cNvGrpSpPr>
              <a:grpSpLocks/>
            </p:cNvGrpSpPr>
            <p:nvPr/>
          </p:nvGrpSpPr>
          <p:grpSpPr bwMode="auto">
            <a:xfrm>
              <a:off x="1285875" y="1773238"/>
              <a:ext cx="660400" cy="236537"/>
              <a:chOff x="886" y="1123"/>
              <a:chExt cx="551" cy="189"/>
            </a:xfrm>
          </p:grpSpPr>
          <p:grpSp>
            <p:nvGrpSpPr>
              <p:cNvPr id="26861" name="Group 82"/>
              <p:cNvGrpSpPr>
                <a:grpSpLocks/>
              </p:cNvGrpSpPr>
              <p:nvPr/>
            </p:nvGrpSpPr>
            <p:grpSpPr bwMode="auto">
              <a:xfrm>
                <a:off x="886" y="1143"/>
                <a:ext cx="551" cy="121"/>
                <a:chOff x="886" y="1143"/>
                <a:chExt cx="551" cy="121"/>
              </a:xfrm>
            </p:grpSpPr>
            <p:sp>
              <p:nvSpPr>
                <p:cNvPr id="26865" name="Rectangle 83"/>
                <p:cNvSpPr>
                  <a:spLocks noChangeArrowheads="1"/>
                </p:cNvSpPr>
                <p:nvPr/>
              </p:nvSpPr>
              <p:spPr bwMode="auto">
                <a:xfrm>
                  <a:off x="886" y="1144"/>
                  <a:ext cx="551" cy="120"/>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66" name="Line 84"/>
                <p:cNvSpPr>
                  <a:spLocks noChangeShapeType="1"/>
                </p:cNvSpPr>
                <p:nvPr/>
              </p:nvSpPr>
              <p:spPr bwMode="auto">
                <a:xfrm>
                  <a:off x="1064" y="1144"/>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7" name="Line 85"/>
                <p:cNvSpPr>
                  <a:spLocks noChangeShapeType="1"/>
                </p:cNvSpPr>
                <p:nvPr/>
              </p:nvSpPr>
              <p:spPr bwMode="auto">
                <a:xfrm>
                  <a:off x="1259" y="1143"/>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62" name="Line 86"/>
              <p:cNvSpPr>
                <a:spLocks noChangeShapeType="1"/>
              </p:cNvSpPr>
              <p:nvPr/>
            </p:nvSpPr>
            <p:spPr bwMode="auto">
              <a:xfrm flipV="1">
                <a:off x="1092" y="1207"/>
                <a:ext cx="14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63" name="Text Box 87"/>
              <p:cNvSpPr txBox="1">
                <a:spLocks noChangeArrowheads="1"/>
              </p:cNvSpPr>
              <p:nvPr/>
            </p:nvSpPr>
            <p:spPr bwMode="auto">
              <a:xfrm>
                <a:off x="1053" y="1123"/>
                <a:ext cx="36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400"/>
              </a:p>
            </p:txBody>
          </p:sp>
          <p:sp>
            <p:nvSpPr>
              <p:cNvPr id="26864" name="Text Box 88"/>
              <p:cNvSpPr txBox="1">
                <a:spLocks noChangeArrowheads="1"/>
              </p:cNvSpPr>
              <p:nvPr/>
            </p:nvSpPr>
            <p:spPr bwMode="auto">
              <a:xfrm>
                <a:off x="1058" y="1178"/>
                <a:ext cx="36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500"/>
              </a:p>
            </p:txBody>
          </p:sp>
        </p:grpSp>
        <p:grpSp>
          <p:nvGrpSpPr>
            <p:cNvPr id="26793" name="Group 93"/>
            <p:cNvGrpSpPr>
              <a:grpSpLocks/>
            </p:cNvGrpSpPr>
            <p:nvPr/>
          </p:nvGrpSpPr>
          <p:grpSpPr bwMode="auto">
            <a:xfrm>
              <a:off x="901700" y="704850"/>
              <a:ext cx="1744663" cy="254000"/>
              <a:chOff x="579" y="640"/>
              <a:chExt cx="1454" cy="203"/>
            </a:xfrm>
          </p:grpSpPr>
          <p:sp>
            <p:nvSpPr>
              <p:cNvPr id="26854" name="Rectangle 94"/>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5" name="Rectangle 95"/>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6" name="Freeform 96"/>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7" name="Freeform 97"/>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8" name="Rectangle 98"/>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9" name="Line 99"/>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0" name="Line 100"/>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794" name="Freeform 4"/>
            <p:cNvSpPr>
              <a:spLocks/>
            </p:cNvSpPr>
            <p:nvPr/>
          </p:nvSpPr>
          <p:spPr bwMode="auto">
            <a:xfrm>
              <a:off x="784225" y="815975"/>
              <a:ext cx="125413" cy="508000"/>
            </a:xfrm>
            <a:custGeom>
              <a:avLst/>
              <a:gdLst>
                <a:gd name="T0" fmla="*/ 0 w 125"/>
                <a:gd name="T1" fmla="*/ 2147483647 h 417"/>
                <a:gd name="T2" fmla="*/ 2147483647 w 125"/>
                <a:gd name="T3" fmla="*/ 2147483647 h 417"/>
                <a:gd name="T4" fmla="*/ 2147483647 w 125"/>
                <a:gd name="T5" fmla="*/ 0 h 417"/>
                <a:gd name="T6" fmla="*/ 2147483647 w 125"/>
                <a:gd name="T7" fmla="*/ 0 h 417"/>
                <a:gd name="T8" fmla="*/ 0 60000 65536"/>
                <a:gd name="T9" fmla="*/ 0 60000 65536"/>
                <a:gd name="T10" fmla="*/ 0 60000 65536"/>
                <a:gd name="T11" fmla="*/ 0 60000 65536"/>
                <a:gd name="T12" fmla="*/ 0 w 125"/>
                <a:gd name="T13" fmla="*/ 0 h 417"/>
                <a:gd name="T14" fmla="*/ 1006 w 125"/>
                <a:gd name="T15" fmla="*/ 408 h 417"/>
              </a:gdLst>
              <a:ahLst/>
              <a:cxnLst>
                <a:cxn ang="T8">
                  <a:pos x="T0" y="T1"/>
                </a:cxn>
                <a:cxn ang="T9">
                  <a:pos x="T2" y="T3"/>
                </a:cxn>
                <a:cxn ang="T10">
                  <a:pos x="T4" y="T5"/>
                </a:cxn>
                <a:cxn ang="T11">
                  <a:pos x="T6" y="T7"/>
                </a:cxn>
              </a:cxnLst>
              <a:rect l="T12" t="T13" r="T14" b="T15"/>
              <a:pathLst>
                <a:path w="125" h="417">
                  <a:moveTo>
                    <a:pt x="125" y="417"/>
                  </a:moveTo>
                  <a:lnTo>
                    <a:pt x="1" y="417"/>
                  </a:lnTo>
                  <a:lnTo>
                    <a:pt x="0" y="0"/>
                  </a:lnTo>
                  <a:lnTo>
                    <a:pt x="11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5" name="Freeform 5"/>
            <p:cNvSpPr>
              <a:spLocks/>
            </p:cNvSpPr>
            <p:nvPr/>
          </p:nvSpPr>
          <p:spPr bwMode="auto">
            <a:xfrm>
              <a:off x="819150" y="849313"/>
              <a:ext cx="100013" cy="436562"/>
            </a:xfrm>
            <a:custGeom>
              <a:avLst/>
              <a:gdLst>
                <a:gd name="T0" fmla="*/ 0 w 100"/>
                <a:gd name="T1" fmla="*/ 2147483647 h 358"/>
                <a:gd name="T2" fmla="*/ 2147483647 w 100"/>
                <a:gd name="T3" fmla="*/ 2147483647 h 358"/>
                <a:gd name="T4" fmla="*/ 2147483647 w 100"/>
                <a:gd name="T5" fmla="*/ 0 h 358"/>
                <a:gd name="T6" fmla="*/ 2147483647 w 100"/>
                <a:gd name="T7" fmla="*/ 0 h 358"/>
                <a:gd name="T8" fmla="*/ 0 60000 65536"/>
                <a:gd name="T9" fmla="*/ 0 60000 65536"/>
                <a:gd name="T10" fmla="*/ 0 60000 65536"/>
                <a:gd name="T11" fmla="*/ 0 60000 65536"/>
                <a:gd name="T12" fmla="*/ 0 w 100"/>
                <a:gd name="T13" fmla="*/ 0 h 358"/>
                <a:gd name="T14" fmla="*/ 981 w 100"/>
                <a:gd name="T15" fmla="*/ 351 h 358"/>
              </a:gdLst>
              <a:ahLst/>
              <a:cxnLst>
                <a:cxn ang="T8">
                  <a:pos x="T0" y="T1"/>
                </a:cxn>
                <a:cxn ang="T9">
                  <a:pos x="T2" y="T3"/>
                </a:cxn>
                <a:cxn ang="T10">
                  <a:pos x="T4" y="T5"/>
                </a:cxn>
                <a:cxn ang="T11">
                  <a:pos x="T6" y="T7"/>
                </a:cxn>
              </a:cxnLst>
              <a:rect l="T12" t="T13" r="T14" b="T15"/>
              <a:pathLst>
                <a:path w="100" h="358">
                  <a:moveTo>
                    <a:pt x="100" y="358"/>
                  </a:moveTo>
                  <a:lnTo>
                    <a:pt x="1" y="358"/>
                  </a:lnTo>
                  <a:lnTo>
                    <a:pt x="0" y="0"/>
                  </a:lnTo>
                  <a:lnTo>
                    <a:pt x="7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6" name="Rectangle 9"/>
            <p:cNvSpPr>
              <a:spLocks noChangeArrowheads="1"/>
            </p:cNvSpPr>
            <p:nvPr/>
          </p:nvSpPr>
          <p:spPr bwMode="auto">
            <a:xfrm>
              <a:off x="1325563"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7" name="Rectangle 9"/>
            <p:cNvSpPr>
              <a:spLocks noChangeArrowheads="1"/>
            </p:cNvSpPr>
            <p:nvPr/>
          </p:nvSpPr>
          <p:spPr bwMode="auto">
            <a:xfrm>
              <a:off x="2276475"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8" name="Text Box 70"/>
            <p:cNvSpPr txBox="1">
              <a:spLocks noChangeArrowheads="1"/>
            </p:cNvSpPr>
            <p:nvPr/>
          </p:nvSpPr>
          <p:spPr bwMode="auto">
            <a:xfrm>
              <a:off x="2766076" y="3094187"/>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A1</a:t>
              </a:r>
            </a:p>
          </p:txBody>
        </p:sp>
        <p:sp>
          <p:nvSpPr>
            <p:cNvPr id="26799" name="Text Box 71"/>
            <p:cNvSpPr txBox="1">
              <a:spLocks noChangeArrowheads="1"/>
            </p:cNvSpPr>
            <p:nvPr/>
          </p:nvSpPr>
          <p:spPr bwMode="auto">
            <a:xfrm>
              <a:off x="239553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A2</a:t>
              </a:r>
            </a:p>
          </p:txBody>
        </p:sp>
        <p:sp>
          <p:nvSpPr>
            <p:cNvPr id="26800" name="Text Box 72"/>
            <p:cNvSpPr txBox="1">
              <a:spLocks noChangeArrowheads="1"/>
            </p:cNvSpPr>
            <p:nvPr/>
          </p:nvSpPr>
          <p:spPr bwMode="auto">
            <a:xfrm>
              <a:off x="169068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A3</a:t>
              </a:r>
              <a:endParaRPr lang="zh-TW" altLang="en-US" sz="1200">
                <a:solidFill>
                  <a:schemeClr val="hlink"/>
                </a:solidFill>
              </a:endParaRPr>
            </a:p>
          </p:txBody>
        </p:sp>
        <p:sp>
          <p:nvSpPr>
            <p:cNvPr id="26801" name="Text Box 73"/>
            <p:cNvSpPr txBox="1">
              <a:spLocks noChangeArrowheads="1"/>
            </p:cNvSpPr>
            <p:nvPr/>
          </p:nvSpPr>
          <p:spPr bwMode="auto">
            <a:xfrm>
              <a:off x="141287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A4</a:t>
              </a:r>
            </a:p>
          </p:txBody>
        </p:sp>
        <p:sp>
          <p:nvSpPr>
            <p:cNvPr id="26802" name="Text Box 74"/>
            <p:cNvSpPr txBox="1">
              <a:spLocks noChangeArrowheads="1"/>
            </p:cNvSpPr>
            <p:nvPr/>
          </p:nvSpPr>
          <p:spPr bwMode="auto">
            <a:xfrm>
              <a:off x="72072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A5</a:t>
              </a:r>
            </a:p>
          </p:txBody>
        </p:sp>
        <p:sp>
          <p:nvSpPr>
            <p:cNvPr id="26803" name="Text Box 75"/>
            <p:cNvSpPr txBox="1">
              <a:spLocks noChangeArrowheads="1"/>
            </p:cNvSpPr>
            <p:nvPr/>
          </p:nvSpPr>
          <p:spPr bwMode="auto">
            <a:xfrm>
              <a:off x="404912"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A6</a:t>
              </a:r>
            </a:p>
          </p:txBody>
        </p:sp>
        <p:sp>
          <p:nvSpPr>
            <p:cNvPr id="26804" name="Text Box 76"/>
            <p:cNvSpPr txBox="1">
              <a:spLocks noChangeArrowheads="1"/>
            </p:cNvSpPr>
            <p:nvPr/>
          </p:nvSpPr>
          <p:spPr bwMode="auto">
            <a:xfrm>
              <a:off x="1268413" y="2433638"/>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B1</a:t>
              </a:r>
            </a:p>
          </p:txBody>
        </p:sp>
        <p:sp>
          <p:nvSpPr>
            <p:cNvPr id="26805" name="Text Box 77"/>
            <p:cNvSpPr txBox="1">
              <a:spLocks noChangeArrowheads="1"/>
            </p:cNvSpPr>
            <p:nvPr/>
          </p:nvSpPr>
          <p:spPr bwMode="auto">
            <a:xfrm>
              <a:off x="1700213" y="243363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B2</a:t>
              </a:r>
            </a:p>
          </p:txBody>
        </p:sp>
        <p:sp>
          <p:nvSpPr>
            <p:cNvPr id="26806" name="Text Box 78"/>
            <p:cNvSpPr txBox="1">
              <a:spLocks noChangeArrowheads="1"/>
            </p:cNvSpPr>
            <p:nvPr/>
          </p:nvSpPr>
          <p:spPr bwMode="auto">
            <a:xfrm>
              <a:off x="2924175" y="17129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B5</a:t>
              </a:r>
            </a:p>
          </p:txBody>
        </p:sp>
        <p:sp>
          <p:nvSpPr>
            <p:cNvPr id="26807" name="Text Box 79"/>
            <p:cNvSpPr txBox="1">
              <a:spLocks noChangeArrowheads="1"/>
            </p:cNvSpPr>
            <p:nvPr/>
          </p:nvSpPr>
          <p:spPr bwMode="auto">
            <a:xfrm>
              <a:off x="404813" y="193040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B6</a:t>
              </a:r>
            </a:p>
          </p:txBody>
        </p:sp>
        <p:sp>
          <p:nvSpPr>
            <p:cNvPr id="26808" name="Text Box 80"/>
            <p:cNvSpPr txBox="1">
              <a:spLocks noChangeArrowheads="1"/>
            </p:cNvSpPr>
            <p:nvPr/>
          </p:nvSpPr>
          <p:spPr bwMode="auto">
            <a:xfrm>
              <a:off x="1339850"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B3</a:t>
              </a:r>
            </a:p>
          </p:txBody>
        </p:sp>
        <p:sp>
          <p:nvSpPr>
            <p:cNvPr id="26809" name="Text Box 81"/>
            <p:cNvSpPr txBox="1">
              <a:spLocks noChangeArrowheads="1"/>
            </p:cNvSpPr>
            <p:nvPr/>
          </p:nvSpPr>
          <p:spPr bwMode="auto">
            <a:xfrm>
              <a:off x="1700213"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B4</a:t>
              </a:r>
            </a:p>
          </p:txBody>
        </p:sp>
        <p:sp>
          <p:nvSpPr>
            <p:cNvPr id="26810" name="Text Box 82"/>
            <p:cNvSpPr txBox="1">
              <a:spLocks noChangeArrowheads="1"/>
            </p:cNvSpPr>
            <p:nvPr/>
          </p:nvSpPr>
          <p:spPr bwMode="auto">
            <a:xfrm>
              <a:off x="476250" y="1714500"/>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B7</a:t>
              </a:r>
            </a:p>
          </p:txBody>
        </p:sp>
        <p:sp>
          <p:nvSpPr>
            <p:cNvPr id="26811" name="Text Box 83"/>
            <p:cNvSpPr txBox="1">
              <a:spLocks noChangeArrowheads="1"/>
            </p:cNvSpPr>
            <p:nvPr/>
          </p:nvSpPr>
          <p:spPr bwMode="auto">
            <a:xfrm>
              <a:off x="981075" y="1857375"/>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B8</a:t>
              </a:r>
            </a:p>
          </p:txBody>
        </p:sp>
        <p:sp>
          <p:nvSpPr>
            <p:cNvPr id="26812" name="Text Box 84"/>
            <p:cNvSpPr txBox="1">
              <a:spLocks noChangeArrowheads="1"/>
            </p:cNvSpPr>
            <p:nvPr/>
          </p:nvSpPr>
          <p:spPr bwMode="auto">
            <a:xfrm>
              <a:off x="1844675" y="1857375"/>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B9</a:t>
              </a:r>
            </a:p>
          </p:txBody>
        </p:sp>
        <p:sp>
          <p:nvSpPr>
            <p:cNvPr id="26813" name="Text Box 85"/>
            <p:cNvSpPr txBox="1">
              <a:spLocks noChangeArrowheads="1"/>
            </p:cNvSpPr>
            <p:nvPr/>
          </p:nvSpPr>
          <p:spPr bwMode="auto">
            <a:xfrm>
              <a:off x="2781300" y="11366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C1</a:t>
              </a:r>
            </a:p>
          </p:txBody>
        </p:sp>
        <p:sp>
          <p:nvSpPr>
            <p:cNvPr id="26814" name="Text Box 86"/>
            <p:cNvSpPr txBox="1">
              <a:spLocks noChangeArrowheads="1"/>
            </p:cNvSpPr>
            <p:nvPr/>
          </p:nvSpPr>
          <p:spPr bwMode="auto">
            <a:xfrm>
              <a:off x="620713" y="1281113"/>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C2</a:t>
              </a:r>
            </a:p>
          </p:txBody>
        </p:sp>
        <p:sp>
          <p:nvSpPr>
            <p:cNvPr id="26815" name="Text Box 87"/>
            <p:cNvSpPr txBox="1">
              <a:spLocks noChangeArrowheads="1"/>
            </p:cNvSpPr>
            <p:nvPr/>
          </p:nvSpPr>
          <p:spPr bwMode="auto">
            <a:xfrm>
              <a:off x="547688" y="633413"/>
              <a:ext cx="649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C3</a:t>
              </a:r>
            </a:p>
          </p:txBody>
        </p:sp>
        <p:sp>
          <p:nvSpPr>
            <p:cNvPr id="26816" name="Text Box 88"/>
            <p:cNvSpPr txBox="1">
              <a:spLocks noChangeArrowheads="1"/>
            </p:cNvSpPr>
            <p:nvPr/>
          </p:nvSpPr>
          <p:spPr bwMode="auto">
            <a:xfrm>
              <a:off x="2636838" y="70485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C4</a:t>
              </a:r>
            </a:p>
          </p:txBody>
        </p:sp>
        <p:sp>
          <p:nvSpPr>
            <p:cNvPr id="26817" name="Text Box 89"/>
            <p:cNvSpPr txBox="1">
              <a:spLocks noChangeArrowheads="1"/>
            </p:cNvSpPr>
            <p:nvPr/>
          </p:nvSpPr>
          <p:spPr bwMode="auto">
            <a:xfrm>
              <a:off x="2286001"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Pre-filter1</a:t>
              </a:r>
            </a:p>
          </p:txBody>
        </p:sp>
        <p:sp>
          <p:nvSpPr>
            <p:cNvPr id="26818" name="Text Box 90"/>
            <p:cNvSpPr txBox="1">
              <a:spLocks noChangeArrowheads="1"/>
            </p:cNvSpPr>
            <p:nvPr/>
          </p:nvSpPr>
          <p:spPr bwMode="auto">
            <a:xfrm>
              <a:off x="1335087"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Pre-filter2</a:t>
              </a:r>
            </a:p>
          </p:txBody>
        </p:sp>
        <p:sp>
          <p:nvSpPr>
            <p:cNvPr id="26819" name="Text Box 91"/>
            <p:cNvSpPr txBox="1">
              <a:spLocks noChangeArrowheads="1"/>
            </p:cNvSpPr>
            <p:nvPr/>
          </p:nvSpPr>
          <p:spPr bwMode="auto">
            <a:xfrm>
              <a:off x="390524" y="355758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solidFill>
                    <a:srgbClr val="FF0000"/>
                  </a:solidFill>
                </a:rPr>
                <a:t>Pre-filter3</a:t>
              </a:r>
            </a:p>
          </p:txBody>
        </p:sp>
        <p:sp>
          <p:nvSpPr>
            <p:cNvPr id="26820" name="Text Box 92"/>
            <p:cNvSpPr txBox="1">
              <a:spLocks noChangeArrowheads="1"/>
            </p:cNvSpPr>
            <p:nvPr/>
          </p:nvSpPr>
          <p:spPr bwMode="auto">
            <a:xfrm>
              <a:off x="1412875" y="2001838"/>
              <a:ext cx="2159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RO filter</a:t>
              </a:r>
            </a:p>
          </p:txBody>
        </p:sp>
        <p:sp>
          <p:nvSpPr>
            <p:cNvPr id="26821" name="Text Box 93"/>
            <p:cNvSpPr txBox="1">
              <a:spLocks noChangeArrowheads="1"/>
            </p:cNvSpPr>
            <p:nvPr/>
          </p:nvSpPr>
          <p:spPr bwMode="auto">
            <a:xfrm>
              <a:off x="1268413" y="1209675"/>
              <a:ext cx="181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a:solidFill>
                    <a:srgbClr val="FF0000"/>
                  </a:solidFill>
                </a:rPr>
                <a:t>Post filter1</a:t>
              </a:r>
            </a:p>
          </p:txBody>
        </p:sp>
        <p:sp>
          <p:nvSpPr>
            <p:cNvPr id="26822" name="Text Box 94"/>
            <p:cNvSpPr txBox="1">
              <a:spLocks noChangeArrowheads="1"/>
            </p:cNvSpPr>
            <p:nvPr/>
          </p:nvSpPr>
          <p:spPr bwMode="auto">
            <a:xfrm>
              <a:off x="1268413" y="706438"/>
              <a:ext cx="136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Post filter 2</a:t>
              </a:r>
            </a:p>
          </p:txBody>
        </p:sp>
        <p:grpSp>
          <p:nvGrpSpPr>
            <p:cNvPr id="26823" name="Group 105"/>
            <p:cNvGrpSpPr>
              <a:grpSpLocks/>
            </p:cNvGrpSpPr>
            <p:nvPr/>
          </p:nvGrpSpPr>
          <p:grpSpPr bwMode="auto">
            <a:xfrm>
              <a:off x="115888" y="2443163"/>
              <a:ext cx="2978150" cy="1141412"/>
              <a:chOff x="-2052" y="1863"/>
              <a:chExt cx="1876" cy="719"/>
            </a:xfrm>
          </p:grpSpPr>
          <p:grpSp>
            <p:nvGrpSpPr>
              <p:cNvPr id="26824" name="Group 45"/>
              <p:cNvGrpSpPr>
                <a:grpSpLocks/>
              </p:cNvGrpSpPr>
              <p:nvPr/>
            </p:nvGrpSpPr>
            <p:grpSpPr bwMode="auto">
              <a:xfrm>
                <a:off x="-1825" y="2245"/>
                <a:ext cx="45" cy="47"/>
                <a:chOff x="521" y="1616"/>
                <a:chExt cx="61" cy="61"/>
              </a:xfrm>
            </p:grpSpPr>
            <p:sp>
              <p:nvSpPr>
                <p:cNvPr id="26852" name="Oval 46"/>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3" name="Oval 47"/>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5" name="Oval 52"/>
              <p:cNvSpPr>
                <a:spLocks noChangeAspect="1" noChangeArrowheads="1"/>
              </p:cNvSpPr>
              <p:nvPr/>
            </p:nvSpPr>
            <p:spPr bwMode="auto">
              <a:xfrm>
                <a:off x="-309" y="2251"/>
                <a:ext cx="46"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6" name="Group 57"/>
              <p:cNvGrpSpPr>
                <a:grpSpLocks/>
              </p:cNvGrpSpPr>
              <p:nvPr/>
            </p:nvGrpSpPr>
            <p:grpSpPr bwMode="auto">
              <a:xfrm>
                <a:off x="-611" y="2247"/>
                <a:ext cx="46" cy="49"/>
                <a:chOff x="521" y="1616"/>
                <a:chExt cx="61" cy="61"/>
              </a:xfrm>
            </p:grpSpPr>
            <p:sp>
              <p:nvSpPr>
                <p:cNvPr id="26850"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1"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7" name="Oval 61"/>
              <p:cNvSpPr>
                <a:spLocks noChangeAspect="1" noChangeArrowheads="1"/>
              </p:cNvSpPr>
              <p:nvPr/>
            </p:nvSpPr>
            <p:spPr bwMode="auto">
              <a:xfrm>
                <a:off x="-886" y="2254"/>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8" name="Group 69"/>
              <p:cNvGrpSpPr>
                <a:grpSpLocks/>
              </p:cNvGrpSpPr>
              <p:nvPr/>
            </p:nvGrpSpPr>
            <p:grpSpPr bwMode="auto">
              <a:xfrm>
                <a:off x="-268" y="2263"/>
                <a:ext cx="92" cy="24"/>
                <a:chOff x="2448" y="2170"/>
                <a:chExt cx="183" cy="31"/>
              </a:xfrm>
            </p:grpSpPr>
            <p:sp>
              <p:nvSpPr>
                <p:cNvPr id="26848" name="Line 70"/>
                <p:cNvSpPr>
                  <a:spLocks noChangeShapeType="1"/>
                </p:cNvSpPr>
                <p:nvPr/>
              </p:nvSpPr>
              <p:spPr bwMode="auto">
                <a:xfrm>
                  <a:off x="2448" y="2170"/>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849" name="Line 71"/>
                <p:cNvSpPr>
                  <a:spLocks noChangeShapeType="1"/>
                </p:cNvSpPr>
                <p:nvPr/>
              </p:nvSpPr>
              <p:spPr bwMode="auto">
                <a:xfrm>
                  <a:off x="2449" y="2201"/>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29" name="Freeform 133"/>
              <p:cNvSpPr>
                <a:spLocks/>
              </p:cNvSpPr>
              <p:nvPr/>
            </p:nvSpPr>
            <p:spPr bwMode="auto">
              <a:xfrm>
                <a:off x="-1924" y="2257"/>
                <a:ext cx="61" cy="23"/>
              </a:xfrm>
              <a:custGeom>
                <a:avLst/>
                <a:gdLst>
                  <a:gd name="T0" fmla="*/ 2410 w 61"/>
                  <a:gd name="T1" fmla="*/ 0 h 23"/>
                  <a:gd name="T2" fmla="*/ 465081 w 61"/>
                  <a:gd name="T3" fmla="*/ 0 h 23"/>
                  <a:gd name="T4" fmla="*/ 469900 w 61"/>
                  <a:gd name="T5" fmla="*/ 18851 h 23"/>
                  <a:gd name="T6" fmla="*/ 461466 w 61"/>
                  <a:gd name="T7" fmla="*/ 26392 h 23"/>
                  <a:gd name="T8" fmla="*/ 0 w 61"/>
                  <a:gd name="T9" fmla="*/ 30162 h 23"/>
                  <a:gd name="T10" fmla="*/ 2410 w 61"/>
                  <a:gd name="T11" fmla="*/ 0 h 23"/>
                  <a:gd name="T12" fmla="*/ 0 60000 65536"/>
                  <a:gd name="T13" fmla="*/ 0 60000 65536"/>
                  <a:gd name="T14" fmla="*/ 0 60000 65536"/>
                  <a:gd name="T15" fmla="*/ 0 60000 65536"/>
                  <a:gd name="T16" fmla="*/ 0 60000 65536"/>
                  <a:gd name="T17" fmla="*/ 0 60000 65536"/>
                  <a:gd name="T18" fmla="*/ 0 w 61"/>
                  <a:gd name="T19" fmla="*/ 0 h 23"/>
                  <a:gd name="T20" fmla="*/ 390 w 61"/>
                  <a:gd name="T21" fmla="*/ 24 h 23"/>
                </a:gdLst>
                <a:ahLst/>
                <a:cxnLst>
                  <a:cxn ang="T12">
                    <a:pos x="T0" y="T1"/>
                  </a:cxn>
                  <a:cxn ang="T13">
                    <a:pos x="T2" y="T3"/>
                  </a:cxn>
                  <a:cxn ang="T14">
                    <a:pos x="T4" y="T5"/>
                  </a:cxn>
                  <a:cxn ang="T15">
                    <a:pos x="T6" y="T7"/>
                  </a:cxn>
                  <a:cxn ang="T16">
                    <a:pos x="T8" y="T9"/>
                  </a:cxn>
                  <a:cxn ang="T17">
                    <a:pos x="T10" y="T11"/>
                  </a:cxn>
                </a:cxnLst>
                <a:rect l="T18" t="T19" r="T20" b="T21"/>
                <a:pathLst>
                  <a:path w="61" h="23">
                    <a:moveTo>
                      <a:pt x="2" y="4"/>
                    </a:moveTo>
                    <a:lnTo>
                      <a:pt x="61" y="0"/>
                    </a:lnTo>
                    <a:lnTo>
                      <a:pt x="61" y="23"/>
                    </a:lnTo>
                    <a:lnTo>
                      <a:pt x="0" y="23"/>
                    </a:lnTo>
                    <a:lnTo>
                      <a:pt x="2"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 name="Freeform 73"/>
              <p:cNvSpPr>
                <a:spLocks/>
              </p:cNvSpPr>
              <p:nvPr/>
            </p:nvSpPr>
            <p:spPr bwMode="auto">
              <a:xfrm>
                <a:off x="-2024" y="1889"/>
                <a:ext cx="851" cy="368"/>
              </a:xfrm>
              <a:custGeom>
                <a:avLst/>
                <a:gdLst>
                  <a:gd name="T0" fmla="*/ 852487 w 851"/>
                  <a:gd name="T1" fmla="*/ 744537 h 368"/>
                  <a:gd name="T2" fmla="*/ 4762 w 851"/>
                  <a:gd name="T3" fmla="*/ 744537 h 368"/>
                  <a:gd name="T4" fmla="*/ 0 w 851"/>
                  <a:gd name="T5" fmla="*/ 0 h 368"/>
                  <a:gd name="T6" fmla="*/ 1439862 w 851"/>
                  <a:gd name="T7" fmla="*/ 0 h 368"/>
                  <a:gd name="T8" fmla="*/ 0 60000 65536"/>
                  <a:gd name="T9" fmla="*/ 0 60000 65536"/>
                  <a:gd name="T10" fmla="*/ 0 60000 65536"/>
                  <a:gd name="T11" fmla="*/ 0 60000 65536"/>
                  <a:gd name="T12" fmla="*/ 0 w 851"/>
                  <a:gd name="T13" fmla="*/ 0 h 368"/>
                  <a:gd name="T14" fmla="*/ 907 w 851"/>
                  <a:gd name="T15" fmla="*/ 469 h 368"/>
                </a:gdLst>
                <a:ahLst/>
                <a:cxnLst>
                  <a:cxn ang="T8">
                    <a:pos x="T0" y="T1"/>
                  </a:cxn>
                  <a:cxn ang="T9">
                    <a:pos x="T2" y="T3"/>
                  </a:cxn>
                  <a:cxn ang="T10">
                    <a:pos x="T4" y="T5"/>
                  </a:cxn>
                  <a:cxn ang="T11">
                    <a:pos x="T6" y="T7"/>
                  </a:cxn>
                </a:cxnLst>
                <a:rect l="T12" t="T13" r="T14" b="T15"/>
                <a:pathLst>
                  <a:path w="851" h="368">
                    <a:moveTo>
                      <a:pt x="198" y="368"/>
                    </a:moveTo>
                    <a:lnTo>
                      <a:pt x="2" y="368"/>
                    </a:lnTo>
                    <a:lnTo>
                      <a:pt x="0" y="0"/>
                    </a:lnTo>
                    <a:lnTo>
                      <a:pt x="851"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1" name="Freeform 74"/>
              <p:cNvSpPr>
                <a:spLocks/>
              </p:cNvSpPr>
              <p:nvPr/>
            </p:nvSpPr>
            <p:spPr bwMode="auto">
              <a:xfrm>
                <a:off x="-2052" y="1863"/>
                <a:ext cx="879" cy="419"/>
              </a:xfrm>
              <a:custGeom>
                <a:avLst/>
                <a:gdLst>
                  <a:gd name="T0" fmla="*/ 893762 w 879"/>
                  <a:gd name="T1" fmla="*/ 847725 h 419"/>
                  <a:gd name="T2" fmla="*/ 4762 w 879"/>
                  <a:gd name="T3" fmla="*/ 847725 h 419"/>
                  <a:gd name="T4" fmla="*/ 0 w 879"/>
                  <a:gd name="T5" fmla="*/ 0 h 419"/>
                  <a:gd name="T6" fmla="*/ 1484312 w 879"/>
                  <a:gd name="T7" fmla="*/ 4762 h 419"/>
                  <a:gd name="T8" fmla="*/ 0 60000 65536"/>
                  <a:gd name="T9" fmla="*/ 0 60000 65536"/>
                  <a:gd name="T10" fmla="*/ 0 60000 65536"/>
                  <a:gd name="T11" fmla="*/ 0 60000 65536"/>
                  <a:gd name="T12" fmla="*/ 0 w 879"/>
                  <a:gd name="T13" fmla="*/ 0 h 419"/>
                  <a:gd name="T14" fmla="*/ 935 w 879"/>
                  <a:gd name="T15" fmla="*/ 534 h 419"/>
                </a:gdLst>
                <a:ahLst/>
                <a:cxnLst>
                  <a:cxn ang="T8">
                    <a:pos x="T0" y="T1"/>
                  </a:cxn>
                  <a:cxn ang="T9">
                    <a:pos x="T2" y="T3"/>
                  </a:cxn>
                  <a:cxn ang="T10">
                    <a:pos x="T4" y="T5"/>
                  </a:cxn>
                  <a:cxn ang="T11">
                    <a:pos x="T6" y="T7"/>
                  </a:cxn>
                </a:cxnLst>
                <a:rect l="T12" t="T13" r="T14" b="T15"/>
                <a:pathLst>
                  <a:path w="879" h="419">
                    <a:moveTo>
                      <a:pt x="227" y="419"/>
                    </a:moveTo>
                    <a:lnTo>
                      <a:pt x="2" y="419"/>
                    </a:lnTo>
                    <a:lnTo>
                      <a:pt x="0" y="0"/>
                    </a:lnTo>
                    <a:lnTo>
                      <a:pt x="879"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2" name="Freeform 120"/>
              <p:cNvSpPr>
                <a:spLocks/>
              </p:cNvSpPr>
              <p:nvPr/>
            </p:nvSpPr>
            <p:spPr bwMode="auto">
              <a:xfrm>
                <a:off x="-710" y="2448"/>
                <a:ext cx="65" cy="85"/>
              </a:xfrm>
              <a:custGeom>
                <a:avLst/>
                <a:gdLst>
                  <a:gd name="T0" fmla="*/ 0 w 65"/>
                  <a:gd name="T1" fmla="*/ 56 h 85"/>
                  <a:gd name="T2" fmla="*/ 65 w 65"/>
                  <a:gd name="T3" fmla="*/ 0 h 85"/>
                  <a:gd name="T4" fmla="*/ 53 w 65"/>
                  <a:gd name="T5" fmla="*/ 62 h 85"/>
                  <a:gd name="T6" fmla="*/ 8 w 65"/>
                  <a:gd name="T7" fmla="*/ 85 h 85"/>
                  <a:gd name="T8" fmla="*/ 0 w 65"/>
                  <a:gd name="T9" fmla="*/ 56 h 85"/>
                  <a:gd name="T10" fmla="*/ 0 60000 65536"/>
                  <a:gd name="T11" fmla="*/ 0 60000 65536"/>
                  <a:gd name="T12" fmla="*/ 0 60000 65536"/>
                  <a:gd name="T13" fmla="*/ 0 60000 65536"/>
                  <a:gd name="T14" fmla="*/ 0 60000 65536"/>
                  <a:gd name="T15" fmla="*/ 0 w 65"/>
                  <a:gd name="T16" fmla="*/ 0 h 85"/>
                  <a:gd name="T17" fmla="*/ 65 w 65"/>
                  <a:gd name="T18" fmla="*/ 85 h 85"/>
                </a:gdLst>
                <a:ahLst/>
                <a:cxnLst>
                  <a:cxn ang="T10">
                    <a:pos x="T0" y="T1"/>
                  </a:cxn>
                  <a:cxn ang="T11">
                    <a:pos x="T2" y="T3"/>
                  </a:cxn>
                  <a:cxn ang="T12">
                    <a:pos x="T4" y="T5"/>
                  </a:cxn>
                  <a:cxn ang="T13">
                    <a:pos x="T6" y="T7"/>
                  </a:cxn>
                  <a:cxn ang="T14">
                    <a:pos x="T8" y="T9"/>
                  </a:cxn>
                </a:cxnLst>
                <a:rect l="T15" t="T16" r="T17" b="T18"/>
                <a:pathLst>
                  <a:path w="65" h="85">
                    <a:moveTo>
                      <a:pt x="0" y="56"/>
                    </a:moveTo>
                    <a:lnTo>
                      <a:pt x="65" y="0"/>
                    </a:lnTo>
                    <a:lnTo>
                      <a:pt x="53" y="62"/>
                    </a:lnTo>
                    <a:lnTo>
                      <a:pt x="8" y="85"/>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3" name="Group 121"/>
              <p:cNvGrpSpPr>
                <a:grpSpLocks/>
              </p:cNvGrpSpPr>
              <p:nvPr/>
            </p:nvGrpSpPr>
            <p:grpSpPr bwMode="auto">
              <a:xfrm>
                <a:off x="-888" y="2276"/>
                <a:ext cx="312" cy="295"/>
                <a:chOff x="1736" y="3313"/>
                <a:chExt cx="312" cy="295"/>
              </a:xfrm>
            </p:grpSpPr>
            <p:sp>
              <p:nvSpPr>
                <p:cNvPr id="26844" name="Freeform 12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5" name="Freeform 12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6" name="Freeform 12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7" name="Freeform 12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834" name="Group 57"/>
              <p:cNvGrpSpPr>
                <a:grpSpLocks/>
              </p:cNvGrpSpPr>
              <p:nvPr/>
            </p:nvGrpSpPr>
            <p:grpSpPr bwMode="auto">
              <a:xfrm>
                <a:off x="-1217" y="2258"/>
                <a:ext cx="46" cy="49"/>
                <a:chOff x="521" y="1616"/>
                <a:chExt cx="61" cy="61"/>
              </a:xfrm>
            </p:grpSpPr>
            <p:sp>
              <p:nvSpPr>
                <p:cNvPr id="26842"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43"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35" name="Oval 61"/>
              <p:cNvSpPr>
                <a:spLocks noChangeAspect="1" noChangeArrowheads="1"/>
              </p:cNvSpPr>
              <p:nvPr/>
            </p:nvSpPr>
            <p:spPr bwMode="auto">
              <a:xfrm>
                <a:off x="-1492" y="2265"/>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36" name="Freeform 130"/>
              <p:cNvSpPr>
                <a:spLocks/>
              </p:cNvSpPr>
              <p:nvPr/>
            </p:nvSpPr>
            <p:spPr bwMode="auto">
              <a:xfrm>
                <a:off x="-1316" y="2465"/>
                <a:ext cx="60" cy="79"/>
              </a:xfrm>
              <a:custGeom>
                <a:avLst/>
                <a:gdLst>
                  <a:gd name="T0" fmla="*/ 0 w 60"/>
                  <a:gd name="T1" fmla="*/ 50 h 79"/>
                  <a:gd name="T2" fmla="*/ 60 w 60"/>
                  <a:gd name="T3" fmla="*/ 0 h 79"/>
                  <a:gd name="T4" fmla="*/ 53 w 60"/>
                  <a:gd name="T5" fmla="*/ 56 h 79"/>
                  <a:gd name="T6" fmla="*/ 8 w 60"/>
                  <a:gd name="T7" fmla="*/ 79 h 79"/>
                  <a:gd name="T8" fmla="*/ 0 w 60"/>
                  <a:gd name="T9" fmla="*/ 50 h 79"/>
                  <a:gd name="T10" fmla="*/ 0 60000 65536"/>
                  <a:gd name="T11" fmla="*/ 0 60000 65536"/>
                  <a:gd name="T12" fmla="*/ 0 60000 65536"/>
                  <a:gd name="T13" fmla="*/ 0 60000 65536"/>
                  <a:gd name="T14" fmla="*/ 0 60000 65536"/>
                  <a:gd name="T15" fmla="*/ 0 w 60"/>
                  <a:gd name="T16" fmla="*/ 0 h 79"/>
                  <a:gd name="T17" fmla="*/ 60 w 60"/>
                  <a:gd name="T18" fmla="*/ 79 h 79"/>
                </a:gdLst>
                <a:ahLst/>
                <a:cxnLst>
                  <a:cxn ang="T10">
                    <a:pos x="T0" y="T1"/>
                  </a:cxn>
                  <a:cxn ang="T11">
                    <a:pos x="T2" y="T3"/>
                  </a:cxn>
                  <a:cxn ang="T12">
                    <a:pos x="T4" y="T5"/>
                  </a:cxn>
                  <a:cxn ang="T13">
                    <a:pos x="T6" y="T7"/>
                  </a:cxn>
                  <a:cxn ang="T14">
                    <a:pos x="T8" y="T9"/>
                  </a:cxn>
                </a:cxnLst>
                <a:rect l="T15" t="T16" r="T17" b="T18"/>
                <a:pathLst>
                  <a:path w="60" h="79">
                    <a:moveTo>
                      <a:pt x="0" y="50"/>
                    </a:moveTo>
                    <a:lnTo>
                      <a:pt x="60" y="0"/>
                    </a:lnTo>
                    <a:lnTo>
                      <a:pt x="53" y="56"/>
                    </a:lnTo>
                    <a:lnTo>
                      <a:pt x="8" y="79"/>
                    </a:lnTo>
                    <a:lnTo>
                      <a:pt x="0"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7" name="Group 131"/>
              <p:cNvGrpSpPr>
                <a:grpSpLocks/>
              </p:cNvGrpSpPr>
              <p:nvPr/>
            </p:nvGrpSpPr>
            <p:grpSpPr bwMode="auto">
              <a:xfrm>
                <a:off x="-1494" y="2287"/>
                <a:ext cx="312" cy="295"/>
                <a:chOff x="1736" y="3313"/>
                <a:chExt cx="312" cy="295"/>
              </a:xfrm>
            </p:grpSpPr>
            <p:sp>
              <p:nvSpPr>
                <p:cNvPr id="26838" name="Freeform 13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9" name="Freeform 13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0" name="Freeform 13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1" name="Freeform 13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6629" name="Rectangle 137"/>
          <p:cNvSpPr>
            <a:spLocks noChangeArrowheads="1"/>
          </p:cNvSpPr>
          <p:nvPr/>
        </p:nvSpPr>
        <p:spPr bwMode="auto">
          <a:xfrm>
            <a:off x="620713" y="5097463"/>
            <a:ext cx="583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endParaRPr lang="en-US" altLang="zh-TW" sz="1600" b="1">
              <a:solidFill>
                <a:schemeClr val="tx2"/>
              </a:solidFill>
            </a:endParaRPr>
          </a:p>
        </p:txBody>
      </p:sp>
      <p:sp>
        <p:nvSpPr>
          <p:cNvPr id="26630" name="Rectangle 138"/>
          <p:cNvSpPr>
            <a:spLocks noChangeArrowheads="1"/>
          </p:cNvSpPr>
          <p:nvPr/>
        </p:nvSpPr>
        <p:spPr bwMode="auto">
          <a:xfrm>
            <a:off x="0" y="0"/>
            <a:ext cx="6858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800" b="1" dirty="0"/>
              <a:t>Whole RO System Quick Connectors Diagram</a:t>
            </a:r>
            <a:r>
              <a:rPr lang="en-US" altLang="zh-TW" sz="1600" b="1" dirty="0"/>
              <a:t/>
            </a:r>
            <a:br>
              <a:rPr lang="en-US" altLang="zh-TW" sz="1600" b="1" dirty="0"/>
            </a:br>
            <a:r>
              <a:rPr lang="en-US" altLang="zh-TW" sz="1400" b="1" dirty="0"/>
              <a:t>Please go to </a:t>
            </a:r>
            <a:r>
              <a:rPr lang="en-US" altLang="zh-TW" sz="1400" b="1" dirty="0">
                <a:hlinkClick r:id="rId4"/>
              </a:rPr>
              <a:t>www.purewaterclub.com</a:t>
            </a:r>
            <a:r>
              <a:rPr lang="en-US" altLang="zh-TW" sz="1400" b="1" dirty="0"/>
              <a:t> to see/download the colored version</a:t>
            </a:r>
            <a:endParaRPr lang="en-US" altLang="zh-TW" sz="1400" b="1" dirty="0">
              <a:solidFill>
                <a:schemeClr val="tx2"/>
              </a:solidFill>
            </a:endParaRPr>
          </a:p>
        </p:txBody>
      </p:sp>
      <p:graphicFrame>
        <p:nvGraphicFramePr>
          <p:cNvPr id="49344" name="Group 192"/>
          <p:cNvGraphicFramePr>
            <a:graphicFrameLocks noGrp="1"/>
          </p:cNvGraphicFramePr>
          <p:nvPr/>
        </p:nvGraphicFramePr>
        <p:xfrm>
          <a:off x="3284538" y="735013"/>
          <a:ext cx="3297237" cy="4267200"/>
        </p:xfrm>
        <a:graphic>
          <a:graphicData uri="http://schemas.openxmlformats.org/drawingml/2006/table">
            <a:tbl>
              <a:tblPr/>
              <a:tblGrid>
                <a:gridCol w="639762"/>
                <a:gridCol w="902144"/>
                <a:gridCol w="1755331"/>
              </a:tblGrid>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Position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Parts number</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Connection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incoming water source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1th stage out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2nd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2nd stage out</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RO membrane </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check valve</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5th stage</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RO membrane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PT-CV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Check valve to 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B7</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PT-1144Q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Flow Restrictor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B8</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In (waste water)</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B9</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out, to drain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5th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5th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6th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6th stage out, pure water output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717" name="Rectangle 401"/>
          <p:cNvSpPr>
            <a:spLocks noChangeArrowheads="1"/>
          </p:cNvSpPr>
          <p:nvPr/>
        </p:nvSpPr>
        <p:spPr bwMode="auto">
          <a:xfrm>
            <a:off x="2924175" y="5673725"/>
            <a:ext cx="3673475" cy="1295400"/>
          </a:xfrm>
          <a:prstGeom prst="rect">
            <a:avLst/>
          </a:prstGeom>
          <a:solidFill>
            <a:schemeClr val="bg1"/>
          </a:solidFill>
          <a:ln w="2857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18" name="Group 230"/>
          <p:cNvGrpSpPr>
            <a:grpSpLocks/>
          </p:cNvGrpSpPr>
          <p:nvPr/>
        </p:nvGrpSpPr>
        <p:grpSpPr bwMode="auto">
          <a:xfrm>
            <a:off x="3284538" y="6465888"/>
            <a:ext cx="1377950" cy="392112"/>
            <a:chOff x="2665" y="2122"/>
            <a:chExt cx="1432" cy="408"/>
          </a:xfrm>
        </p:grpSpPr>
        <p:sp>
          <p:nvSpPr>
            <p:cNvPr id="26766" name="Rectangle 194"/>
            <p:cNvSpPr>
              <a:spLocks noChangeArrowheads="1"/>
            </p:cNvSpPr>
            <p:nvPr/>
          </p:nvSpPr>
          <p:spPr bwMode="auto">
            <a:xfrm>
              <a:off x="2665" y="2239"/>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67" name="Group 197"/>
            <p:cNvGrpSpPr>
              <a:grpSpLocks/>
            </p:cNvGrpSpPr>
            <p:nvPr/>
          </p:nvGrpSpPr>
          <p:grpSpPr bwMode="auto">
            <a:xfrm>
              <a:off x="3798" y="2242"/>
              <a:ext cx="299" cy="182"/>
              <a:chOff x="3798" y="2242"/>
              <a:chExt cx="299" cy="182"/>
            </a:xfrm>
          </p:grpSpPr>
          <p:sp>
            <p:nvSpPr>
              <p:cNvPr id="26779" name="Rectangle 195"/>
              <p:cNvSpPr>
                <a:spLocks noChangeArrowheads="1"/>
              </p:cNvSpPr>
              <p:nvPr/>
            </p:nvSpPr>
            <p:spPr bwMode="auto">
              <a:xfrm>
                <a:off x="3825" y="2242"/>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0" name="Oval 196"/>
              <p:cNvSpPr>
                <a:spLocks noChangeArrowheads="1"/>
              </p:cNvSpPr>
              <p:nvPr/>
            </p:nvSpPr>
            <p:spPr bwMode="auto">
              <a:xfrm>
                <a:off x="3798" y="2242"/>
                <a:ext cx="46" cy="18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68" name="Group 198"/>
            <p:cNvGrpSpPr>
              <a:grpSpLocks/>
            </p:cNvGrpSpPr>
            <p:nvPr/>
          </p:nvGrpSpPr>
          <p:grpSpPr bwMode="auto">
            <a:xfrm>
              <a:off x="2923" y="2122"/>
              <a:ext cx="844" cy="408"/>
              <a:chOff x="2923" y="2122"/>
              <a:chExt cx="844" cy="408"/>
            </a:xfrm>
          </p:grpSpPr>
          <p:sp>
            <p:nvSpPr>
              <p:cNvPr id="26770" name="Rectangle 187"/>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71" name="Group 189"/>
              <p:cNvGrpSpPr>
                <a:grpSpLocks/>
              </p:cNvGrpSpPr>
              <p:nvPr/>
            </p:nvGrpSpPr>
            <p:grpSpPr bwMode="auto">
              <a:xfrm>
                <a:off x="2923" y="2122"/>
                <a:ext cx="318" cy="408"/>
                <a:chOff x="2931" y="2122"/>
                <a:chExt cx="318" cy="408"/>
              </a:xfrm>
            </p:grpSpPr>
            <p:sp>
              <p:nvSpPr>
                <p:cNvPr id="26776" name="Rectangle 180"/>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7" name="Rectangle 181"/>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8" name="Rectangle 178"/>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72" name="Group 190"/>
              <p:cNvGrpSpPr>
                <a:grpSpLocks/>
              </p:cNvGrpSpPr>
              <p:nvPr/>
            </p:nvGrpSpPr>
            <p:grpSpPr bwMode="auto">
              <a:xfrm flipH="1">
                <a:off x="3449" y="2122"/>
                <a:ext cx="318" cy="408"/>
                <a:chOff x="2931" y="2122"/>
                <a:chExt cx="318" cy="408"/>
              </a:xfrm>
            </p:grpSpPr>
            <p:sp>
              <p:nvSpPr>
                <p:cNvPr id="26773" name="Rectangle 19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4" name="Rectangle 19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5" name="Rectangle 19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69" name="AutoShape 200"/>
            <p:cNvSpPr>
              <a:spLocks noChangeArrowheads="1"/>
            </p:cNvSpPr>
            <p:nvPr/>
          </p:nvSpPr>
          <p:spPr bwMode="auto">
            <a:xfrm>
              <a:off x="3874" y="2276"/>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19" name="Group 229"/>
          <p:cNvGrpSpPr>
            <a:grpSpLocks/>
          </p:cNvGrpSpPr>
          <p:nvPr/>
        </p:nvGrpSpPr>
        <p:grpSpPr bwMode="auto">
          <a:xfrm>
            <a:off x="5084763" y="6465888"/>
            <a:ext cx="1368425" cy="392112"/>
            <a:chOff x="2734" y="3039"/>
            <a:chExt cx="1422" cy="408"/>
          </a:xfrm>
        </p:grpSpPr>
        <p:sp>
          <p:nvSpPr>
            <p:cNvPr id="26753" name="Rectangle 201"/>
            <p:cNvSpPr>
              <a:spLocks noChangeArrowheads="1"/>
            </p:cNvSpPr>
            <p:nvPr/>
          </p:nvSpPr>
          <p:spPr bwMode="auto">
            <a:xfrm>
              <a:off x="2734" y="3156"/>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4" name="Group 202"/>
            <p:cNvGrpSpPr>
              <a:grpSpLocks/>
            </p:cNvGrpSpPr>
            <p:nvPr/>
          </p:nvGrpSpPr>
          <p:grpSpPr bwMode="auto">
            <a:xfrm>
              <a:off x="2992" y="3039"/>
              <a:ext cx="844" cy="408"/>
              <a:chOff x="2923" y="2122"/>
              <a:chExt cx="844" cy="408"/>
            </a:xfrm>
          </p:grpSpPr>
          <p:sp>
            <p:nvSpPr>
              <p:cNvPr id="26757" name="Rectangle 203"/>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8" name="Group 204"/>
              <p:cNvGrpSpPr>
                <a:grpSpLocks/>
              </p:cNvGrpSpPr>
              <p:nvPr/>
            </p:nvGrpSpPr>
            <p:grpSpPr bwMode="auto">
              <a:xfrm>
                <a:off x="2923" y="2122"/>
                <a:ext cx="318" cy="408"/>
                <a:chOff x="2931" y="2122"/>
                <a:chExt cx="318" cy="408"/>
              </a:xfrm>
            </p:grpSpPr>
            <p:sp>
              <p:nvSpPr>
                <p:cNvPr id="26763" name="Rectangle 205"/>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4" name="Rectangle 206"/>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5" name="Rectangle 207"/>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59" name="Group 208"/>
              <p:cNvGrpSpPr>
                <a:grpSpLocks/>
              </p:cNvGrpSpPr>
              <p:nvPr/>
            </p:nvGrpSpPr>
            <p:grpSpPr bwMode="auto">
              <a:xfrm flipH="1">
                <a:off x="3449" y="2122"/>
                <a:ext cx="318" cy="408"/>
                <a:chOff x="2931" y="2122"/>
                <a:chExt cx="318" cy="408"/>
              </a:xfrm>
            </p:grpSpPr>
            <p:sp>
              <p:nvSpPr>
                <p:cNvPr id="26760" name="Rectangle 209"/>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1" name="Rectangle 210"/>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2" name="Rectangle 211"/>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55" name="AutoShape 212"/>
            <p:cNvSpPr>
              <a:spLocks noChangeArrowheads="1"/>
            </p:cNvSpPr>
            <p:nvPr/>
          </p:nvSpPr>
          <p:spPr bwMode="auto">
            <a:xfrm>
              <a:off x="2780" y="3191"/>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6" name="AutoShape 213"/>
            <p:cNvSpPr>
              <a:spLocks noChangeArrowheads="1"/>
            </p:cNvSpPr>
            <p:nvPr/>
          </p:nvSpPr>
          <p:spPr bwMode="auto">
            <a:xfrm flipH="1">
              <a:off x="3894" y="3190"/>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20" name="Group 228"/>
          <p:cNvGrpSpPr>
            <a:grpSpLocks/>
          </p:cNvGrpSpPr>
          <p:nvPr/>
        </p:nvGrpSpPr>
        <p:grpSpPr bwMode="auto">
          <a:xfrm>
            <a:off x="2713038" y="7616825"/>
            <a:ext cx="1341437" cy="431800"/>
            <a:chOff x="2376" y="3972"/>
            <a:chExt cx="1422" cy="458"/>
          </a:xfrm>
        </p:grpSpPr>
        <p:sp>
          <p:nvSpPr>
            <p:cNvPr id="26739" name="Rectangle 224"/>
            <p:cNvSpPr>
              <a:spLocks noChangeArrowheads="1"/>
            </p:cNvSpPr>
            <p:nvPr/>
          </p:nvSpPr>
          <p:spPr bwMode="auto">
            <a:xfrm>
              <a:off x="2376" y="4118"/>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0" name="Group 214"/>
            <p:cNvGrpSpPr>
              <a:grpSpLocks/>
            </p:cNvGrpSpPr>
            <p:nvPr/>
          </p:nvGrpSpPr>
          <p:grpSpPr bwMode="auto">
            <a:xfrm>
              <a:off x="2644" y="4012"/>
              <a:ext cx="844" cy="408"/>
              <a:chOff x="2923" y="2122"/>
              <a:chExt cx="844" cy="408"/>
            </a:xfrm>
          </p:grpSpPr>
          <p:sp>
            <p:nvSpPr>
              <p:cNvPr id="26744" name="Rectangle 215"/>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5" name="Group 216"/>
              <p:cNvGrpSpPr>
                <a:grpSpLocks/>
              </p:cNvGrpSpPr>
              <p:nvPr/>
            </p:nvGrpSpPr>
            <p:grpSpPr bwMode="auto">
              <a:xfrm>
                <a:off x="2923" y="2122"/>
                <a:ext cx="318" cy="408"/>
                <a:chOff x="2931" y="2122"/>
                <a:chExt cx="318" cy="408"/>
              </a:xfrm>
            </p:grpSpPr>
            <p:sp>
              <p:nvSpPr>
                <p:cNvPr id="26750" name="Rectangle 217"/>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1" name="Rectangle 218"/>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2" name="Rectangle 219"/>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46" name="Group 220"/>
              <p:cNvGrpSpPr>
                <a:grpSpLocks/>
              </p:cNvGrpSpPr>
              <p:nvPr/>
            </p:nvGrpSpPr>
            <p:grpSpPr bwMode="auto">
              <a:xfrm flipH="1">
                <a:off x="3449" y="2122"/>
                <a:ext cx="318" cy="408"/>
                <a:chOff x="2931" y="2122"/>
                <a:chExt cx="318" cy="408"/>
              </a:xfrm>
            </p:grpSpPr>
            <p:sp>
              <p:nvSpPr>
                <p:cNvPr id="26747" name="Rectangle 22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8" name="Rectangle 22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9" name="Rectangle 22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41" name="AutoShape 225"/>
            <p:cNvSpPr>
              <a:spLocks noChangeArrowheads="1"/>
            </p:cNvSpPr>
            <p:nvPr/>
          </p:nvSpPr>
          <p:spPr bwMode="auto">
            <a:xfrm flipH="1">
              <a:off x="3536" y="4158"/>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2" name="AutoShape 226"/>
            <p:cNvSpPr>
              <a:spLocks noChangeArrowheads="1"/>
            </p:cNvSpPr>
            <p:nvPr/>
          </p:nvSpPr>
          <p:spPr bwMode="auto">
            <a:xfrm rot="-2486083">
              <a:off x="3481" y="3972"/>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3" name="AutoShape 227"/>
            <p:cNvSpPr>
              <a:spLocks noChangeArrowheads="1"/>
            </p:cNvSpPr>
            <p:nvPr/>
          </p:nvSpPr>
          <p:spPr bwMode="auto">
            <a:xfrm rot="2486083" flipV="1">
              <a:off x="3480" y="4331"/>
              <a:ext cx="181" cy="99"/>
            </a:xfrm>
            <a:prstGeom prst="leftArrow">
              <a:avLst>
                <a:gd name="adj1" fmla="val 29231"/>
                <a:gd name="adj2" fmla="val 94952"/>
              </a:avLst>
            </a:prstGeom>
            <a:solidFill>
              <a:schemeClr val="bg2"/>
            </a:solidFill>
            <a:ln w="19050">
              <a:solidFill>
                <a:schemeClr val="tx1"/>
              </a:solidFill>
              <a:miter lim="800000"/>
              <a:headEnd/>
              <a:tailEnd/>
            </a:ln>
          </p:spPr>
          <p:txBody>
            <a:bodyPr rot="10800000"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21" name="Text Box 391"/>
          <p:cNvSpPr>
            <a:spLocks noChangeArrowheads="1"/>
          </p:cNvSpPr>
          <p:nvPr/>
        </p:nvSpPr>
        <p:spPr bwMode="auto">
          <a:xfrm>
            <a:off x="247650" y="5083175"/>
            <a:ext cx="6362700" cy="5111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you connect this RO, you must learn how to properly connect/disconnect quick push-in fittings. The fitting CAN get damaged if inserted tubes are pulled out by force.</a:t>
            </a:r>
          </a:p>
        </p:txBody>
      </p:sp>
      <p:pic>
        <p:nvPicPr>
          <p:cNvPr id="26722" name="Picture 3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7645400"/>
            <a:ext cx="1439863" cy="384175"/>
          </a:xfrm>
          <a:prstGeom prst="rect">
            <a:avLst/>
          </a:prstGeom>
          <a:solidFill>
            <a:schemeClr val="bg1"/>
          </a:solidFill>
          <a:ln w="9525">
            <a:solidFill>
              <a:schemeClr val="tx1"/>
            </a:solidFill>
            <a:miter lim="800000"/>
            <a:headEnd/>
            <a:tailEnd/>
          </a:ln>
        </p:spPr>
      </p:pic>
      <p:sp>
        <p:nvSpPr>
          <p:cNvPr id="26723" name="Text Box 404"/>
          <p:cNvSpPr txBox="1">
            <a:spLocks noChangeArrowheads="1"/>
          </p:cNvSpPr>
          <p:nvPr/>
        </p:nvSpPr>
        <p:spPr bwMode="auto">
          <a:xfrm>
            <a:off x="3068638" y="5745163"/>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CONNECT</a:t>
            </a:r>
          </a:p>
        </p:txBody>
      </p:sp>
      <p:sp>
        <p:nvSpPr>
          <p:cNvPr id="26724" name="Text Box 404"/>
          <p:cNvSpPr txBox="1">
            <a:spLocks noChangeArrowheads="1"/>
          </p:cNvSpPr>
          <p:nvPr/>
        </p:nvSpPr>
        <p:spPr bwMode="auto">
          <a:xfrm>
            <a:off x="260350" y="5816600"/>
            <a:ext cx="15113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200" dirty="0"/>
              <a:t>If the fitting comes with a C ring on it, remove it first.</a:t>
            </a:r>
            <a:endParaRPr lang="zh-TW" altLang="en-US" sz="1200" dirty="0"/>
          </a:p>
        </p:txBody>
      </p:sp>
      <p:sp>
        <p:nvSpPr>
          <p:cNvPr id="26725" name="Oval 405"/>
          <p:cNvSpPr>
            <a:spLocks noChangeArrowheads="1"/>
          </p:cNvSpPr>
          <p:nvPr/>
        </p:nvSpPr>
        <p:spPr bwMode="auto">
          <a:xfrm>
            <a:off x="306863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1</a:t>
            </a:r>
          </a:p>
        </p:txBody>
      </p:sp>
      <p:sp>
        <p:nvSpPr>
          <p:cNvPr id="26726" name="Text Box 404"/>
          <p:cNvSpPr txBox="1">
            <a:spLocks noChangeArrowheads="1"/>
          </p:cNvSpPr>
          <p:nvPr/>
        </p:nvSpPr>
        <p:spPr bwMode="auto">
          <a:xfrm>
            <a:off x="3284538" y="6034088"/>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Insert tube all the way into the socket (push it in)</a:t>
            </a:r>
            <a:endParaRPr lang="zh-TW" altLang="en-US" sz="1000" dirty="0"/>
          </a:p>
        </p:txBody>
      </p:sp>
      <p:sp>
        <p:nvSpPr>
          <p:cNvPr id="26727" name="Oval 405"/>
          <p:cNvSpPr>
            <a:spLocks noChangeArrowheads="1"/>
          </p:cNvSpPr>
          <p:nvPr/>
        </p:nvSpPr>
        <p:spPr bwMode="auto">
          <a:xfrm>
            <a:off x="494188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2</a:t>
            </a:r>
          </a:p>
        </p:txBody>
      </p:sp>
      <p:sp>
        <p:nvSpPr>
          <p:cNvPr id="26728" name="Text Box 404"/>
          <p:cNvSpPr txBox="1">
            <a:spLocks noChangeArrowheads="1"/>
          </p:cNvSpPr>
          <p:nvPr/>
        </p:nvSpPr>
        <p:spPr bwMode="auto">
          <a:xfrm>
            <a:off x="5157788" y="6034088"/>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Try to pull the tubes to check for security.</a:t>
            </a:r>
            <a:endParaRPr lang="zh-TW" altLang="en-US" sz="1000" dirty="0"/>
          </a:p>
        </p:txBody>
      </p:sp>
      <p:sp>
        <p:nvSpPr>
          <p:cNvPr id="26729" name="Text Box 404"/>
          <p:cNvSpPr txBox="1">
            <a:spLocks noChangeArrowheads="1"/>
          </p:cNvSpPr>
          <p:nvPr/>
        </p:nvSpPr>
        <p:spPr bwMode="auto">
          <a:xfrm>
            <a:off x="260350" y="6765925"/>
            <a:ext cx="1512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DISCONNECT</a:t>
            </a:r>
          </a:p>
        </p:txBody>
      </p:sp>
      <p:sp>
        <p:nvSpPr>
          <p:cNvPr id="26730" name="Text Box 404"/>
          <p:cNvSpPr txBox="1">
            <a:spLocks noChangeArrowheads="1"/>
          </p:cNvSpPr>
          <p:nvPr/>
        </p:nvSpPr>
        <p:spPr bwMode="auto">
          <a:xfrm>
            <a:off x="322263" y="7146925"/>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i="1" dirty="0"/>
              <a:t>Optional: </a:t>
            </a:r>
            <a:r>
              <a:rPr lang="en-US" altLang="en-US" sz="1000" dirty="0"/>
              <a:t>You may find a collet release tool (fork) to be useful.</a:t>
            </a:r>
          </a:p>
        </p:txBody>
      </p:sp>
      <p:sp>
        <p:nvSpPr>
          <p:cNvPr id="26731" name="Text Box 404"/>
          <p:cNvSpPr txBox="1">
            <a:spLocks noChangeArrowheads="1"/>
          </p:cNvSpPr>
          <p:nvPr/>
        </p:nvSpPr>
        <p:spPr bwMode="auto">
          <a:xfrm>
            <a:off x="2362200" y="7146925"/>
            <a:ext cx="233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To disconnect, all you need is to push on the collet, then pull out the tube.</a:t>
            </a:r>
            <a:endParaRPr lang="zh-TW" altLang="en-US" sz="1000" dirty="0"/>
          </a:p>
        </p:txBody>
      </p:sp>
      <p:sp>
        <p:nvSpPr>
          <p:cNvPr id="26732" name="Text Box 404"/>
          <p:cNvSpPr txBox="1">
            <a:spLocks noChangeArrowheads="1"/>
          </p:cNvSpPr>
          <p:nvPr/>
        </p:nvSpPr>
        <p:spPr bwMode="auto">
          <a:xfrm>
            <a:off x="5038725" y="8443913"/>
            <a:ext cx="13239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If using a fork (release tool), push it against the collet. Then pull out the tube.</a:t>
            </a:r>
            <a:endParaRPr lang="zh-TW" altLang="en-US" sz="1000" dirty="0"/>
          </a:p>
        </p:txBody>
      </p:sp>
      <p:pic>
        <p:nvPicPr>
          <p:cNvPr id="26733"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7185025"/>
            <a:ext cx="13874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4" name="Picture 17" descr="fitting remo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8" y="8202613"/>
            <a:ext cx="42481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35" name="Group 398"/>
          <p:cNvGrpSpPr>
            <a:grpSpLocks/>
          </p:cNvGrpSpPr>
          <p:nvPr/>
        </p:nvGrpSpPr>
        <p:grpSpPr bwMode="auto">
          <a:xfrm>
            <a:off x="1797050" y="5772150"/>
            <a:ext cx="930275" cy="758825"/>
            <a:chOff x="1766" y="3727"/>
            <a:chExt cx="586" cy="478"/>
          </a:xfrm>
        </p:grpSpPr>
        <p:pic>
          <p:nvPicPr>
            <p:cNvPr id="26736" name="Picture 380"/>
            <p:cNvPicPr>
              <a:picLocks noChangeAspect="1" noChangeArrowheads="1"/>
            </p:cNvPicPr>
            <p:nvPr/>
          </p:nvPicPr>
          <p:blipFill>
            <a:blip r:embed="rId8" cstate="print">
              <a:extLst>
                <a:ext uri="{28A0092B-C50C-407E-A947-70E740481C1C}">
                  <a14:useLocalDpi xmlns:a14="http://schemas.microsoft.com/office/drawing/2010/main" val="0"/>
                </a:ext>
              </a:extLst>
            </a:blip>
            <a:srcRect l="2478" t="3336" r="2393" b="3122"/>
            <a:stretch>
              <a:fillRect/>
            </a:stretch>
          </p:blipFill>
          <p:spPr bwMode="auto">
            <a:xfrm>
              <a:off x="1766" y="3727"/>
              <a:ext cx="58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37" name="Line 381"/>
            <p:cNvSpPr>
              <a:spLocks noChangeShapeType="1"/>
            </p:cNvSpPr>
            <p:nvPr/>
          </p:nvSpPr>
          <p:spPr bwMode="auto">
            <a:xfrm>
              <a:off x="2247" y="3914"/>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738" name="Line 382"/>
            <p:cNvSpPr>
              <a:spLocks noChangeShapeType="1"/>
            </p:cNvSpPr>
            <p:nvPr/>
          </p:nvSpPr>
          <p:spPr bwMode="auto">
            <a:xfrm flipH="1">
              <a:off x="2247" y="4187"/>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191820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00063" y="4100513"/>
          <a:ext cx="5857875" cy="2969578"/>
        </p:xfrm>
        <a:graphic>
          <a:graphicData uri="http://schemas.openxmlformats.org/drawingml/2006/table">
            <a:tbl>
              <a:tblPr/>
              <a:tblGrid>
                <a:gridCol w="5857875"/>
              </a:tblGrid>
              <a:tr h="2705100">
                <a:tc>
                  <a:txBody>
                    <a:bodyPr/>
                    <a:lstStyle/>
                    <a:p>
                      <a:pPr algn="l">
                        <a:lnSpc>
                          <a:spcPts val="11800"/>
                        </a:lnSpc>
                        <a:spcAft>
                          <a:spcPts val="1370"/>
                        </a:spcAft>
                      </a:pPr>
                      <a:r>
                        <a:rPr lang="en-US" sz="11800" b="1" spc="-200">
                          <a:solidFill>
                            <a:srgbClr val="000000"/>
                          </a:solidFill>
                          <a:effectLst/>
                          <a:latin typeface="Microsoft YaHei"/>
                          <a:ea typeface="微软雅黑"/>
                          <a:cs typeface="Microsoft YaHei"/>
                        </a:rPr>
                        <a:t>express</a:t>
                      </a:r>
                      <a:endParaRPr lang="en-US" sz="11800" b="1" spc="-200">
                        <a:effectLst/>
                        <a:latin typeface="Microsoft YaHei"/>
                        <a:ea typeface="宋体"/>
                        <a:cs typeface="Microsoft YaHei"/>
                      </a:endParaRPr>
                    </a:p>
                    <a:p>
                      <a:pPr algn="l">
                        <a:lnSpc>
                          <a:spcPts val="5900"/>
                        </a:lnSpc>
                        <a:spcBef>
                          <a:spcPts val="4200"/>
                        </a:spcBef>
                        <a:spcAft>
                          <a:spcPts val="0"/>
                        </a:spcAft>
                      </a:pPr>
                      <a:r>
                        <a:rPr lang="en-US" sz="5900" spc="5000">
                          <a:solidFill>
                            <a:srgbClr val="000000"/>
                          </a:solidFill>
                          <a:effectLst/>
                          <a:latin typeface="Candara"/>
                          <a:ea typeface="宋体"/>
                          <a:cs typeface="Candara"/>
                        </a:rPr>
                        <a:t>WATER</a:t>
                      </a:r>
                      <a:endParaRPr lang="en-US" sz="5900" spc="5000">
                        <a:effectLst/>
                        <a:latin typeface="Candara"/>
                        <a:ea typeface="宋体"/>
                        <a:cs typeface="Candara"/>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4532313"/>
          <a:ext cx="6172200" cy="2052384"/>
        </p:xfrm>
        <a:graphic>
          <a:graphicData uri="http://schemas.openxmlformats.org/drawingml/2006/table">
            <a:tbl>
              <a:tblPr/>
              <a:tblGrid>
                <a:gridCol w="6172200"/>
              </a:tblGrid>
              <a:tr h="1518886">
                <a:tc>
                  <a:txBody>
                    <a:bodyPr/>
                    <a:lstStyle/>
                    <a:p>
                      <a:pPr algn="l">
                        <a:lnSpc>
                          <a:spcPts val="5400"/>
                        </a:lnSpc>
                        <a:spcAft>
                          <a:spcPts val="1850"/>
                        </a:spcAft>
                      </a:pPr>
                      <a:r>
                        <a:rPr lang="en-US" sz="3900" b="1" dirty="0">
                          <a:solidFill>
                            <a:srgbClr val="000000"/>
                          </a:solidFill>
                          <a:effectLst/>
                          <a:latin typeface="Candara"/>
                          <a:ea typeface="宋体"/>
                          <a:cs typeface="Candara"/>
                        </a:rPr>
                        <a:t>REVERSE OSMOSIS SYSTEM</a:t>
                      </a:r>
                      <a:endParaRPr lang="en-US" sz="3900" b="1" dirty="0">
                        <a:effectLst/>
                        <a:latin typeface="Candara"/>
                        <a:ea typeface="宋体"/>
                        <a:cs typeface="Candara"/>
                      </a:endParaRPr>
                    </a:p>
                    <a:p>
                      <a:pPr algn="l">
                        <a:lnSpc>
                          <a:spcPts val="5900"/>
                        </a:lnSpc>
                        <a:spcBef>
                          <a:spcPts val="3300"/>
                        </a:spcBef>
                        <a:spcAft>
                          <a:spcPts val="0"/>
                        </a:spcAft>
                      </a:pPr>
                      <a:r>
                        <a:rPr lang="en-US" sz="4300" dirty="0">
                          <a:solidFill>
                            <a:srgbClr val="000000"/>
                          </a:solidFill>
                          <a:effectLst/>
                          <a:latin typeface="Candara"/>
                          <a:ea typeface="宋体"/>
                          <a:cs typeface="Candara"/>
                        </a:rPr>
                        <a:t>INSTALLATION MANUAL</a:t>
                      </a:r>
                      <a:endParaRPr lang="en-US" sz="4300" dirty="0">
                        <a:effectLst/>
                        <a:latin typeface="Candara"/>
                        <a:ea typeface="宋体"/>
                        <a:cs typeface="Candara"/>
                      </a:endParaRPr>
                    </a:p>
                  </a:txBody>
                  <a:tcPr marL="0" marR="0" marT="0" marB="0">
                    <a:lnL>
                      <a:noFill/>
                    </a:lnL>
                    <a:lnR>
                      <a:noFill/>
                    </a:lnR>
                    <a:lnT>
                      <a:noFill/>
                    </a:lnT>
                    <a:lnB>
                      <a:noFill/>
                    </a:lnB>
                  </a:tcPr>
                </a:tc>
              </a:tr>
            </a:tbl>
          </a:graphicData>
        </a:graphic>
      </p:graphicFrame>
      <p:sp>
        <p:nvSpPr>
          <p:cNvPr id="5126" name="Rectangle 1"/>
          <p:cNvSpPr>
            <a:spLocks noChangeArrowheads="1"/>
          </p:cNvSpPr>
          <p:nvPr/>
        </p:nvSpPr>
        <p:spPr bwMode="auto">
          <a:xfrm>
            <a:off x="342900" y="45323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62163" y="4773613"/>
          <a:ext cx="2733675" cy="1612900"/>
        </p:xfrm>
        <a:graphic>
          <a:graphicData uri="http://schemas.openxmlformats.org/drawingml/2006/table">
            <a:tbl>
              <a:tblPr/>
              <a:tblGrid>
                <a:gridCol w="2733675"/>
              </a:tblGrid>
              <a:tr h="13716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000"/>
                        </a:lnSpc>
                        <a:spcBef>
                          <a:spcPct val="0"/>
                        </a:spcBef>
                        <a:spcAft>
                          <a:spcPts val="400"/>
                        </a:spcAft>
                        <a:buClrTx/>
                        <a:buSzTx/>
                        <a:buFontTx/>
                        <a:buNone/>
                        <a:tabLst/>
                      </a:pPr>
                      <a:r>
                        <a:rPr kumimoji="0" lang="en-US" altLang="en-US" sz="2000" b="1" i="0" u="none" strike="noStrike" cap="none" normalizeH="0" baseline="0" smtClean="0">
                          <a:ln>
                            <a:noFill/>
                          </a:ln>
                          <a:solidFill>
                            <a:srgbClr val="000000"/>
                          </a:solidFill>
                          <a:effectLst/>
                          <a:latin typeface="Candara" pitchFamily="34" charset="0"/>
                          <a:ea typeface="宋体" pitchFamily="2" charset="-122"/>
                          <a:cs typeface="Candara" pitchFamily="34" charset="0"/>
                        </a:rPr>
                        <a:t>INTRODUCTION</a:t>
                      </a:r>
                      <a:endParaRPr kumimoji="0" lang="en-US" altLang="en-US" sz="20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775"/>
                        </a:lnSpc>
                        <a:spcBef>
                          <a:spcPts val="900"/>
                        </a:spcBef>
                        <a:spcAft>
                          <a:spcPts val="588"/>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You have purchased the finest residential Reverse Osmosis Drinking</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Water System available for your home. When property maintained, this</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system will provide you with years of great tasting, pure drinking water</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and trouble-free service.</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788"/>
                        </a:lnSpc>
                        <a:spcBef>
                          <a:spcPts val="900"/>
                        </a:spcBef>
                        <a:spcAft>
                          <a:spcPts val="613"/>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read the enclosed section regarding the proper care and maintenance of</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your new Water System, and experience the taste of exceptional purity.</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775"/>
                        </a:lnSpc>
                        <a:spcBef>
                          <a:spcPts val="9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make sure to thoroughly read the installation manual and warranty</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information before any attempt to install this unit in your home.</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2062163" y="5465763"/>
          <a:ext cx="2733675" cy="228600"/>
        </p:xfrm>
        <a:graphic>
          <a:graphicData uri="http://schemas.openxmlformats.org/drawingml/2006/table">
            <a:tbl>
              <a:tblPr/>
              <a:tblGrid>
                <a:gridCol w="2733675"/>
              </a:tblGrid>
              <a:tr h="2286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750"/>
                        </a:lnSpc>
                        <a:spcBef>
                          <a:spcPts val="9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Also, please make sure to inspect the package for any missing or</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shipping damages.</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7174" name="Rectangle 1"/>
          <p:cNvSpPr>
            <a:spLocks noChangeArrowheads="1"/>
          </p:cNvSpPr>
          <p:nvPr/>
        </p:nvSpPr>
        <p:spPr bwMode="auto">
          <a:xfrm>
            <a:off x="2062163" y="54657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8904</TotalTime>
  <Words>6038</Words>
  <Application>Microsoft Office PowerPoint</Application>
  <PresentationFormat>A4 紙張 (210x297 公釐)</PresentationFormat>
  <Paragraphs>722</Paragraphs>
  <Slides>33</Slides>
  <Notes>4</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33</vt:i4>
      </vt:variant>
    </vt:vector>
  </HeadingPairs>
  <TitlesOfParts>
    <vt:vector size="46" baseType="lpstr">
      <vt:lpstr>Arial</vt:lpstr>
      <vt:lpstr>新細明體</vt:lpstr>
      <vt:lpstr>Calibri</vt:lpstr>
      <vt:lpstr>宋体</vt:lpstr>
      <vt:lpstr>微软雅黑</vt:lpstr>
      <vt:lpstr>Times New Roman</vt:lpstr>
      <vt:lpstr>KaiTi</vt:lpstr>
      <vt:lpstr>Candara</vt:lpstr>
      <vt:lpstr>Segoe UI</vt:lpstr>
      <vt:lpstr>Microsoft Sans Serif</vt:lpstr>
      <vt:lpstr>Verdana</vt:lpstr>
      <vt:lpstr>Arial Rounded MT Bold</vt: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FeyFeyFey</dc:creator>
  <cp:lastModifiedBy>david</cp:lastModifiedBy>
  <cp:revision>246</cp:revision>
  <dcterms:created xsi:type="dcterms:W3CDTF">2011-06-12T03:23:16Z</dcterms:created>
  <dcterms:modified xsi:type="dcterms:W3CDTF">2017-05-01T14:05:49Z</dcterms:modified>
</cp:coreProperties>
</file>