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13" r:id="rId2"/>
    <p:sldId id="320" r:id="rId3"/>
    <p:sldId id="302" r:id="rId4"/>
    <p:sldId id="303" r:id="rId5"/>
    <p:sldId id="308" r:id="rId6"/>
    <p:sldId id="304" r:id="rId7"/>
    <p:sldId id="306" r:id="rId8"/>
    <p:sldId id="307" r:id="rId9"/>
    <p:sldId id="309" r:id="rId10"/>
    <p:sldId id="310" r:id="rId11"/>
    <p:sldId id="312" r:id="rId12"/>
    <p:sldId id="317" r:id="rId13"/>
    <p:sldId id="318" r:id="rId14"/>
    <p:sldId id="319" r:id="rId15"/>
    <p:sldId id="315" r:id="rId16"/>
    <p:sldId id="301" r:id="rId17"/>
    <p:sldId id="272" r:id="rId18"/>
    <p:sldId id="273" r:id="rId19"/>
    <p:sldId id="271" r:id="rId20"/>
    <p:sldId id="268" r:id="rId21"/>
    <p:sldId id="260" r:id="rId22"/>
    <p:sldId id="275" r:id="rId23"/>
  </p:sldIdLst>
  <p:sldSz cx="6858000" cy="9906000" type="A4"/>
  <p:notesSz cx="7315200" cy="9601200"/>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10253F"/>
    <a:srgbClr val="EAF5F6"/>
    <a:srgbClr val="72BFC5"/>
    <a:srgbClr val="0000FF"/>
    <a:srgbClr val="0099FF"/>
    <a:srgbClr val="666699"/>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95" autoAdjust="0"/>
    <p:restoredTop sz="89217" autoAdjust="0"/>
  </p:normalViewPr>
  <p:slideViewPr>
    <p:cSldViewPr>
      <p:cViewPr>
        <p:scale>
          <a:sx n="90" d="100"/>
          <a:sy n="90" d="100"/>
        </p:scale>
        <p:origin x="-1494" y="204"/>
      </p:cViewPr>
      <p:guideLst>
        <p:guide orient="horz" pos="3120"/>
        <p:guide orient="horz" pos="3619"/>
        <p:guide orient="horz" pos="4027"/>
        <p:guide orient="horz" pos="4934"/>
        <p:guide pos="216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4668" tIns="47334" rIns="94668" bIns="47334" numCol="1" anchor="t" anchorCtr="0" compatLnSpc="1">
            <a:prstTxWarp prst="textNoShape">
              <a:avLst/>
            </a:prstTxWarp>
          </a:bodyPr>
          <a:lstStyle>
            <a:lvl1pPr defTabSz="946150">
              <a:defRPr sz="1200"/>
            </a:lvl1pPr>
          </a:lstStyle>
          <a:p>
            <a:pPr>
              <a:defRPr/>
            </a:pPr>
            <a:endParaRPr lang="en-US" altLang="zh-TW"/>
          </a:p>
        </p:txBody>
      </p:sp>
      <p:sp>
        <p:nvSpPr>
          <p:cNvPr id="17411"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4668" tIns="47334" rIns="94668" bIns="47334" numCol="1" anchor="t" anchorCtr="0" compatLnSpc="1">
            <a:prstTxWarp prst="textNoShape">
              <a:avLst/>
            </a:prstTxWarp>
          </a:bodyPr>
          <a:lstStyle>
            <a:lvl1pPr algn="r" defTabSz="946150">
              <a:defRPr sz="1200"/>
            </a:lvl1pPr>
          </a:lstStyle>
          <a:p>
            <a:pPr>
              <a:defRPr/>
            </a:pPr>
            <a:fld id="{99EA8006-1516-4997-9DE5-687A93F84CC3}" type="datetimeFigureOut">
              <a:rPr lang="zh-TW" altLang="en-US"/>
              <a:pPr>
                <a:defRPr/>
              </a:pPr>
              <a:t>2017/5/2</a:t>
            </a:fld>
            <a:endParaRPr lang="en-US" altLang="zh-TW"/>
          </a:p>
        </p:txBody>
      </p:sp>
      <p:sp>
        <p:nvSpPr>
          <p:cNvPr id="34820" name="Rectangle 4"/>
          <p:cNvSpPr>
            <a:spLocks noGrp="1" noRot="1" noChangeAspect="1" noChangeArrowheads="1" noTextEdit="1"/>
          </p:cNvSpPr>
          <p:nvPr>
            <p:ph type="sldImg" idx="2"/>
          </p:nvPr>
        </p:nvSpPr>
        <p:spPr bwMode="auto">
          <a:xfrm>
            <a:off x="2411413" y="720725"/>
            <a:ext cx="2492375"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731838" y="4559300"/>
            <a:ext cx="5851525" cy="4321175"/>
          </a:xfrm>
          <a:prstGeom prst="rect">
            <a:avLst/>
          </a:prstGeom>
          <a:noFill/>
          <a:ln w="9525">
            <a:noFill/>
            <a:miter lim="800000"/>
            <a:headEnd/>
            <a:tailEnd/>
          </a:ln>
          <a:effectLst/>
        </p:spPr>
        <p:txBody>
          <a:bodyPr vert="horz" wrap="square" lIns="94668" tIns="47334" rIns="94668" bIns="47334"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17414"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4668" tIns="47334" rIns="94668" bIns="47334" numCol="1" anchor="b" anchorCtr="0" compatLnSpc="1">
            <a:prstTxWarp prst="textNoShape">
              <a:avLst/>
            </a:prstTxWarp>
          </a:bodyPr>
          <a:lstStyle>
            <a:lvl1pPr defTabSz="946150">
              <a:defRPr sz="1200"/>
            </a:lvl1pPr>
          </a:lstStyle>
          <a:p>
            <a:pPr>
              <a:defRPr/>
            </a:pPr>
            <a:endParaRPr lang="en-US" altLang="zh-TW"/>
          </a:p>
        </p:txBody>
      </p:sp>
      <p:sp>
        <p:nvSpPr>
          <p:cNvPr id="17415"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4668" tIns="47334" rIns="94668" bIns="47334" numCol="1" anchor="b" anchorCtr="0" compatLnSpc="1">
            <a:prstTxWarp prst="textNoShape">
              <a:avLst/>
            </a:prstTxWarp>
          </a:bodyPr>
          <a:lstStyle>
            <a:lvl1pPr algn="r" defTabSz="946150">
              <a:defRPr sz="1200"/>
            </a:lvl1pPr>
          </a:lstStyle>
          <a:p>
            <a:pPr>
              <a:defRPr/>
            </a:pPr>
            <a:fld id="{9210EE98-EBFC-4006-8227-E5091DBB322A}" type="slidenum">
              <a:rPr lang="zh-TW" altLang="en-US"/>
              <a:pPr>
                <a:defRPr/>
              </a:pPr>
              <a:t>‹#›</a:t>
            </a:fld>
            <a:endParaRPr lang="en-US" altLang="zh-TW"/>
          </a:p>
        </p:txBody>
      </p:sp>
    </p:spTree>
    <p:extLst>
      <p:ext uri="{BB962C8B-B14F-4D97-AF65-F5344CB8AC3E}">
        <p14:creationId xmlns:p14="http://schemas.microsoft.com/office/powerpoint/2010/main" val="20943627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新細明體" pitchFamily="18" charset="-120"/>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新細明體" pitchFamily="18" charset="-120"/>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新細明體" pitchFamily="18" charset="-120"/>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新細明體" pitchFamily="18" charset="-120"/>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TW" smtClean="0"/>
              <a:t>P3</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TW" smtClean="0"/>
              <a:t>p2</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TW" smtClean="0"/>
              <a:t>P4</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42434232-5C38-4C57-96C2-2043D5F5B355}" type="slidenum">
              <a:rPr lang="en-US" altLang="zh-TW"/>
              <a:pPr>
                <a:defRPr/>
              </a:pPr>
              <a:t>‹#›</a:t>
            </a:fld>
            <a:endParaRPr lang="en-US" altLang="zh-TW"/>
          </a:p>
        </p:txBody>
      </p:sp>
    </p:spTree>
    <p:extLst>
      <p:ext uri="{BB962C8B-B14F-4D97-AF65-F5344CB8AC3E}">
        <p14:creationId xmlns:p14="http://schemas.microsoft.com/office/powerpoint/2010/main" val="1743219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88862909-79F2-4F54-96BE-B9A1EE4A68E5}" type="slidenum">
              <a:rPr lang="en-US" altLang="zh-TW"/>
              <a:pPr>
                <a:defRPr/>
              </a:pPr>
              <a:t>‹#›</a:t>
            </a:fld>
            <a:endParaRPr lang="en-US" altLang="zh-TW"/>
          </a:p>
        </p:txBody>
      </p:sp>
    </p:spTree>
    <p:extLst>
      <p:ext uri="{BB962C8B-B14F-4D97-AF65-F5344CB8AC3E}">
        <p14:creationId xmlns:p14="http://schemas.microsoft.com/office/powerpoint/2010/main" val="61353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5F73645E-B40C-45AA-9709-8DA1C95A15F3}" type="slidenum">
              <a:rPr lang="en-US" altLang="zh-TW"/>
              <a:pPr>
                <a:defRPr/>
              </a:pPr>
              <a:t>‹#›</a:t>
            </a:fld>
            <a:endParaRPr lang="en-US" altLang="zh-TW"/>
          </a:p>
        </p:txBody>
      </p:sp>
    </p:spTree>
    <p:extLst>
      <p:ext uri="{BB962C8B-B14F-4D97-AF65-F5344CB8AC3E}">
        <p14:creationId xmlns:p14="http://schemas.microsoft.com/office/powerpoint/2010/main" val="2644113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5342E521-F9A2-4CE3-94E8-9AC3A08CD30C}" type="slidenum">
              <a:rPr lang="en-US" altLang="zh-TW"/>
              <a:pPr>
                <a:defRPr/>
              </a:pPr>
              <a:t>‹#›</a:t>
            </a:fld>
            <a:endParaRPr lang="en-US" altLang="zh-TW"/>
          </a:p>
        </p:txBody>
      </p:sp>
    </p:spTree>
    <p:extLst>
      <p:ext uri="{BB962C8B-B14F-4D97-AF65-F5344CB8AC3E}">
        <p14:creationId xmlns:p14="http://schemas.microsoft.com/office/powerpoint/2010/main" val="183537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8F38AA5F-E4B1-4D85-BA05-5FA1FB81F0AE}" type="slidenum">
              <a:rPr lang="en-US" altLang="zh-TW"/>
              <a:pPr>
                <a:defRPr/>
              </a:pPr>
              <a:t>‹#›</a:t>
            </a:fld>
            <a:endParaRPr lang="en-US" altLang="zh-TW"/>
          </a:p>
        </p:txBody>
      </p:sp>
    </p:spTree>
    <p:extLst>
      <p:ext uri="{BB962C8B-B14F-4D97-AF65-F5344CB8AC3E}">
        <p14:creationId xmlns:p14="http://schemas.microsoft.com/office/powerpoint/2010/main" val="3126513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9B799D6D-4959-4E62-87E5-0E6284A4E1DC}" type="slidenum">
              <a:rPr lang="en-US" altLang="zh-TW"/>
              <a:pPr>
                <a:defRPr/>
              </a:pPr>
              <a:t>‹#›</a:t>
            </a:fld>
            <a:endParaRPr lang="en-US" altLang="zh-TW"/>
          </a:p>
        </p:txBody>
      </p:sp>
    </p:spTree>
    <p:extLst>
      <p:ext uri="{BB962C8B-B14F-4D97-AF65-F5344CB8AC3E}">
        <p14:creationId xmlns:p14="http://schemas.microsoft.com/office/powerpoint/2010/main" val="622595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5ECC6185-BB7A-4502-9893-938F542A2602}" type="slidenum">
              <a:rPr lang="en-US" altLang="zh-TW"/>
              <a:pPr>
                <a:defRPr/>
              </a:pPr>
              <a:t>‹#›</a:t>
            </a:fld>
            <a:endParaRPr lang="en-US" altLang="zh-TW"/>
          </a:p>
        </p:txBody>
      </p:sp>
    </p:spTree>
    <p:extLst>
      <p:ext uri="{BB962C8B-B14F-4D97-AF65-F5344CB8AC3E}">
        <p14:creationId xmlns:p14="http://schemas.microsoft.com/office/powerpoint/2010/main" val="2838812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C7695407-B7CD-4991-BE6D-ADBB626A45DD}" type="slidenum">
              <a:rPr lang="en-US" altLang="zh-TW"/>
              <a:pPr>
                <a:defRPr/>
              </a:pPr>
              <a:t>‹#›</a:t>
            </a:fld>
            <a:endParaRPr lang="en-US" altLang="zh-TW"/>
          </a:p>
        </p:txBody>
      </p:sp>
    </p:spTree>
    <p:extLst>
      <p:ext uri="{BB962C8B-B14F-4D97-AF65-F5344CB8AC3E}">
        <p14:creationId xmlns:p14="http://schemas.microsoft.com/office/powerpoint/2010/main" val="372899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407DFCD7-4987-4D03-A5E7-02A556EAF1C5}" type="slidenum">
              <a:rPr lang="en-US" altLang="zh-TW"/>
              <a:pPr>
                <a:defRPr/>
              </a:pPr>
              <a:t>‹#›</a:t>
            </a:fld>
            <a:endParaRPr lang="en-US" altLang="zh-TW"/>
          </a:p>
        </p:txBody>
      </p:sp>
    </p:spTree>
    <p:extLst>
      <p:ext uri="{BB962C8B-B14F-4D97-AF65-F5344CB8AC3E}">
        <p14:creationId xmlns:p14="http://schemas.microsoft.com/office/powerpoint/2010/main" val="248603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8382ACDB-447D-46BF-87D3-044F8972205B}" type="slidenum">
              <a:rPr lang="en-US" altLang="zh-TW"/>
              <a:pPr>
                <a:defRPr/>
              </a:pPr>
              <a:t>‹#›</a:t>
            </a:fld>
            <a:endParaRPr lang="en-US" altLang="zh-TW"/>
          </a:p>
        </p:txBody>
      </p:sp>
    </p:spTree>
    <p:extLst>
      <p:ext uri="{BB962C8B-B14F-4D97-AF65-F5344CB8AC3E}">
        <p14:creationId xmlns:p14="http://schemas.microsoft.com/office/powerpoint/2010/main" val="2577750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0BAAEB7A-49C9-46B6-BFA2-DA92B71D0E6C}" type="slidenum">
              <a:rPr lang="en-US" altLang="zh-TW"/>
              <a:pPr>
                <a:defRPr/>
              </a:pPr>
              <a:t>‹#›</a:t>
            </a:fld>
            <a:endParaRPr lang="en-US" altLang="zh-TW"/>
          </a:p>
        </p:txBody>
      </p:sp>
    </p:spTree>
    <p:extLst>
      <p:ext uri="{BB962C8B-B14F-4D97-AF65-F5344CB8AC3E}">
        <p14:creationId xmlns:p14="http://schemas.microsoft.com/office/powerpoint/2010/main" val="1773179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2900" y="396875"/>
            <a:ext cx="61722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342900" y="2311400"/>
            <a:ext cx="6172200" cy="653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342900" y="9020175"/>
            <a:ext cx="1600200" cy="687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新細明體" charset="-120"/>
              </a:defRPr>
            </a:lvl1pPr>
          </a:lstStyle>
          <a:p>
            <a:pPr>
              <a:defRPr/>
            </a:pPr>
            <a:endParaRPr lang="en-US" altLang="zh-TW"/>
          </a:p>
        </p:txBody>
      </p:sp>
      <p:sp>
        <p:nvSpPr>
          <p:cNvPr id="1029" name="Rectangle 5"/>
          <p:cNvSpPr>
            <a:spLocks noGrp="1" noChangeArrowheads="1"/>
          </p:cNvSpPr>
          <p:nvPr>
            <p:ph type="ftr" sz="quarter" idx="3"/>
          </p:nvPr>
        </p:nvSpPr>
        <p:spPr bwMode="auto">
          <a:xfrm>
            <a:off x="2343150" y="9020175"/>
            <a:ext cx="2171700" cy="687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新細明體" charset="-120"/>
              </a:defRPr>
            </a:lvl1pPr>
          </a:lstStyle>
          <a:p>
            <a:pPr>
              <a:defRPr/>
            </a:pPr>
            <a:endParaRPr lang="en-US" altLang="zh-TW"/>
          </a:p>
        </p:txBody>
      </p:sp>
      <p:sp>
        <p:nvSpPr>
          <p:cNvPr id="1030" name="Rectangle 6"/>
          <p:cNvSpPr>
            <a:spLocks noGrp="1" noChangeArrowheads="1"/>
          </p:cNvSpPr>
          <p:nvPr>
            <p:ph type="sldNum" sz="quarter" idx="4"/>
          </p:nvPr>
        </p:nvSpPr>
        <p:spPr bwMode="auto">
          <a:xfrm>
            <a:off x="4914900" y="9020175"/>
            <a:ext cx="1600200" cy="687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新細明體" charset="-120"/>
              </a:defRPr>
            </a:lvl1pPr>
          </a:lstStyle>
          <a:p>
            <a:pPr>
              <a:defRPr/>
            </a:pPr>
            <a:fld id="{84987F4E-FE1D-4576-A903-D1C938558F52}"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charset="-120"/>
        </a:defRPr>
      </a:lvl2pPr>
      <a:lvl3pPr algn="ctr" rtl="0" eaLnBrk="0" fontAlgn="base" hangingPunct="0">
        <a:spcBef>
          <a:spcPct val="0"/>
        </a:spcBef>
        <a:spcAft>
          <a:spcPct val="0"/>
        </a:spcAft>
        <a:defRPr kumimoji="1" sz="4400">
          <a:solidFill>
            <a:schemeClr val="tx2"/>
          </a:solidFill>
          <a:latin typeface="Arial" charset="0"/>
          <a:ea typeface="新細明體" charset="-120"/>
        </a:defRPr>
      </a:lvl3pPr>
      <a:lvl4pPr algn="ctr" rtl="0" eaLnBrk="0" fontAlgn="base" hangingPunct="0">
        <a:spcBef>
          <a:spcPct val="0"/>
        </a:spcBef>
        <a:spcAft>
          <a:spcPct val="0"/>
        </a:spcAft>
        <a:defRPr kumimoji="1" sz="4400">
          <a:solidFill>
            <a:schemeClr val="tx2"/>
          </a:solidFill>
          <a:latin typeface="Arial" charset="0"/>
          <a:ea typeface="新細明體" charset="-120"/>
        </a:defRPr>
      </a:lvl4pPr>
      <a:lvl5pPr algn="ctr" rtl="0" eaLnBrk="0" fontAlgn="base" hangingPunct="0">
        <a:spcBef>
          <a:spcPct val="0"/>
        </a:spcBef>
        <a:spcAft>
          <a:spcPct val="0"/>
        </a:spcAft>
        <a:defRPr kumimoji="1" sz="4400">
          <a:solidFill>
            <a:schemeClr val="tx2"/>
          </a:solidFill>
          <a:latin typeface="Arial" charset="0"/>
          <a:ea typeface="新細明體" charset="-120"/>
        </a:defRPr>
      </a:lvl5pPr>
      <a:lvl6pPr marL="457200" algn="ctr" rtl="0" fontAlgn="base">
        <a:spcBef>
          <a:spcPct val="0"/>
        </a:spcBef>
        <a:spcAft>
          <a:spcPct val="0"/>
        </a:spcAft>
        <a:defRPr kumimoji="1" sz="4400">
          <a:solidFill>
            <a:schemeClr val="tx2"/>
          </a:solidFill>
          <a:latin typeface="Arial" charset="0"/>
          <a:ea typeface="新細明體" charset="-120"/>
        </a:defRPr>
      </a:lvl6pPr>
      <a:lvl7pPr marL="914400" algn="ctr" rtl="0" fontAlgn="base">
        <a:spcBef>
          <a:spcPct val="0"/>
        </a:spcBef>
        <a:spcAft>
          <a:spcPct val="0"/>
        </a:spcAft>
        <a:defRPr kumimoji="1" sz="4400">
          <a:solidFill>
            <a:schemeClr val="tx2"/>
          </a:solidFill>
          <a:latin typeface="Arial" charset="0"/>
          <a:ea typeface="新細明體" charset="-120"/>
        </a:defRPr>
      </a:lvl7pPr>
      <a:lvl8pPr marL="1371600" algn="ctr" rtl="0" fontAlgn="base">
        <a:spcBef>
          <a:spcPct val="0"/>
        </a:spcBef>
        <a:spcAft>
          <a:spcPct val="0"/>
        </a:spcAft>
        <a:defRPr kumimoji="1" sz="4400">
          <a:solidFill>
            <a:schemeClr val="tx2"/>
          </a:solidFill>
          <a:latin typeface="Arial" charset="0"/>
          <a:ea typeface="新細明體" charset="-120"/>
        </a:defRPr>
      </a:lvl8pPr>
      <a:lvl9pPr marL="1828800" algn="ctr" rtl="0" fontAlgn="base">
        <a:spcBef>
          <a:spcPct val="0"/>
        </a:spcBef>
        <a:spcAft>
          <a:spcPct val="0"/>
        </a:spcAft>
        <a:defRPr kumimoji="1" sz="4400">
          <a:solidFill>
            <a:schemeClr val="tx2"/>
          </a:solidFill>
          <a:latin typeface="Arial" charset="0"/>
          <a:ea typeface="新細明體"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hyperlink" Target="http://www.purewaterclub.com/"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18.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9.jpeg"/><Relationship Id="rId3" Type="http://schemas.openxmlformats.org/officeDocument/2006/relationships/image" Target="../media/image19.jpeg"/><Relationship Id="rId7" Type="http://schemas.openxmlformats.org/officeDocument/2006/relationships/image" Target="../media/image23.jpeg"/><Relationship Id="rId12" Type="http://schemas.openxmlformats.org/officeDocument/2006/relationships/image" Target="../media/image28.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s>
</file>

<file path=ppt/slides/_rels/slide19.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png"/><Relationship Id="rId7" Type="http://schemas.openxmlformats.org/officeDocument/2006/relationships/image" Target="../media/image41.jpe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40.jpeg"/><Relationship Id="rId11" Type="http://schemas.openxmlformats.org/officeDocument/2006/relationships/image" Target="../media/image45.jpeg"/><Relationship Id="rId5" Type="http://schemas.openxmlformats.org/officeDocument/2006/relationships/image" Target="../media/image39.jpeg"/><Relationship Id="rId10" Type="http://schemas.openxmlformats.org/officeDocument/2006/relationships/image" Target="../media/image44.jpeg"/><Relationship Id="rId4" Type="http://schemas.openxmlformats.org/officeDocument/2006/relationships/image" Target="../media/image38.jpeg"/><Relationship Id="rId9" Type="http://schemas.openxmlformats.org/officeDocument/2006/relationships/image" Target="../media/image43.jpeg"/></Relationships>
</file>

<file path=ppt/slides/_rels/slide21.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6.jpeg"/><Relationship Id="rId7" Type="http://schemas.openxmlformats.org/officeDocument/2006/relationships/image" Target="../media/image5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image" Target="../media/image47.jpeg"/></Relationships>
</file>

<file path=ppt/slides/_rels/slide22.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53.jpeg"/><Relationship Id="rId7" Type="http://schemas.openxmlformats.org/officeDocument/2006/relationships/image" Target="../media/image57.jpe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6.png"/><Relationship Id="rId11" Type="http://schemas.openxmlformats.org/officeDocument/2006/relationships/hyperlink" Target="mailto:rosales@purewaterclub.com" TargetMode="External"/><Relationship Id="rId5" Type="http://schemas.openxmlformats.org/officeDocument/2006/relationships/image" Target="../media/image55.jpeg"/><Relationship Id="rId10" Type="http://schemas.openxmlformats.org/officeDocument/2006/relationships/image" Target="../media/image60.jpeg"/><Relationship Id="rId4" Type="http://schemas.openxmlformats.org/officeDocument/2006/relationships/image" Target="../media/image54.jpeg"/><Relationship Id="rId9" Type="http://schemas.openxmlformats.org/officeDocument/2006/relationships/image" Target="../media/image59.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620688" y="4520952"/>
            <a:ext cx="5688632" cy="954107"/>
          </a:xfrm>
          <a:prstGeom prst="rect">
            <a:avLst/>
          </a:prstGeom>
          <a:noFill/>
        </p:spPr>
        <p:txBody>
          <a:bodyPr wrap="square" rtlCol="0">
            <a:spAutoFit/>
          </a:bodyPr>
          <a:lstStyle/>
          <a:p>
            <a:pPr algn="ctr"/>
            <a:r>
              <a:rPr lang="en-US" sz="2800" b="1" dirty="0"/>
              <a:t>REVERSE OSMOSIS SYSTEM</a:t>
            </a:r>
          </a:p>
          <a:p>
            <a:pPr algn="ctr"/>
            <a:r>
              <a:rPr lang="en-US" sz="2800" b="1" dirty="0"/>
              <a:t>INSTALLATION </a:t>
            </a:r>
            <a:r>
              <a:rPr lang="en-US" sz="2800" b="1" dirty="0" smtClean="0"/>
              <a:t>MANUA</a:t>
            </a:r>
            <a:r>
              <a:rPr lang="en-US" altLang="zh-TW" sz="2800" b="1" dirty="0" smtClean="0"/>
              <a:t>L</a:t>
            </a:r>
            <a:endParaRPr lang="en-US" sz="2800" b="1" dirty="0"/>
          </a:p>
        </p:txBody>
      </p:sp>
    </p:spTree>
    <p:extLst>
      <p:ext uri="{BB962C8B-B14F-4D97-AF65-F5344CB8AC3E}">
        <p14:creationId xmlns:p14="http://schemas.microsoft.com/office/powerpoint/2010/main" val="3735982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033588" y="540861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2" name="文字方塊 1"/>
          <p:cNvSpPr txBox="1"/>
          <p:nvPr/>
        </p:nvSpPr>
        <p:spPr>
          <a:xfrm>
            <a:off x="540697" y="704528"/>
            <a:ext cx="5827298" cy="8280920"/>
          </a:xfrm>
          <a:prstGeom prst="rect">
            <a:avLst/>
          </a:prstGeom>
          <a:noFill/>
        </p:spPr>
        <p:txBody>
          <a:bodyPr wrap="square" rtlCol="0">
            <a:noAutofit/>
          </a:bodyPr>
          <a:lstStyle/>
          <a:p>
            <a:pPr>
              <a:spcBef>
                <a:spcPts val="900"/>
              </a:spcBef>
              <a:spcAft>
                <a:spcPts val="0"/>
              </a:spcAft>
            </a:pPr>
            <a:r>
              <a:rPr lang="en-US" sz="1400" dirty="0" smtClean="0">
                <a:effectLst/>
                <a:latin typeface="+mj-lt"/>
                <a:ea typeface="宋体"/>
                <a:cs typeface="Microsoft YaHei"/>
              </a:rPr>
              <a:t>Stainless Steel Sink</a:t>
            </a:r>
          </a:p>
          <a:p>
            <a:pPr>
              <a:spcBef>
                <a:spcPts val="900"/>
              </a:spcBef>
              <a:spcAft>
                <a:spcPts val="0"/>
              </a:spcAft>
            </a:pPr>
            <a:r>
              <a:rPr lang="en-US" sz="1400" dirty="0" smtClean="0">
                <a:effectLst/>
                <a:latin typeface="+mj-lt"/>
                <a:ea typeface="宋体"/>
                <a:cs typeface="Microsoft YaHei"/>
              </a:rPr>
              <a:t>1.	Determine the desired location for your RO faucet on your sink surface.</a:t>
            </a:r>
          </a:p>
          <a:p>
            <a:pPr>
              <a:spcBef>
                <a:spcPts val="900"/>
              </a:spcBef>
              <a:spcAft>
                <a:spcPts val="0"/>
              </a:spcAft>
            </a:pPr>
            <a:r>
              <a:rPr lang="en-US" sz="1400" dirty="0" smtClean="0">
                <a:effectLst/>
                <a:latin typeface="+mj-lt"/>
                <a:ea typeface="宋体"/>
                <a:cs typeface="Microsoft YaHei"/>
              </a:rPr>
              <a:t>2.	Place masking tape or duct tape on the determined location for the hole to be drilled.</a:t>
            </a:r>
          </a:p>
          <a:p>
            <a:pPr>
              <a:spcBef>
                <a:spcPts val="900"/>
              </a:spcBef>
              <a:spcAft>
                <a:spcPts val="0"/>
              </a:spcAft>
            </a:pPr>
            <a:r>
              <a:rPr lang="en-US" sz="1400" dirty="0" smtClean="0">
                <a:effectLst/>
                <a:latin typeface="+mj-lt"/>
                <a:ea typeface="宋体"/>
                <a:cs typeface="Microsoft YaHei"/>
              </a:rPr>
              <a:t>3.	Use a variable speed drill set on slow speed and drill with a 1/8 inch (3mm) drill bit to make a center hole at the select location.</a:t>
            </a:r>
          </a:p>
          <a:p>
            <a:pPr>
              <a:spcBef>
                <a:spcPts val="900"/>
              </a:spcBef>
              <a:spcAft>
                <a:spcPts val="0"/>
              </a:spcAft>
            </a:pPr>
            <a:r>
              <a:rPr lang="en-US" sz="1400" dirty="0" smtClean="0">
                <a:effectLst/>
                <a:latin typeface="+mj-lt"/>
                <a:ea typeface="宋体"/>
                <a:cs typeface="Microsoft YaHei"/>
              </a:rPr>
              <a:t>Note!</a:t>
            </a:r>
          </a:p>
          <a:p>
            <a:pPr>
              <a:spcBef>
                <a:spcPts val="900"/>
              </a:spcBef>
              <a:spcAft>
                <a:spcPts val="0"/>
              </a:spcAft>
            </a:pPr>
            <a:r>
              <a:rPr lang="en-US" sz="1400" dirty="0" smtClean="0">
                <a:effectLst/>
                <a:latin typeface="+mj-lt"/>
                <a:ea typeface="宋体"/>
                <a:cs typeface="Microsoft YaHei"/>
              </a:rPr>
              <a:t>Use water or lubricant to keep the drill bit cool while drilling.</a:t>
            </a:r>
          </a:p>
          <a:p>
            <a:pPr>
              <a:spcBef>
                <a:spcPts val="900"/>
              </a:spcBef>
              <a:spcAft>
                <a:spcPts val="0"/>
              </a:spcAft>
            </a:pPr>
            <a:r>
              <a:rPr lang="en-US" sz="1400" dirty="0" smtClean="0">
                <a:effectLst/>
                <a:latin typeface="+mj-lt"/>
                <a:ea typeface="宋体"/>
                <a:cs typeface="Microsoft YaHei"/>
              </a:rPr>
              <a:t>4.	Enlarge the hole using a V4 inch (6.4mm) drill bit. Use factory approved method or approved plumbing practice to drill hole in sink.</a:t>
            </a:r>
          </a:p>
          <a:p>
            <a:pPr>
              <a:spcBef>
                <a:spcPts val="900"/>
              </a:spcBef>
              <a:spcAft>
                <a:spcPts val="0"/>
              </a:spcAft>
            </a:pPr>
            <a:r>
              <a:rPr lang="en-US" sz="1400" dirty="0" smtClean="0">
                <a:effectLst/>
                <a:latin typeface="+mj-lt"/>
                <a:ea typeface="宋体"/>
                <a:cs typeface="Microsoft YaHei"/>
              </a:rPr>
              <a:t>5.	Enlarge the hole to 1/2-inch diameter. Keep bit well lubricated and drill slowly.</a:t>
            </a:r>
          </a:p>
          <a:p>
            <a:pPr>
              <a:spcBef>
                <a:spcPts val="900"/>
              </a:spcBef>
              <a:spcAft>
                <a:spcPts val="0"/>
              </a:spcAft>
            </a:pPr>
            <a:r>
              <a:rPr lang="en-US" sz="1400" dirty="0" smtClean="0">
                <a:effectLst/>
                <a:latin typeface="+mj-lt"/>
                <a:ea typeface="宋体"/>
                <a:cs typeface="Microsoft YaHei"/>
              </a:rPr>
              <a:t>6.	On top of the sink, insert the chrome base plate (Escutcheon plate), and the large rubber washer in that order over the threaded mounting tube at the base of the faucet.</a:t>
            </a:r>
          </a:p>
          <a:p>
            <a:pPr>
              <a:spcBef>
                <a:spcPts val="900"/>
              </a:spcBef>
              <a:spcAft>
                <a:spcPts val="0"/>
              </a:spcAft>
            </a:pPr>
            <a:r>
              <a:rPr lang="en-US" sz="1400" dirty="0" smtClean="0">
                <a:effectLst/>
                <a:latin typeface="+mj-lt"/>
                <a:ea typeface="宋体"/>
                <a:cs typeface="Microsoft YaHei"/>
              </a:rPr>
              <a:t>7.	Under the sink, install the large metal (or plastic) washer and the star washer (or lock washer) over the threaded stem. Screw on the nut and tighten.</a:t>
            </a:r>
          </a:p>
          <a:p>
            <a:pPr>
              <a:spcBef>
                <a:spcPts val="900"/>
              </a:spcBef>
              <a:spcAft>
                <a:spcPts val="0"/>
              </a:spcAft>
            </a:pPr>
            <a:r>
              <a:rPr lang="en-US" sz="1400" dirty="0" smtClean="0">
                <a:effectLst/>
                <a:latin typeface="+mj-lt"/>
                <a:ea typeface="宋体"/>
                <a:cs typeface="Microsoft YaHei"/>
              </a:rPr>
              <a:t>8.	Connect the freshwater line sleeve over the brass compression nut and the white plastic ferrule (do not use the brass ferrule) over blue tubing, then push to the end of the threaded stem. Screw on </a:t>
            </a:r>
            <a:r>
              <a:rPr lang="en-US" sz="1400" dirty="0" err="1" smtClean="0">
                <a:effectLst/>
                <a:latin typeface="+mj-lt"/>
                <a:ea typeface="宋体"/>
                <a:cs typeface="Microsoft YaHei"/>
              </a:rPr>
              <a:t>thecompression</a:t>
            </a:r>
            <a:r>
              <a:rPr lang="en-US" sz="1400" dirty="0" smtClean="0">
                <a:effectLst/>
                <a:latin typeface="+mj-lt"/>
                <a:ea typeface="宋体"/>
                <a:cs typeface="Microsoft YaHei"/>
              </a:rPr>
              <a:t> nut and tighten or use the quick connection adapter (PLEASE REFER TO PAGE 14)</a:t>
            </a:r>
          </a:p>
          <a:p>
            <a:pPr>
              <a:spcBef>
                <a:spcPts val="900"/>
              </a:spcBef>
              <a:spcAft>
                <a:spcPts val="0"/>
              </a:spcAft>
            </a:pPr>
            <a:r>
              <a:rPr lang="en-US" sz="1400" dirty="0" smtClean="0">
                <a:effectLst/>
                <a:latin typeface="+mj-lt"/>
                <a:ea typeface="宋体"/>
                <a:cs typeface="Microsoft YaHei"/>
              </a:rPr>
              <a:t>Porcelain Sink</a:t>
            </a:r>
          </a:p>
          <a:p>
            <a:pPr>
              <a:spcBef>
                <a:spcPts val="900"/>
              </a:spcBef>
              <a:spcAft>
                <a:spcPts val="0"/>
              </a:spcAft>
            </a:pPr>
            <a:r>
              <a:rPr lang="en-US" sz="1400" dirty="0" smtClean="0">
                <a:effectLst/>
                <a:latin typeface="+mj-lt"/>
                <a:ea typeface="宋体"/>
                <a:cs typeface="Microsoft YaHei"/>
              </a:rPr>
              <a:t>To drill on a porcelain sink, a spring-loaded </a:t>
            </a:r>
            <a:r>
              <a:rPr lang="en-US" sz="1400" dirty="0" err="1" smtClean="0">
                <a:effectLst/>
                <a:latin typeface="+mj-lt"/>
                <a:ea typeface="宋体"/>
                <a:cs typeface="Microsoft YaHei"/>
              </a:rPr>
              <a:t>Relton</a:t>
            </a:r>
            <a:r>
              <a:rPr lang="en-US" sz="1400" dirty="0" smtClean="0">
                <a:effectLst/>
                <a:latin typeface="+mj-lt"/>
                <a:ea typeface="宋体"/>
                <a:cs typeface="Microsoft YaHei"/>
              </a:rPr>
              <a:t> style drill set is strongly recommended to prevent chipping. Avoid high speed drilling during the initial cutting of porcelain as this can cause chipping.</a:t>
            </a:r>
          </a:p>
          <a:p>
            <a:pPr>
              <a:spcBef>
                <a:spcPts val="900"/>
              </a:spcBef>
              <a:spcAft>
                <a:spcPts val="0"/>
              </a:spcAft>
            </a:pPr>
            <a:endParaRPr kumimoji="0" lang="en-US" altLang="en-US" sz="1400" b="1" dirty="0" smtClean="0">
              <a:ea typeface="宋体" pitchFamily="2" charset="-122"/>
              <a:cs typeface="Arial" charset="0"/>
            </a:endParaRPr>
          </a:p>
          <a:p>
            <a:pPr>
              <a:spcBef>
                <a:spcPts val="900"/>
              </a:spcBef>
              <a:spcAft>
                <a:spcPts val="0"/>
              </a:spcAft>
            </a:pPr>
            <a:endParaRPr lang="en-US" sz="1400" dirty="0" smtClean="0">
              <a:effectLst/>
              <a:latin typeface="+mj-lt"/>
              <a:ea typeface="宋体"/>
              <a:cs typeface="Microsoft YaHei"/>
            </a:endParaRPr>
          </a:p>
          <a:p>
            <a:endParaRPr lang="en-US" dirty="0"/>
          </a:p>
        </p:txBody>
      </p:sp>
    </p:spTree>
    <p:extLst>
      <p:ext uri="{BB962C8B-B14F-4D97-AF65-F5344CB8AC3E}">
        <p14:creationId xmlns:p14="http://schemas.microsoft.com/office/powerpoint/2010/main" val="562867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033588" y="540861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96922"/>
            <a:ext cx="6858000" cy="989459"/>
          </a:xfrm>
          <a:prstGeom prst="rect">
            <a:avLst/>
          </a:prstGeom>
          <a:noFill/>
        </p:spPr>
        <p:txBody>
          <a:bodyPr wrap="square" rtlCol="0" anchor="ctr" anchorCtr="0">
            <a:noAutofit/>
          </a:bodyPr>
          <a:lstStyle/>
          <a:p>
            <a:pPr algn="ctr">
              <a:spcAft>
                <a:spcPts val="60"/>
              </a:spcAft>
            </a:pPr>
            <a:r>
              <a:rPr lang="en-US" sz="3200" b="1" dirty="0" smtClean="0">
                <a:solidFill>
                  <a:srgbClr val="000000"/>
                </a:solidFill>
                <a:latin typeface="Arial Black" panose="020B0A04020102020204" pitchFamily="34" charset="0"/>
                <a:ea typeface="宋体"/>
                <a:cs typeface="Arial"/>
              </a:rPr>
              <a:t>INSTALLATION </a:t>
            </a:r>
            <a:r>
              <a:rPr lang="en-US" sz="3200" b="1" dirty="0">
                <a:solidFill>
                  <a:srgbClr val="000000"/>
                </a:solidFill>
                <a:latin typeface="Arial Black" panose="020B0A04020102020204" pitchFamily="34" charset="0"/>
                <a:ea typeface="宋体"/>
                <a:cs typeface="Arial"/>
              </a:rPr>
              <a:t>STEP </a:t>
            </a:r>
            <a:r>
              <a:rPr lang="en-US" sz="3200" b="1" dirty="0" smtClean="0">
                <a:solidFill>
                  <a:srgbClr val="000000"/>
                </a:solidFill>
                <a:latin typeface="Arial Black" panose="020B0A04020102020204" pitchFamily="34" charset="0"/>
                <a:ea typeface="宋体"/>
                <a:cs typeface="Arial"/>
              </a:rPr>
              <a:t>6</a:t>
            </a:r>
            <a:endParaRPr lang="en-US" altLang="zh-TW" sz="3200" b="1" dirty="0" smtClean="0">
              <a:solidFill>
                <a:srgbClr val="000000"/>
              </a:solidFill>
              <a:latin typeface="Arial Black" panose="020B0A04020102020204" pitchFamily="34" charset="0"/>
              <a:ea typeface="宋体"/>
              <a:cs typeface="Arial"/>
            </a:endParaRPr>
          </a:p>
          <a:p>
            <a:pPr algn="ctr">
              <a:spcAft>
                <a:spcPts val="60"/>
              </a:spcAft>
            </a:pPr>
            <a:r>
              <a:rPr lang="en-US" sz="2400" b="1" dirty="0" smtClean="0">
                <a:solidFill>
                  <a:srgbClr val="000000"/>
                </a:solidFill>
                <a:latin typeface="Arial"/>
                <a:ea typeface="宋体"/>
                <a:cs typeface="Arial"/>
              </a:rPr>
              <a:t>WATER STORAGE TANK</a:t>
            </a:r>
            <a:endParaRPr lang="en-US" sz="2400" b="1" dirty="0" smtClean="0">
              <a:effectLst/>
              <a:latin typeface="Arial"/>
              <a:ea typeface="宋体"/>
            </a:endParaRPr>
          </a:p>
        </p:txBody>
      </p:sp>
      <p:sp>
        <p:nvSpPr>
          <p:cNvPr id="80" name="Text Box 391"/>
          <p:cNvSpPr>
            <a:spLocks noChangeArrowheads="1"/>
          </p:cNvSpPr>
          <p:nvPr/>
        </p:nvSpPr>
        <p:spPr bwMode="auto">
          <a:xfrm>
            <a:off x="764704" y="1314962"/>
            <a:ext cx="5328592" cy="829725"/>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nchorCtr="0">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zh-TW" sz="1600" b="1" dirty="0" smtClean="0">
                <a:solidFill>
                  <a:srgbClr val="10253F"/>
                </a:solidFill>
              </a:rPr>
              <a:t>NOTE :</a:t>
            </a:r>
          </a:p>
          <a:p>
            <a:pPr algn="ctr" eaLnBrk="1" hangingPunct="1">
              <a:spcBef>
                <a:spcPct val="50000"/>
              </a:spcBef>
              <a:buFontTx/>
              <a:buNone/>
            </a:pPr>
            <a:r>
              <a:rPr lang="en-US" altLang="zh-TW" sz="1200" dirty="0" smtClean="0"/>
              <a:t>Do not tamper with the air valve on low side of storage tank. It has been preset at 7-10 psi by the manufacturer.</a:t>
            </a:r>
            <a:endParaRPr lang="en-US" altLang="en-US" sz="1200" dirty="0"/>
          </a:p>
        </p:txBody>
      </p:sp>
      <p:sp>
        <p:nvSpPr>
          <p:cNvPr id="2" name="文字方塊 1"/>
          <p:cNvSpPr txBox="1"/>
          <p:nvPr/>
        </p:nvSpPr>
        <p:spPr>
          <a:xfrm>
            <a:off x="515351" y="2576736"/>
            <a:ext cx="5827298" cy="2736304"/>
          </a:xfrm>
          <a:prstGeom prst="rect">
            <a:avLst/>
          </a:prstGeom>
          <a:noFill/>
        </p:spPr>
        <p:txBody>
          <a:bodyPr wrap="square" rtlCol="0">
            <a:noAutofit/>
          </a:bodyPr>
          <a:lstStyle/>
          <a:p>
            <a:pPr>
              <a:spcBef>
                <a:spcPts val="900"/>
              </a:spcBef>
              <a:spcAft>
                <a:spcPts val="0"/>
              </a:spcAft>
            </a:pPr>
            <a:r>
              <a:rPr lang="en-US" sz="1400" dirty="0" smtClean="0">
                <a:effectLst/>
                <a:latin typeface="+mj-lt"/>
                <a:ea typeface="宋体"/>
                <a:cs typeface="Microsoft YaHei"/>
              </a:rPr>
              <a:t>1.</a:t>
            </a:r>
            <a:r>
              <a:rPr lang="en-US" altLang="zh-TW" sz="1400" dirty="0" smtClean="0">
                <a:effectLst/>
                <a:latin typeface="+mj-lt"/>
                <a:ea typeface="宋体"/>
                <a:cs typeface="Microsoft YaHei"/>
              </a:rPr>
              <a:t>) </a:t>
            </a:r>
            <a:r>
              <a:rPr lang="en-US" sz="1400" dirty="0" smtClean="0">
                <a:effectLst/>
                <a:latin typeface="+mj-lt"/>
                <a:ea typeface="宋体"/>
                <a:cs typeface="Microsoft YaHei"/>
              </a:rPr>
              <a:t>Open the box and remove the stand from the top of the tank.</a:t>
            </a:r>
          </a:p>
          <a:p>
            <a:pPr>
              <a:spcBef>
                <a:spcPts val="900"/>
              </a:spcBef>
              <a:spcAft>
                <a:spcPts val="0"/>
              </a:spcAft>
            </a:pPr>
            <a:r>
              <a:rPr lang="en-US" sz="1400" dirty="0" smtClean="0">
                <a:effectLst/>
                <a:latin typeface="+mj-lt"/>
                <a:ea typeface="宋体"/>
                <a:cs typeface="Microsoft YaHei"/>
              </a:rPr>
              <a:t>2.</a:t>
            </a:r>
            <a:r>
              <a:rPr lang="en-US" altLang="zh-TW" sz="1400" dirty="0" smtClean="0">
                <a:effectLst/>
                <a:latin typeface="+mj-lt"/>
                <a:ea typeface="宋体"/>
                <a:cs typeface="Microsoft YaHei"/>
              </a:rPr>
              <a:t>) </a:t>
            </a:r>
            <a:r>
              <a:rPr lang="en-US" sz="1400" dirty="0" smtClean="0">
                <a:effectLst/>
                <a:latin typeface="+mj-lt"/>
                <a:ea typeface="宋体"/>
                <a:cs typeface="Microsoft YaHei"/>
              </a:rPr>
              <a:t>Wrap the thread 6-8 times with plumbers (Teflon) tape only.</a:t>
            </a:r>
          </a:p>
          <a:p>
            <a:pPr>
              <a:spcBef>
                <a:spcPts val="900"/>
              </a:spcBef>
              <a:spcAft>
                <a:spcPts val="0"/>
              </a:spcAft>
            </a:pPr>
            <a:r>
              <a:rPr lang="en-US" sz="1400" dirty="0" smtClean="0">
                <a:effectLst/>
                <a:latin typeface="+mj-lt"/>
                <a:ea typeface="宋体"/>
                <a:cs typeface="Microsoft YaHei"/>
              </a:rPr>
              <a:t>3.</a:t>
            </a:r>
            <a:r>
              <a:rPr lang="en-US" altLang="zh-TW" sz="1400" dirty="0" smtClean="0">
                <a:effectLst/>
                <a:latin typeface="+mj-lt"/>
                <a:ea typeface="宋体"/>
                <a:cs typeface="Microsoft YaHei"/>
              </a:rPr>
              <a:t>) </a:t>
            </a:r>
            <a:r>
              <a:rPr lang="en-US" sz="1400" dirty="0" smtClean="0">
                <a:effectLst/>
                <a:latin typeface="+mj-lt"/>
                <a:ea typeface="宋体"/>
                <a:cs typeface="Microsoft YaHei"/>
              </a:rPr>
              <a:t>Connect the ball valve to the thread. Make sure it is tight but not overly tight.</a:t>
            </a:r>
          </a:p>
          <a:p>
            <a:pPr>
              <a:spcBef>
                <a:spcPts val="900"/>
              </a:spcBef>
              <a:spcAft>
                <a:spcPts val="0"/>
              </a:spcAft>
            </a:pPr>
            <a:r>
              <a:rPr lang="en-US" sz="1400" dirty="0" smtClean="0">
                <a:effectLst/>
                <a:latin typeface="+mj-lt"/>
                <a:ea typeface="宋体"/>
                <a:cs typeface="Microsoft YaHei"/>
              </a:rPr>
              <a:t>4.</a:t>
            </a:r>
            <a:r>
              <a:rPr lang="en-US" altLang="zh-TW" sz="1400" dirty="0" smtClean="0">
                <a:effectLst/>
                <a:latin typeface="+mj-lt"/>
                <a:ea typeface="宋体"/>
                <a:cs typeface="Microsoft YaHei"/>
              </a:rPr>
              <a:t>) </a:t>
            </a:r>
            <a:r>
              <a:rPr lang="en-US" sz="1400" dirty="0" smtClean="0">
                <a:effectLst/>
                <a:latin typeface="+mj-lt"/>
                <a:ea typeface="宋体"/>
                <a:cs typeface="Microsoft YaHei"/>
              </a:rPr>
              <a:t>Place the storage tank in desire location. Since it is the pressure storage tank, it can stand up straight or lie down.</a:t>
            </a:r>
          </a:p>
          <a:p>
            <a:pPr>
              <a:spcBef>
                <a:spcPts val="900"/>
              </a:spcBef>
              <a:spcAft>
                <a:spcPts val="0"/>
              </a:spcAft>
            </a:pPr>
            <a:r>
              <a:rPr lang="en-US" sz="1400" dirty="0" smtClean="0">
                <a:effectLst/>
                <a:latin typeface="+mj-lt"/>
                <a:ea typeface="宋体"/>
                <a:cs typeface="Microsoft YaHei"/>
              </a:rPr>
              <a:t>5.</a:t>
            </a:r>
            <a:r>
              <a:rPr lang="en-US" altLang="zh-TW" sz="1400" dirty="0" smtClean="0">
                <a:effectLst/>
                <a:latin typeface="+mj-lt"/>
                <a:ea typeface="宋体"/>
                <a:cs typeface="Microsoft YaHei"/>
              </a:rPr>
              <a:t>) </a:t>
            </a:r>
            <a:r>
              <a:rPr lang="en-US" sz="1400" dirty="0" smtClean="0">
                <a:effectLst/>
                <a:latin typeface="+mj-lt"/>
                <a:ea typeface="宋体"/>
                <a:cs typeface="Microsoft YaHei"/>
              </a:rPr>
              <a:t>Connect the (yellow) tubing from inline filter (5th stage) to the tank ball valve. (See 5-Stage RO system diagram page 6)</a:t>
            </a:r>
          </a:p>
          <a:p>
            <a:pPr>
              <a:spcBef>
                <a:spcPts val="900"/>
              </a:spcBef>
              <a:spcAft>
                <a:spcPts val="0"/>
              </a:spcAft>
            </a:pPr>
            <a:r>
              <a:rPr lang="en-US" sz="1400" dirty="0" smtClean="0">
                <a:effectLst/>
                <a:latin typeface="+mj-lt"/>
                <a:ea typeface="宋体"/>
                <a:cs typeface="Microsoft YaHei"/>
              </a:rPr>
              <a:t>6.</a:t>
            </a:r>
            <a:r>
              <a:rPr lang="en-US" altLang="zh-TW" sz="1400" dirty="0" smtClean="0">
                <a:effectLst/>
                <a:latin typeface="+mj-lt"/>
                <a:ea typeface="宋体"/>
                <a:cs typeface="Microsoft YaHei"/>
              </a:rPr>
              <a:t>) </a:t>
            </a:r>
            <a:r>
              <a:rPr lang="en-US" sz="1400" dirty="0" smtClean="0">
                <a:effectLst/>
                <a:latin typeface="+mj-lt"/>
                <a:ea typeface="宋体"/>
                <a:cs typeface="Microsoft YaHei"/>
              </a:rPr>
              <a:t>Turn the tank ball valve on.</a:t>
            </a:r>
            <a:endParaRPr kumimoji="0" lang="en-US" altLang="en-US" sz="1400" b="1" dirty="0" smtClean="0">
              <a:ea typeface="宋体" pitchFamily="2" charset="-122"/>
              <a:cs typeface="Arial" charset="0"/>
            </a:endParaRPr>
          </a:p>
          <a:p>
            <a:endParaRPr lang="en-US" dirty="0"/>
          </a:p>
        </p:txBody>
      </p:sp>
      <p:grpSp>
        <p:nvGrpSpPr>
          <p:cNvPr id="5" name="群組 4"/>
          <p:cNvGrpSpPr/>
          <p:nvPr/>
        </p:nvGrpSpPr>
        <p:grpSpPr>
          <a:xfrm>
            <a:off x="332656" y="5807484"/>
            <a:ext cx="6286081" cy="2664296"/>
            <a:chOff x="332656" y="5601072"/>
            <a:chExt cx="6286081" cy="2664296"/>
          </a:xfrm>
        </p:grpSpPr>
        <p:grpSp>
          <p:nvGrpSpPr>
            <p:cNvPr id="3" name="群組 2"/>
            <p:cNvGrpSpPr/>
            <p:nvPr/>
          </p:nvGrpSpPr>
          <p:grpSpPr>
            <a:xfrm>
              <a:off x="332656" y="5601072"/>
              <a:ext cx="6286081" cy="2664296"/>
              <a:chOff x="332656" y="5601072"/>
              <a:chExt cx="6286081" cy="2664296"/>
            </a:xfrm>
          </p:grpSpPr>
          <p:grpSp>
            <p:nvGrpSpPr>
              <p:cNvPr id="100" name="群組 99"/>
              <p:cNvGrpSpPr/>
              <p:nvPr/>
            </p:nvGrpSpPr>
            <p:grpSpPr>
              <a:xfrm>
                <a:off x="332656" y="5601072"/>
                <a:ext cx="6286081" cy="2664296"/>
                <a:chOff x="800708" y="2458367"/>
                <a:chExt cx="5256584" cy="3847424"/>
              </a:xfrm>
            </p:grpSpPr>
            <p:pic>
              <p:nvPicPr>
                <p:cNvPr id="102" name="圖片 10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500" y="3056979"/>
                  <a:ext cx="1540890" cy="2991505"/>
                </a:xfrm>
                <a:prstGeom prst="rect">
                  <a:avLst/>
                </a:prstGeom>
                <a:ln>
                  <a:noFill/>
                </a:ln>
              </p:spPr>
            </p:pic>
            <p:sp>
              <p:nvSpPr>
                <p:cNvPr id="103" name="矩形 102"/>
                <p:cNvSpPr/>
                <p:nvPr/>
              </p:nvSpPr>
              <p:spPr bwMode="auto">
                <a:xfrm>
                  <a:off x="800708" y="2458367"/>
                  <a:ext cx="5256584" cy="3847424"/>
                </a:xfrm>
                <a:prstGeom prst="rect">
                  <a:avLst/>
                </a:prstGeom>
                <a:noFill/>
                <a:ln w="15875" cap="flat" cmpd="sng" algn="ctr">
                  <a:solidFill>
                    <a:srgbClr val="10253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sp>
              <p:nvSpPr>
                <p:cNvPr id="104" name="文字方塊 103"/>
                <p:cNvSpPr txBox="1"/>
                <p:nvPr/>
              </p:nvSpPr>
              <p:spPr>
                <a:xfrm>
                  <a:off x="864674" y="2477744"/>
                  <a:ext cx="1625716" cy="533340"/>
                </a:xfrm>
                <a:prstGeom prst="rect">
                  <a:avLst/>
                </a:prstGeom>
                <a:noFill/>
                <a:ln>
                  <a:noFill/>
                </a:ln>
              </p:spPr>
              <p:txBody>
                <a:bodyPr wrap="square" rtlCol="0">
                  <a:spAutoFit/>
                </a:bodyPr>
                <a:lstStyle/>
                <a:p>
                  <a:pPr algn="ctr"/>
                  <a:r>
                    <a:rPr lang="en-US" altLang="zh-TW" b="1" dirty="0" smtClean="0"/>
                    <a:t>Connect Valve</a:t>
                  </a:r>
                  <a:endParaRPr lang="en-US" b="1" dirty="0"/>
                </a:p>
              </p:txBody>
            </p:sp>
            <p:pic>
              <p:nvPicPr>
                <p:cNvPr id="105" name="圖片 10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9389" y="3063824"/>
                  <a:ext cx="1536191" cy="2982378"/>
                </a:xfrm>
                <a:prstGeom prst="rect">
                  <a:avLst/>
                </a:prstGeom>
                <a:ln>
                  <a:noFill/>
                </a:ln>
              </p:spPr>
            </p:pic>
          </p:grpSp>
          <p:pic>
            <p:nvPicPr>
              <p:cNvPr id="14" name="圖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6674" y="6018764"/>
                <a:ext cx="1837053" cy="2065262"/>
              </a:xfrm>
              <a:prstGeom prst="rect">
                <a:avLst/>
              </a:prstGeom>
              <a:ln>
                <a:noFill/>
              </a:ln>
            </p:spPr>
          </p:pic>
        </p:grpSp>
        <p:sp>
          <p:nvSpPr>
            <p:cNvPr id="4" name="文字方塊 3"/>
            <p:cNvSpPr txBox="1"/>
            <p:nvPr/>
          </p:nvSpPr>
          <p:spPr>
            <a:xfrm>
              <a:off x="2719612" y="5614490"/>
              <a:ext cx="1512168" cy="369332"/>
            </a:xfrm>
            <a:prstGeom prst="rect">
              <a:avLst/>
            </a:prstGeom>
            <a:noFill/>
          </p:spPr>
          <p:txBody>
            <a:bodyPr wrap="square" rtlCol="0">
              <a:spAutoFit/>
            </a:bodyPr>
            <a:lstStyle/>
            <a:p>
              <a:pPr algn="ctr"/>
              <a:r>
                <a:rPr lang="en-US" b="1" dirty="0" smtClean="0"/>
                <a:t>ON Position</a:t>
              </a:r>
              <a:endParaRPr lang="en-US" b="1" dirty="0"/>
            </a:p>
          </p:txBody>
        </p:sp>
        <p:sp>
          <p:nvSpPr>
            <p:cNvPr id="16" name="文字方塊 15"/>
            <p:cNvSpPr txBox="1"/>
            <p:nvPr/>
          </p:nvSpPr>
          <p:spPr>
            <a:xfrm>
              <a:off x="4647127" y="5622446"/>
              <a:ext cx="1636145" cy="369332"/>
            </a:xfrm>
            <a:prstGeom prst="rect">
              <a:avLst/>
            </a:prstGeom>
            <a:noFill/>
          </p:spPr>
          <p:txBody>
            <a:bodyPr wrap="square" rtlCol="0">
              <a:spAutoFit/>
            </a:bodyPr>
            <a:lstStyle/>
            <a:p>
              <a:pPr algn="ctr"/>
              <a:r>
                <a:rPr lang="en-US" b="1" dirty="0" smtClean="0"/>
                <a:t>OFF Position</a:t>
              </a:r>
              <a:endParaRPr lang="en-US" b="1" dirty="0"/>
            </a:p>
          </p:txBody>
        </p:sp>
      </p:grpSp>
    </p:spTree>
    <p:extLst>
      <p:ext uri="{BB962C8B-B14F-4D97-AF65-F5344CB8AC3E}">
        <p14:creationId xmlns:p14="http://schemas.microsoft.com/office/powerpoint/2010/main" val="14273129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033588" y="540861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96922"/>
            <a:ext cx="6858000" cy="989459"/>
          </a:xfrm>
          <a:prstGeom prst="rect">
            <a:avLst/>
          </a:prstGeom>
          <a:noFill/>
        </p:spPr>
        <p:txBody>
          <a:bodyPr wrap="square" rtlCol="0" anchor="ctr" anchorCtr="0">
            <a:noAutofit/>
          </a:bodyPr>
          <a:lstStyle/>
          <a:p>
            <a:pPr algn="ctr">
              <a:spcAft>
                <a:spcPts val="60"/>
              </a:spcAft>
            </a:pPr>
            <a:r>
              <a:rPr lang="en-US" sz="3200" b="1" dirty="0" smtClean="0">
                <a:solidFill>
                  <a:srgbClr val="000000"/>
                </a:solidFill>
                <a:latin typeface="Arial Black" panose="020B0A04020102020204" pitchFamily="34" charset="0"/>
                <a:ea typeface="宋体"/>
                <a:cs typeface="Arial"/>
              </a:rPr>
              <a:t>STARTUP </a:t>
            </a:r>
            <a:r>
              <a:rPr lang="en-US" sz="3200" b="1" dirty="0">
                <a:solidFill>
                  <a:srgbClr val="000000"/>
                </a:solidFill>
                <a:latin typeface="Arial Black" panose="020B0A04020102020204" pitchFamily="34" charset="0"/>
                <a:ea typeface="宋体"/>
                <a:cs typeface="Arial"/>
              </a:rPr>
              <a:t>STEP </a:t>
            </a:r>
            <a:r>
              <a:rPr lang="en-US" sz="3200" b="1" dirty="0" smtClean="0">
                <a:solidFill>
                  <a:srgbClr val="000000"/>
                </a:solidFill>
                <a:latin typeface="Arial Black" panose="020B0A04020102020204" pitchFamily="34" charset="0"/>
                <a:ea typeface="宋体"/>
                <a:cs typeface="Arial"/>
              </a:rPr>
              <a:t>1</a:t>
            </a:r>
            <a:endParaRPr lang="en-US" altLang="zh-TW" sz="3200" b="1" dirty="0" smtClean="0">
              <a:solidFill>
                <a:srgbClr val="000000"/>
              </a:solidFill>
              <a:latin typeface="Arial Black" panose="020B0A04020102020204" pitchFamily="34" charset="0"/>
              <a:ea typeface="宋体"/>
              <a:cs typeface="Arial"/>
            </a:endParaRPr>
          </a:p>
          <a:p>
            <a:pPr algn="ctr">
              <a:spcAft>
                <a:spcPts val="60"/>
              </a:spcAft>
            </a:pPr>
            <a:r>
              <a:rPr lang="en-US" sz="2400" b="1" dirty="0" smtClean="0">
                <a:solidFill>
                  <a:srgbClr val="000000"/>
                </a:solidFill>
                <a:latin typeface="Arial"/>
                <a:ea typeface="宋体"/>
                <a:cs typeface="Arial"/>
              </a:rPr>
              <a:t>FLUSHING </a:t>
            </a:r>
            <a:r>
              <a:rPr lang="en-US" altLang="zh-TW" sz="2400" b="1" dirty="0" smtClean="0">
                <a:solidFill>
                  <a:srgbClr val="000000"/>
                </a:solidFill>
                <a:latin typeface="Arial"/>
                <a:ea typeface="宋体"/>
                <a:cs typeface="Arial"/>
              </a:rPr>
              <a:t>3 PRE-FILTERS (10 min.)</a:t>
            </a:r>
            <a:endParaRPr lang="en-US" sz="2400" b="1" dirty="0" smtClean="0">
              <a:effectLst/>
              <a:latin typeface="Arial"/>
              <a:ea typeface="宋体"/>
            </a:endParaRPr>
          </a:p>
        </p:txBody>
      </p:sp>
      <p:sp>
        <p:nvSpPr>
          <p:cNvPr id="80" name="Text Box 391"/>
          <p:cNvSpPr>
            <a:spLocks noChangeArrowheads="1"/>
          </p:cNvSpPr>
          <p:nvPr/>
        </p:nvSpPr>
        <p:spPr bwMode="auto">
          <a:xfrm>
            <a:off x="980728" y="1314963"/>
            <a:ext cx="4896544" cy="541693"/>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nchorCtr="0">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zh-TW" sz="1200" dirty="0" smtClean="0"/>
              <a:t>It is important for initial flushing three pre-filters to maintain the RO membrane performance more safe and efficient</a:t>
            </a:r>
            <a:r>
              <a:rPr lang="en-US" altLang="zh-TW" sz="1200" dirty="0" smtClean="0"/>
              <a:t>.</a:t>
            </a:r>
            <a:endParaRPr lang="en-US" altLang="en-US" sz="1200" dirty="0"/>
          </a:p>
        </p:txBody>
      </p:sp>
      <p:sp>
        <p:nvSpPr>
          <p:cNvPr id="2" name="文字方塊 1"/>
          <p:cNvSpPr txBox="1"/>
          <p:nvPr/>
        </p:nvSpPr>
        <p:spPr>
          <a:xfrm>
            <a:off x="515351" y="4376936"/>
            <a:ext cx="5827298" cy="2952328"/>
          </a:xfrm>
          <a:prstGeom prst="rect">
            <a:avLst/>
          </a:prstGeom>
          <a:noFill/>
        </p:spPr>
        <p:txBody>
          <a:bodyPr wrap="square" rtlCol="0">
            <a:noAutofit/>
          </a:bodyPr>
          <a:lstStyle/>
          <a:p>
            <a:pPr>
              <a:spcBef>
                <a:spcPts val="900"/>
              </a:spcBef>
              <a:spcAft>
                <a:spcPts val="0"/>
              </a:spcAft>
            </a:pPr>
            <a:r>
              <a:rPr lang="en-US" sz="1400" dirty="0">
                <a:ea typeface="宋体"/>
                <a:cs typeface="Microsoft YaHei"/>
              </a:rPr>
              <a:t>1.</a:t>
            </a:r>
            <a:r>
              <a:rPr lang="en-US" altLang="zh-TW" sz="1400" dirty="0">
                <a:ea typeface="宋体"/>
                <a:cs typeface="Microsoft YaHei"/>
              </a:rPr>
              <a:t>) </a:t>
            </a:r>
            <a:r>
              <a:rPr lang="en-US" altLang="zh-TW" sz="1400" dirty="0" smtClean="0">
                <a:ea typeface="宋体"/>
                <a:cs typeface="Microsoft YaHei"/>
              </a:rPr>
              <a:t>T</a:t>
            </a:r>
            <a:r>
              <a:rPr lang="en-US" sz="1400" dirty="0" smtClean="0">
                <a:ea typeface="宋体"/>
                <a:cs typeface="Microsoft YaHei"/>
              </a:rPr>
              <a:t>urn off the Front-RO-In valve (red color  tube) , and turn on the Back-Drain-Out </a:t>
            </a:r>
            <a:r>
              <a:rPr lang="en-US" sz="1400" dirty="0">
                <a:ea typeface="宋体"/>
                <a:cs typeface="Microsoft YaHei"/>
              </a:rPr>
              <a:t>valve </a:t>
            </a:r>
            <a:r>
              <a:rPr lang="en-US" sz="1400" dirty="0" smtClean="0">
                <a:ea typeface="宋体"/>
                <a:cs typeface="Microsoft YaHei"/>
              </a:rPr>
              <a:t>(gray </a:t>
            </a:r>
            <a:r>
              <a:rPr lang="en-US" sz="1400" dirty="0">
                <a:ea typeface="宋体"/>
                <a:cs typeface="Microsoft YaHei"/>
              </a:rPr>
              <a:t>color  tube</a:t>
            </a:r>
            <a:r>
              <a:rPr lang="en-US" sz="1400" dirty="0" smtClean="0">
                <a:ea typeface="宋体"/>
                <a:cs typeface="Microsoft YaHei"/>
              </a:rPr>
              <a:t>) to make flushing water flowing from pre-filters to drainpipe directly, as shown above.</a:t>
            </a:r>
          </a:p>
          <a:p>
            <a:pPr>
              <a:spcBef>
                <a:spcPts val="900"/>
              </a:spcBef>
              <a:spcAft>
                <a:spcPts val="0"/>
              </a:spcAft>
            </a:pPr>
            <a:r>
              <a:rPr lang="en-US" sz="1400" dirty="0" smtClean="0">
                <a:ea typeface="宋体"/>
                <a:cs typeface="Microsoft YaHei"/>
              </a:rPr>
              <a:t>2.) Turn on both </a:t>
            </a:r>
            <a:r>
              <a:rPr lang="en-US" sz="1400" dirty="0">
                <a:ea typeface="宋体"/>
                <a:cs typeface="Microsoft YaHei"/>
              </a:rPr>
              <a:t>the cold water supply and the under sink </a:t>
            </a:r>
            <a:r>
              <a:rPr lang="en-US" sz="1400" dirty="0" smtClean="0">
                <a:ea typeface="宋体"/>
                <a:cs typeface="Microsoft YaHei"/>
              </a:rPr>
              <a:t>feed water valve to </a:t>
            </a:r>
            <a:r>
              <a:rPr lang="en-US" sz="1400" dirty="0">
                <a:ea typeface="宋体"/>
                <a:cs typeface="Microsoft YaHei"/>
              </a:rPr>
              <a:t>s</a:t>
            </a:r>
            <a:r>
              <a:rPr lang="en-US" altLang="zh-TW" sz="1400" dirty="0" smtClean="0">
                <a:ea typeface="宋体"/>
                <a:cs typeface="Microsoft YaHei"/>
              </a:rPr>
              <a:t>tart </a:t>
            </a:r>
            <a:r>
              <a:rPr lang="en-US" altLang="zh-TW" sz="1400" dirty="0">
                <a:ea typeface="宋体"/>
                <a:cs typeface="Microsoft YaHei"/>
              </a:rPr>
              <a:t>initial flushing pre-filters about 1</a:t>
            </a:r>
            <a:r>
              <a:rPr lang="en-US" sz="1400" dirty="0">
                <a:ea typeface="宋体"/>
                <a:cs typeface="Microsoft YaHei"/>
              </a:rPr>
              <a:t>0 minutes</a:t>
            </a:r>
            <a:r>
              <a:rPr lang="en-US" sz="1400" dirty="0" smtClean="0">
                <a:ea typeface="宋体"/>
                <a:cs typeface="Microsoft YaHei"/>
              </a:rPr>
              <a:t>.</a:t>
            </a:r>
            <a:endParaRPr lang="en-US" sz="1400" dirty="0">
              <a:ea typeface="宋体"/>
              <a:cs typeface="Microsoft YaHei"/>
            </a:endParaRPr>
          </a:p>
          <a:p>
            <a:pPr>
              <a:spcBef>
                <a:spcPts val="900"/>
              </a:spcBef>
              <a:spcAft>
                <a:spcPts val="0"/>
              </a:spcAft>
            </a:pPr>
            <a:r>
              <a:rPr lang="en-US" sz="1400" dirty="0" smtClean="0">
                <a:ea typeface="宋体"/>
                <a:cs typeface="Microsoft YaHei"/>
              </a:rPr>
              <a:t>3.) </a:t>
            </a:r>
            <a:r>
              <a:rPr lang="en-US" altLang="zh-TW" sz="1400" dirty="0" smtClean="0">
                <a:ea typeface="宋体"/>
                <a:cs typeface="Microsoft YaHei"/>
              </a:rPr>
              <a:t>If </a:t>
            </a:r>
            <a:r>
              <a:rPr lang="en-US" sz="1400" dirty="0" smtClean="0">
                <a:ea typeface="宋体"/>
                <a:cs typeface="Microsoft YaHei"/>
              </a:rPr>
              <a:t>any </a:t>
            </a:r>
            <a:r>
              <a:rPr lang="en-US" sz="1400" dirty="0">
                <a:ea typeface="宋体"/>
                <a:cs typeface="Microsoft YaHei"/>
              </a:rPr>
              <a:t>leaks are noted, turn off </a:t>
            </a:r>
            <a:r>
              <a:rPr lang="en-US" sz="1400" dirty="0" smtClean="0">
                <a:ea typeface="宋体"/>
                <a:cs typeface="Microsoft YaHei"/>
              </a:rPr>
              <a:t>the valve</a:t>
            </a:r>
            <a:r>
              <a:rPr lang="en-US" altLang="zh-TW" sz="1400" dirty="0" smtClean="0">
                <a:ea typeface="宋体"/>
                <a:cs typeface="Microsoft YaHei"/>
              </a:rPr>
              <a:t>.</a:t>
            </a:r>
            <a:r>
              <a:rPr lang="en-US" sz="1400" dirty="0" smtClean="0">
                <a:ea typeface="宋体"/>
                <a:cs typeface="Microsoft YaHei"/>
              </a:rPr>
              <a:t> </a:t>
            </a:r>
            <a:r>
              <a:rPr lang="en-US" sz="1400" dirty="0">
                <a:ea typeface="宋体"/>
                <a:cs typeface="Microsoft YaHei"/>
              </a:rPr>
              <a:t>Check to see if all the tubes </a:t>
            </a:r>
            <a:r>
              <a:rPr lang="en-US" sz="1400" dirty="0" smtClean="0">
                <a:ea typeface="宋体"/>
                <a:cs typeface="Microsoft YaHei"/>
              </a:rPr>
              <a:t>,housing and </a:t>
            </a:r>
            <a:r>
              <a:rPr lang="en-US" sz="1400" dirty="0">
                <a:ea typeface="宋体"/>
                <a:cs typeface="Microsoft YaHei"/>
              </a:rPr>
              <a:t>fittings are secured </a:t>
            </a:r>
            <a:r>
              <a:rPr lang="en-US" sz="1400" dirty="0" smtClean="0">
                <a:ea typeface="宋体"/>
                <a:cs typeface="Microsoft YaHei"/>
              </a:rPr>
              <a:t>properly, correct  and </a:t>
            </a:r>
            <a:r>
              <a:rPr lang="en-US" sz="1400" dirty="0">
                <a:ea typeface="宋体"/>
                <a:cs typeface="Microsoft YaHei"/>
              </a:rPr>
              <a:t>tighten </a:t>
            </a:r>
            <a:r>
              <a:rPr lang="en-US" sz="1400" dirty="0" smtClean="0">
                <a:ea typeface="宋体"/>
                <a:cs typeface="Microsoft YaHei"/>
              </a:rPr>
              <a:t>them.</a:t>
            </a:r>
            <a:endParaRPr lang="en-US" sz="1400" dirty="0" smtClean="0">
              <a:latin typeface="+mj-lt"/>
              <a:ea typeface="宋体"/>
              <a:cs typeface="Microsoft YaHei"/>
            </a:endParaRPr>
          </a:p>
          <a:p>
            <a:pPr>
              <a:spcBef>
                <a:spcPts val="900"/>
              </a:spcBef>
              <a:spcAft>
                <a:spcPts val="0"/>
              </a:spcAft>
            </a:pPr>
            <a:r>
              <a:rPr lang="en-US" sz="1400" dirty="0" smtClean="0">
                <a:latin typeface="+mj-lt"/>
                <a:ea typeface="宋体"/>
                <a:cs typeface="Microsoft YaHei"/>
              </a:rPr>
              <a:t>4.</a:t>
            </a:r>
            <a:r>
              <a:rPr lang="en-US" altLang="zh-TW" sz="1400" dirty="0" smtClean="0">
                <a:latin typeface="+mj-lt"/>
                <a:ea typeface="宋体"/>
                <a:cs typeface="Microsoft YaHei"/>
              </a:rPr>
              <a:t>) </a:t>
            </a:r>
            <a:r>
              <a:rPr lang="en-US" sz="1400" dirty="0" smtClean="0">
                <a:ea typeface="宋体"/>
                <a:cs typeface="Microsoft YaHei"/>
              </a:rPr>
              <a:t>Turn off the </a:t>
            </a:r>
            <a:r>
              <a:rPr lang="en-US" sz="1400" dirty="0">
                <a:ea typeface="宋体"/>
                <a:cs typeface="Microsoft YaHei"/>
              </a:rPr>
              <a:t>feed water </a:t>
            </a:r>
            <a:r>
              <a:rPr lang="en-US" sz="1400" dirty="0" smtClean="0">
                <a:ea typeface="宋体"/>
                <a:cs typeface="Microsoft YaHei"/>
              </a:rPr>
              <a:t>valve to stop </a:t>
            </a:r>
            <a:r>
              <a:rPr lang="en-US" altLang="zh-TW" sz="1400" dirty="0">
                <a:ea typeface="宋体"/>
                <a:cs typeface="Microsoft YaHei"/>
              </a:rPr>
              <a:t>initial flushing </a:t>
            </a:r>
            <a:r>
              <a:rPr lang="en-US" altLang="zh-TW" sz="1400" dirty="0" smtClean="0">
                <a:ea typeface="宋体"/>
                <a:cs typeface="Microsoft YaHei"/>
              </a:rPr>
              <a:t>pre-filters.</a:t>
            </a:r>
            <a:endParaRPr lang="en-US" sz="1400" dirty="0" smtClean="0">
              <a:ea typeface="宋体"/>
              <a:cs typeface="Microsoft YaHei"/>
            </a:endParaRPr>
          </a:p>
          <a:p>
            <a:pPr>
              <a:spcBef>
                <a:spcPts val="900"/>
              </a:spcBef>
              <a:spcAft>
                <a:spcPts val="0"/>
              </a:spcAft>
            </a:pPr>
            <a:r>
              <a:rPr lang="en-US" altLang="zh-TW" sz="1400" dirty="0" smtClean="0">
                <a:ea typeface="宋体"/>
                <a:cs typeface="Microsoft YaHei"/>
              </a:rPr>
              <a:t>5.) T</a:t>
            </a:r>
            <a:r>
              <a:rPr lang="en-US" sz="1400" dirty="0" smtClean="0">
                <a:ea typeface="宋体"/>
                <a:cs typeface="Microsoft YaHei"/>
              </a:rPr>
              <a:t>urn on </a:t>
            </a:r>
            <a:r>
              <a:rPr lang="en-US" sz="1400" dirty="0">
                <a:ea typeface="宋体"/>
                <a:cs typeface="Microsoft YaHei"/>
              </a:rPr>
              <a:t>the Front-RO-In valve (red color  tube) , and turn </a:t>
            </a:r>
            <a:r>
              <a:rPr lang="en-US" sz="1400" dirty="0" smtClean="0">
                <a:ea typeface="宋体"/>
                <a:cs typeface="Microsoft YaHei"/>
              </a:rPr>
              <a:t>off </a:t>
            </a:r>
            <a:r>
              <a:rPr lang="en-US" sz="1400" dirty="0">
                <a:ea typeface="宋体"/>
                <a:cs typeface="Microsoft YaHei"/>
              </a:rPr>
              <a:t>the Back-Drain-Out valve (gray color  tube) to make flushing water </a:t>
            </a:r>
            <a:r>
              <a:rPr lang="en-US" sz="1400" dirty="0" smtClean="0">
                <a:ea typeface="宋体"/>
                <a:cs typeface="Microsoft YaHei"/>
              </a:rPr>
              <a:t>flowing </a:t>
            </a:r>
            <a:r>
              <a:rPr lang="en-US" sz="1400" dirty="0">
                <a:ea typeface="宋体"/>
                <a:cs typeface="Microsoft YaHei"/>
              </a:rPr>
              <a:t>from pre-filters to </a:t>
            </a:r>
            <a:r>
              <a:rPr lang="en-US" sz="1400" dirty="0" smtClean="0">
                <a:ea typeface="宋体"/>
                <a:cs typeface="Microsoft YaHei"/>
              </a:rPr>
              <a:t>RO membrane housing, </a:t>
            </a:r>
            <a:r>
              <a:rPr lang="en-US" sz="1400" dirty="0">
                <a:ea typeface="宋体"/>
                <a:cs typeface="Microsoft YaHei"/>
              </a:rPr>
              <a:t>as shown </a:t>
            </a:r>
            <a:r>
              <a:rPr lang="en-US" sz="1400" dirty="0" smtClean="0">
                <a:ea typeface="宋体"/>
                <a:cs typeface="Microsoft YaHei"/>
              </a:rPr>
              <a:t>below.</a:t>
            </a:r>
            <a:r>
              <a:rPr lang="en-US" sz="1400" dirty="0" smtClean="0">
                <a:latin typeface="+mj-lt"/>
                <a:ea typeface="宋体"/>
                <a:cs typeface="Microsoft YaHei"/>
              </a:rPr>
              <a:t> </a:t>
            </a:r>
            <a:endParaRPr lang="en-US" sz="1400" dirty="0">
              <a:latin typeface="+mj-lt"/>
              <a:ea typeface="宋体"/>
              <a:cs typeface="Microsoft YaHei"/>
            </a:endParaRPr>
          </a:p>
          <a:p>
            <a:endParaRPr lang="en-US" dirty="0"/>
          </a:p>
        </p:txBody>
      </p:sp>
      <p:grpSp>
        <p:nvGrpSpPr>
          <p:cNvPr id="7" name="群組 6"/>
          <p:cNvGrpSpPr/>
          <p:nvPr/>
        </p:nvGrpSpPr>
        <p:grpSpPr>
          <a:xfrm>
            <a:off x="1321991" y="2000672"/>
            <a:ext cx="4214018" cy="2292219"/>
            <a:chOff x="1321991" y="2156724"/>
            <a:chExt cx="4214018" cy="2292219"/>
          </a:xfrm>
        </p:grpSpPr>
        <p:sp>
          <p:nvSpPr>
            <p:cNvPr id="103" name="矩形 102"/>
            <p:cNvSpPr/>
            <p:nvPr/>
          </p:nvSpPr>
          <p:spPr bwMode="auto">
            <a:xfrm>
              <a:off x="1321991" y="2156724"/>
              <a:ext cx="4214018" cy="2292219"/>
            </a:xfrm>
            <a:prstGeom prst="rect">
              <a:avLst/>
            </a:prstGeom>
            <a:noFill/>
            <a:ln w="15875" cap="flat" cmpd="sng" algn="ctr">
              <a:solidFill>
                <a:srgbClr val="10253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pic>
          <p:nvPicPr>
            <p:cNvPr id="105" name="圖片 10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6701" y="2553956"/>
              <a:ext cx="1726218" cy="1497753"/>
            </a:xfrm>
            <a:prstGeom prst="rect">
              <a:avLst/>
            </a:prstGeom>
            <a:ln>
              <a:noFill/>
            </a:ln>
          </p:spPr>
        </p:pic>
        <p:sp>
          <p:nvSpPr>
            <p:cNvPr id="4" name="文字方塊 3"/>
            <p:cNvSpPr txBox="1"/>
            <p:nvPr/>
          </p:nvSpPr>
          <p:spPr>
            <a:xfrm>
              <a:off x="1596701" y="4039158"/>
              <a:ext cx="1726218" cy="369332"/>
            </a:xfrm>
            <a:prstGeom prst="rect">
              <a:avLst/>
            </a:prstGeom>
            <a:noFill/>
          </p:spPr>
          <p:txBody>
            <a:bodyPr wrap="square" rtlCol="0">
              <a:spAutoFit/>
            </a:bodyPr>
            <a:lstStyle/>
            <a:p>
              <a:pPr algn="ctr"/>
              <a:r>
                <a:rPr lang="en-US" b="1" dirty="0" smtClean="0"/>
                <a:t>OFF </a:t>
              </a:r>
              <a:r>
                <a:rPr lang="en-US" b="1" dirty="0" smtClean="0"/>
                <a:t>Position</a:t>
              </a:r>
              <a:endParaRPr lang="en-US" b="1" dirty="0"/>
            </a:p>
          </p:txBody>
        </p:sp>
        <p:sp>
          <p:nvSpPr>
            <p:cNvPr id="16" name="文字方塊 15"/>
            <p:cNvSpPr txBox="1"/>
            <p:nvPr/>
          </p:nvSpPr>
          <p:spPr>
            <a:xfrm>
              <a:off x="3585446" y="4033609"/>
              <a:ext cx="1726987" cy="369332"/>
            </a:xfrm>
            <a:prstGeom prst="rect">
              <a:avLst/>
            </a:prstGeom>
            <a:noFill/>
          </p:spPr>
          <p:txBody>
            <a:bodyPr wrap="square" rtlCol="0">
              <a:spAutoFit/>
            </a:bodyPr>
            <a:lstStyle/>
            <a:p>
              <a:pPr algn="ctr"/>
              <a:r>
                <a:rPr lang="en-US" b="1" dirty="0" smtClean="0"/>
                <a:t>ON </a:t>
              </a:r>
              <a:r>
                <a:rPr lang="en-US" b="1" dirty="0" smtClean="0"/>
                <a:t>Position</a:t>
              </a:r>
              <a:endParaRPr lang="en-US" b="1" dirty="0"/>
            </a:p>
          </p:txBody>
        </p:sp>
        <p:pic>
          <p:nvPicPr>
            <p:cNvPr id="18" name="圖片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6216" y="2553956"/>
              <a:ext cx="1726218" cy="1497753"/>
            </a:xfrm>
            <a:prstGeom prst="rect">
              <a:avLst/>
            </a:prstGeom>
            <a:ln>
              <a:noFill/>
            </a:ln>
          </p:spPr>
        </p:pic>
        <p:sp>
          <p:nvSpPr>
            <p:cNvPr id="22" name="文字方塊 21"/>
            <p:cNvSpPr txBox="1"/>
            <p:nvPr/>
          </p:nvSpPr>
          <p:spPr>
            <a:xfrm>
              <a:off x="1570805" y="2184624"/>
              <a:ext cx="1726218" cy="369332"/>
            </a:xfrm>
            <a:prstGeom prst="rect">
              <a:avLst/>
            </a:prstGeom>
            <a:noFill/>
          </p:spPr>
          <p:txBody>
            <a:bodyPr wrap="square" rtlCol="0">
              <a:spAutoFit/>
            </a:bodyPr>
            <a:lstStyle/>
            <a:p>
              <a:pPr algn="ctr"/>
              <a:r>
                <a:rPr lang="en-US" b="1" dirty="0">
                  <a:ea typeface="宋体"/>
                  <a:cs typeface="Microsoft YaHei"/>
                </a:rPr>
                <a:t>Front-RO-In</a:t>
              </a:r>
              <a:endParaRPr lang="en-US" b="1" dirty="0"/>
            </a:p>
          </p:txBody>
        </p:sp>
        <p:sp>
          <p:nvSpPr>
            <p:cNvPr id="23" name="文字方塊 22"/>
            <p:cNvSpPr txBox="1"/>
            <p:nvPr/>
          </p:nvSpPr>
          <p:spPr>
            <a:xfrm>
              <a:off x="3510368" y="2184624"/>
              <a:ext cx="1877142" cy="369332"/>
            </a:xfrm>
            <a:prstGeom prst="rect">
              <a:avLst/>
            </a:prstGeom>
            <a:noFill/>
          </p:spPr>
          <p:txBody>
            <a:bodyPr wrap="square" rtlCol="0">
              <a:spAutoFit/>
            </a:bodyPr>
            <a:lstStyle/>
            <a:p>
              <a:pPr algn="ctr"/>
              <a:r>
                <a:rPr lang="en-US" b="1" dirty="0">
                  <a:ea typeface="宋体"/>
                  <a:cs typeface="Microsoft YaHei"/>
                </a:rPr>
                <a:t>Back-Drain-Out</a:t>
              </a:r>
              <a:endParaRPr lang="en-US" b="1" dirty="0"/>
            </a:p>
          </p:txBody>
        </p:sp>
      </p:grpSp>
      <p:grpSp>
        <p:nvGrpSpPr>
          <p:cNvPr id="26" name="群組 25"/>
          <p:cNvGrpSpPr/>
          <p:nvPr/>
        </p:nvGrpSpPr>
        <p:grpSpPr>
          <a:xfrm>
            <a:off x="1321991" y="7323078"/>
            <a:ext cx="4214018" cy="2292219"/>
            <a:chOff x="1321991" y="2156724"/>
            <a:chExt cx="4214018" cy="2292219"/>
          </a:xfrm>
        </p:grpSpPr>
        <p:sp>
          <p:nvSpPr>
            <p:cNvPr id="27" name="矩形 26"/>
            <p:cNvSpPr/>
            <p:nvPr/>
          </p:nvSpPr>
          <p:spPr bwMode="auto">
            <a:xfrm>
              <a:off x="1321991" y="2156724"/>
              <a:ext cx="4214018" cy="2292219"/>
            </a:xfrm>
            <a:prstGeom prst="rect">
              <a:avLst/>
            </a:prstGeom>
            <a:noFill/>
            <a:ln w="15875" cap="flat" cmpd="sng" algn="ctr">
              <a:solidFill>
                <a:srgbClr val="10253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pic>
          <p:nvPicPr>
            <p:cNvPr id="28" name="圖片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6701" y="2553956"/>
              <a:ext cx="1726218" cy="1497753"/>
            </a:xfrm>
            <a:prstGeom prst="rect">
              <a:avLst/>
            </a:prstGeom>
            <a:ln>
              <a:noFill/>
            </a:ln>
          </p:spPr>
        </p:pic>
        <p:sp>
          <p:nvSpPr>
            <p:cNvPr id="29" name="文字方塊 28"/>
            <p:cNvSpPr txBox="1"/>
            <p:nvPr/>
          </p:nvSpPr>
          <p:spPr>
            <a:xfrm>
              <a:off x="1596701" y="4039158"/>
              <a:ext cx="1726218" cy="369332"/>
            </a:xfrm>
            <a:prstGeom prst="rect">
              <a:avLst/>
            </a:prstGeom>
            <a:noFill/>
          </p:spPr>
          <p:txBody>
            <a:bodyPr wrap="square" rtlCol="0">
              <a:spAutoFit/>
            </a:bodyPr>
            <a:lstStyle/>
            <a:p>
              <a:pPr algn="ctr"/>
              <a:r>
                <a:rPr lang="en-US" b="1" dirty="0" smtClean="0"/>
                <a:t>ON </a:t>
              </a:r>
              <a:r>
                <a:rPr lang="en-US" b="1" dirty="0" smtClean="0"/>
                <a:t>Position</a:t>
              </a:r>
              <a:endParaRPr lang="en-US" b="1" dirty="0"/>
            </a:p>
          </p:txBody>
        </p:sp>
        <p:sp>
          <p:nvSpPr>
            <p:cNvPr id="30" name="文字方塊 29"/>
            <p:cNvSpPr txBox="1"/>
            <p:nvPr/>
          </p:nvSpPr>
          <p:spPr>
            <a:xfrm>
              <a:off x="3585446" y="4033609"/>
              <a:ext cx="1726987" cy="369332"/>
            </a:xfrm>
            <a:prstGeom prst="rect">
              <a:avLst/>
            </a:prstGeom>
            <a:noFill/>
          </p:spPr>
          <p:txBody>
            <a:bodyPr wrap="square" rtlCol="0">
              <a:spAutoFit/>
            </a:bodyPr>
            <a:lstStyle/>
            <a:p>
              <a:pPr algn="ctr"/>
              <a:r>
                <a:rPr lang="en-US" b="1" dirty="0" smtClean="0"/>
                <a:t>OFF </a:t>
              </a:r>
              <a:r>
                <a:rPr lang="en-US" b="1" dirty="0" smtClean="0"/>
                <a:t>Position</a:t>
              </a:r>
              <a:endParaRPr lang="en-US" b="1" dirty="0"/>
            </a:p>
          </p:txBody>
        </p:sp>
        <p:pic>
          <p:nvPicPr>
            <p:cNvPr id="31" name="圖片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6216" y="2553956"/>
              <a:ext cx="1726218" cy="1497753"/>
            </a:xfrm>
            <a:prstGeom prst="rect">
              <a:avLst/>
            </a:prstGeom>
            <a:ln>
              <a:noFill/>
            </a:ln>
          </p:spPr>
        </p:pic>
        <p:sp>
          <p:nvSpPr>
            <p:cNvPr id="32" name="文字方塊 31"/>
            <p:cNvSpPr txBox="1"/>
            <p:nvPr/>
          </p:nvSpPr>
          <p:spPr>
            <a:xfrm>
              <a:off x="1570805" y="2184624"/>
              <a:ext cx="1726218" cy="369332"/>
            </a:xfrm>
            <a:prstGeom prst="rect">
              <a:avLst/>
            </a:prstGeom>
            <a:noFill/>
          </p:spPr>
          <p:txBody>
            <a:bodyPr wrap="square" rtlCol="0">
              <a:spAutoFit/>
            </a:bodyPr>
            <a:lstStyle/>
            <a:p>
              <a:pPr algn="ctr"/>
              <a:r>
                <a:rPr lang="en-US" b="1" dirty="0">
                  <a:ea typeface="宋体"/>
                  <a:cs typeface="Microsoft YaHei"/>
                </a:rPr>
                <a:t>Front-RO-In</a:t>
              </a:r>
              <a:endParaRPr lang="en-US" b="1" dirty="0"/>
            </a:p>
          </p:txBody>
        </p:sp>
        <p:sp>
          <p:nvSpPr>
            <p:cNvPr id="33" name="文字方塊 32"/>
            <p:cNvSpPr txBox="1"/>
            <p:nvPr/>
          </p:nvSpPr>
          <p:spPr>
            <a:xfrm>
              <a:off x="3510368" y="2184624"/>
              <a:ext cx="1877142" cy="369332"/>
            </a:xfrm>
            <a:prstGeom prst="rect">
              <a:avLst/>
            </a:prstGeom>
            <a:noFill/>
          </p:spPr>
          <p:txBody>
            <a:bodyPr wrap="square" rtlCol="0">
              <a:spAutoFit/>
            </a:bodyPr>
            <a:lstStyle/>
            <a:p>
              <a:pPr algn="ctr"/>
              <a:r>
                <a:rPr lang="en-US" b="1" dirty="0">
                  <a:ea typeface="宋体"/>
                  <a:cs typeface="Microsoft YaHei"/>
                </a:rPr>
                <a:t>Back-Drain-Out</a:t>
              </a:r>
              <a:endParaRPr lang="en-US" b="1" dirty="0"/>
            </a:p>
          </p:txBody>
        </p:sp>
      </p:grpSp>
    </p:spTree>
    <p:extLst>
      <p:ext uri="{BB962C8B-B14F-4D97-AF65-F5344CB8AC3E}">
        <p14:creationId xmlns:p14="http://schemas.microsoft.com/office/powerpoint/2010/main" val="15714128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033588" y="540861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96922"/>
            <a:ext cx="6858000" cy="989459"/>
          </a:xfrm>
          <a:prstGeom prst="rect">
            <a:avLst/>
          </a:prstGeom>
          <a:noFill/>
        </p:spPr>
        <p:txBody>
          <a:bodyPr wrap="square" rtlCol="0" anchor="ctr" anchorCtr="0">
            <a:noAutofit/>
          </a:bodyPr>
          <a:lstStyle/>
          <a:p>
            <a:pPr algn="ctr">
              <a:spcAft>
                <a:spcPts val="60"/>
              </a:spcAft>
            </a:pPr>
            <a:r>
              <a:rPr lang="en-US" sz="3200" b="1" dirty="0" smtClean="0">
                <a:solidFill>
                  <a:srgbClr val="000000"/>
                </a:solidFill>
                <a:latin typeface="Arial Black" panose="020B0A04020102020204" pitchFamily="34" charset="0"/>
                <a:ea typeface="宋体"/>
                <a:cs typeface="Arial"/>
              </a:rPr>
              <a:t>STARTUP </a:t>
            </a:r>
            <a:r>
              <a:rPr lang="en-US" sz="3200" b="1" dirty="0">
                <a:solidFill>
                  <a:srgbClr val="000000"/>
                </a:solidFill>
                <a:latin typeface="Arial Black" panose="020B0A04020102020204" pitchFamily="34" charset="0"/>
                <a:ea typeface="宋体"/>
                <a:cs typeface="Arial"/>
              </a:rPr>
              <a:t>STEP </a:t>
            </a:r>
            <a:r>
              <a:rPr lang="en-US" sz="3200" b="1" dirty="0">
                <a:solidFill>
                  <a:srgbClr val="000000"/>
                </a:solidFill>
                <a:latin typeface="Arial Black" panose="020B0A04020102020204" pitchFamily="34" charset="0"/>
                <a:ea typeface="宋体"/>
                <a:cs typeface="Arial"/>
              </a:rPr>
              <a:t>2</a:t>
            </a:r>
            <a:endParaRPr lang="en-US" altLang="zh-TW" sz="3200" b="1" dirty="0" smtClean="0">
              <a:solidFill>
                <a:srgbClr val="000000"/>
              </a:solidFill>
              <a:latin typeface="Arial Black" panose="020B0A04020102020204" pitchFamily="34" charset="0"/>
              <a:ea typeface="宋体"/>
              <a:cs typeface="Arial"/>
            </a:endParaRPr>
          </a:p>
          <a:p>
            <a:pPr algn="ctr">
              <a:spcAft>
                <a:spcPts val="60"/>
              </a:spcAft>
            </a:pPr>
            <a:r>
              <a:rPr lang="en-US" sz="2400" b="1" dirty="0" smtClean="0">
                <a:solidFill>
                  <a:srgbClr val="000000"/>
                </a:solidFill>
                <a:latin typeface="Arial"/>
                <a:ea typeface="宋体"/>
                <a:cs typeface="Arial"/>
              </a:rPr>
              <a:t>FLUSHING RO, </a:t>
            </a:r>
            <a:r>
              <a:rPr lang="en-US" sz="2400" b="1" dirty="0" smtClean="0">
                <a:solidFill>
                  <a:srgbClr val="000000"/>
                </a:solidFill>
                <a:latin typeface="Arial"/>
                <a:ea typeface="宋体"/>
                <a:cs typeface="Arial"/>
              </a:rPr>
              <a:t>TANK,</a:t>
            </a:r>
            <a:r>
              <a:rPr lang="en-US" altLang="zh-TW" sz="2400" b="1" dirty="0" smtClean="0">
                <a:solidFill>
                  <a:srgbClr val="000000"/>
                </a:solidFill>
                <a:latin typeface="Arial"/>
                <a:ea typeface="宋体"/>
                <a:cs typeface="Arial"/>
              </a:rPr>
              <a:t> POST-FILTER (6 hr.)</a:t>
            </a:r>
            <a:endParaRPr lang="en-US" sz="2400" b="1" dirty="0" smtClean="0">
              <a:effectLst/>
              <a:latin typeface="Arial"/>
              <a:ea typeface="宋体"/>
            </a:endParaRPr>
          </a:p>
        </p:txBody>
      </p:sp>
      <p:sp>
        <p:nvSpPr>
          <p:cNvPr id="80" name="Text Box 391"/>
          <p:cNvSpPr>
            <a:spLocks noChangeArrowheads="1"/>
          </p:cNvSpPr>
          <p:nvPr/>
        </p:nvSpPr>
        <p:spPr bwMode="auto">
          <a:xfrm>
            <a:off x="404665" y="1314963"/>
            <a:ext cx="5937984" cy="613701"/>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nchorCtr="0">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sz="1200" b="1" dirty="0">
                <a:solidFill>
                  <a:srgbClr val="FF0000"/>
                </a:solidFill>
                <a:ea typeface="宋体"/>
                <a:cs typeface="Microsoft YaHei"/>
              </a:rPr>
              <a:t>DO NOT </a:t>
            </a:r>
            <a:r>
              <a:rPr lang="en-US" sz="1200" dirty="0" smtClean="0">
                <a:solidFill>
                  <a:srgbClr val="FF0000"/>
                </a:solidFill>
                <a:ea typeface="宋体"/>
                <a:cs typeface="Microsoft YaHei"/>
              </a:rPr>
              <a:t>drink the </a:t>
            </a:r>
            <a:r>
              <a:rPr lang="en-US" sz="1200" dirty="0">
                <a:solidFill>
                  <a:srgbClr val="FF0000"/>
                </a:solidFill>
                <a:ea typeface="宋体"/>
                <a:cs typeface="Microsoft YaHei"/>
              </a:rPr>
              <a:t>water produced in the initial flushing of the </a:t>
            </a:r>
            <a:r>
              <a:rPr lang="en-US" sz="1200" dirty="0" smtClean="0">
                <a:solidFill>
                  <a:srgbClr val="FF0000"/>
                </a:solidFill>
                <a:ea typeface="宋体"/>
                <a:cs typeface="Microsoft YaHei"/>
              </a:rPr>
              <a:t>system</a:t>
            </a:r>
            <a:r>
              <a:rPr lang="en-US" altLang="zh-TW" sz="1200" dirty="0" smtClean="0">
                <a:solidFill>
                  <a:srgbClr val="FF0000"/>
                </a:solidFill>
              </a:rPr>
              <a:t>.</a:t>
            </a:r>
            <a:endParaRPr lang="en-US" altLang="en-US" sz="1200" dirty="0">
              <a:solidFill>
                <a:srgbClr val="FF0000"/>
              </a:solidFill>
            </a:endParaRPr>
          </a:p>
        </p:txBody>
      </p:sp>
      <p:sp>
        <p:nvSpPr>
          <p:cNvPr id="2" name="文字方塊 1"/>
          <p:cNvSpPr txBox="1"/>
          <p:nvPr/>
        </p:nvSpPr>
        <p:spPr>
          <a:xfrm>
            <a:off x="515351" y="2144688"/>
            <a:ext cx="5827298" cy="1296144"/>
          </a:xfrm>
          <a:prstGeom prst="rect">
            <a:avLst/>
          </a:prstGeom>
          <a:noFill/>
        </p:spPr>
        <p:txBody>
          <a:bodyPr wrap="square" rtlCol="0">
            <a:noAutofit/>
          </a:bodyPr>
          <a:lstStyle/>
          <a:p>
            <a:pPr>
              <a:spcBef>
                <a:spcPts val="900"/>
              </a:spcBef>
              <a:spcAft>
                <a:spcPts val="0"/>
              </a:spcAft>
            </a:pPr>
            <a:r>
              <a:rPr lang="en-US" sz="1400" dirty="0" smtClean="0">
                <a:latin typeface="+mj-lt"/>
                <a:ea typeface="宋体"/>
                <a:cs typeface="Microsoft YaHei"/>
              </a:rPr>
              <a:t>1.) Turn off the </a:t>
            </a:r>
            <a:r>
              <a:rPr lang="en-US" sz="1400" dirty="0" smtClean="0">
                <a:ea typeface="宋体"/>
                <a:cs typeface="Microsoft YaHei"/>
              </a:rPr>
              <a:t>tank </a:t>
            </a:r>
            <a:r>
              <a:rPr lang="en-US" sz="1400" dirty="0">
                <a:ea typeface="宋体"/>
                <a:cs typeface="Microsoft YaHei"/>
              </a:rPr>
              <a:t>ball </a:t>
            </a:r>
            <a:r>
              <a:rPr lang="en-US" sz="1400" dirty="0" smtClean="0">
                <a:ea typeface="宋体"/>
                <a:cs typeface="Microsoft YaHei"/>
              </a:rPr>
              <a:t>valve and open the pure water faucet </a:t>
            </a:r>
            <a:r>
              <a:rPr lang="en-US" sz="1400" dirty="0">
                <a:ea typeface="宋体"/>
                <a:cs typeface="Microsoft YaHei"/>
              </a:rPr>
              <a:t>for continuous flow (flow rate may vary</a:t>
            </a:r>
            <a:r>
              <a:rPr lang="en-US" sz="1400" dirty="0" smtClean="0">
                <a:ea typeface="宋体"/>
                <a:cs typeface="Microsoft YaHei"/>
              </a:rPr>
              <a:t>). </a:t>
            </a:r>
            <a:r>
              <a:rPr lang="en-US" sz="1400" dirty="0">
                <a:ea typeface="宋体"/>
                <a:cs typeface="Microsoft YaHei"/>
              </a:rPr>
              <a:t>After few minutes, the water will start to drip out of the pure water faucet.</a:t>
            </a:r>
            <a:r>
              <a:rPr lang="en-US" sz="1400" dirty="0" smtClean="0">
                <a:ea typeface="宋体"/>
                <a:cs typeface="Microsoft YaHei"/>
              </a:rPr>
              <a:t> </a:t>
            </a:r>
          </a:p>
          <a:p>
            <a:pPr>
              <a:spcBef>
                <a:spcPts val="900"/>
              </a:spcBef>
              <a:spcAft>
                <a:spcPts val="0"/>
              </a:spcAft>
            </a:pPr>
            <a:r>
              <a:rPr lang="en-US" sz="1400" dirty="0" smtClean="0">
                <a:latin typeface="+mj-lt"/>
                <a:ea typeface="宋体"/>
                <a:cs typeface="Microsoft YaHei"/>
              </a:rPr>
              <a:t>2.) </a:t>
            </a:r>
            <a:r>
              <a:rPr lang="en-US" sz="1400" dirty="0">
                <a:latin typeface="+mj-lt"/>
                <a:ea typeface="宋体"/>
                <a:cs typeface="Microsoft YaHei"/>
              </a:rPr>
              <a:t>If any leaks are noted, turn off the valve. Check to see if all the tubes ,housing and fittings are secured properly, correct  and tighten them.</a:t>
            </a:r>
          </a:p>
          <a:p>
            <a:pPr>
              <a:spcBef>
                <a:spcPts val="900"/>
              </a:spcBef>
              <a:spcAft>
                <a:spcPts val="0"/>
              </a:spcAft>
            </a:pPr>
            <a:endParaRPr lang="en-US" sz="1400" dirty="0">
              <a:latin typeface="+mj-lt"/>
              <a:ea typeface="宋体"/>
              <a:cs typeface="Microsoft YaHei"/>
            </a:endParaRPr>
          </a:p>
          <a:p>
            <a:endParaRPr lang="en-US" dirty="0"/>
          </a:p>
        </p:txBody>
      </p:sp>
      <p:sp>
        <p:nvSpPr>
          <p:cNvPr id="3" name="文字方塊 2"/>
          <p:cNvSpPr txBox="1"/>
          <p:nvPr/>
        </p:nvSpPr>
        <p:spPr>
          <a:xfrm>
            <a:off x="576395" y="7185248"/>
            <a:ext cx="5827298" cy="1800200"/>
          </a:xfrm>
          <a:prstGeom prst="rect">
            <a:avLst/>
          </a:prstGeom>
          <a:noFill/>
        </p:spPr>
        <p:txBody>
          <a:bodyPr wrap="square" rtlCol="0">
            <a:noAutofit/>
          </a:bodyPr>
          <a:lstStyle/>
          <a:p>
            <a:pPr>
              <a:spcBef>
                <a:spcPts val="900"/>
              </a:spcBef>
              <a:spcAft>
                <a:spcPts val="0"/>
              </a:spcAft>
            </a:pPr>
            <a:r>
              <a:rPr lang="en-US" altLang="zh-TW" sz="1400" dirty="0" smtClean="0">
                <a:ea typeface="宋体"/>
                <a:cs typeface="Microsoft YaHei"/>
              </a:rPr>
              <a:t>6</a:t>
            </a:r>
            <a:r>
              <a:rPr lang="en-US" sz="1400" dirty="0" smtClean="0">
                <a:ea typeface="宋体"/>
                <a:cs typeface="Microsoft YaHei"/>
              </a:rPr>
              <a:t>.</a:t>
            </a:r>
            <a:r>
              <a:rPr lang="en-US" altLang="zh-TW" sz="1400" dirty="0" smtClean="0">
                <a:ea typeface="宋体"/>
                <a:cs typeface="Microsoft YaHei"/>
              </a:rPr>
              <a:t>) </a:t>
            </a:r>
            <a:r>
              <a:rPr lang="en-US" altLang="zh-TW" sz="1400" dirty="0">
                <a:ea typeface="宋体"/>
                <a:cs typeface="Microsoft YaHei"/>
              </a:rPr>
              <a:t>C</a:t>
            </a:r>
            <a:r>
              <a:rPr lang="en-US" sz="1400" dirty="0" smtClean="0">
                <a:ea typeface="宋体"/>
                <a:cs typeface="Microsoft YaHei"/>
              </a:rPr>
              <a:t>lose </a:t>
            </a:r>
            <a:r>
              <a:rPr lang="en-US" sz="1400" dirty="0">
                <a:ea typeface="宋体"/>
                <a:cs typeface="Microsoft YaHei"/>
              </a:rPr>
              <a:t>the pure water faucet </a:t>
            </a:r>
            <a:r>
              <a:rPr lang="en-US" sz="1400" dirty="0" smtClean="0">
                <a:ea typeface="宋体"/>
                <a:cs typeface="Microsoft YaHei"/>
              </a:rPr>
              <a:t>to finish the initial flushing and start filling</a:t>
            </a:r>
            <a:r>
              <a:rPr lang="en-US" altLang="zh-TW" sz="1400" dirty="0" smtClean="0">
                <a:ea typeface="宋体"/>
                <a:cs typeface="Microsoft YaHei"/>
              </a:rPr>
              <a:t> </a:t>
            </a:r>
            <a:r>
              <a:rPr lang="en-US" sz="1400" dirty="0" smtClean="0">
                <a:ea typeface="宋体"/>
                <a:cs typeface="Microsoft YaHei"/>
              </a:rPr>
              <a:t>the fourth last tank, then you </a:t>
            </a:r>
            <a:r>
              <a:rPr lang="en-US" sz="1400" dirty="0">
                <a:ea typeface="宋体"/>
                <a:cs typeface="Microsoft YaHei"/>
              </a:rPr>
              <a:t>may drink the </a:t>
            </a:r>
            <a:r>
              <a:rPr lang="en-US" sz="1400" dirty="0" smtClean="0">
                <a:ea typeface="宋体"/>
                <a:cs typeface="Microsoft YaHei"/>
              </a:rPr>
              <a:t>pure water.</a:t>
            </a:r>
            <a:endParaRPr lang="en-US" sz="1400" dirty="0">
              <a:ea typeface="宋体"/>
              <a:cs typeface="Microsoft YaHei"/>
            </a:endParaRPr>
          </a:p>
          <a:p>
            <a:pPr>
              <a:spcBef>
                <a:spcPts val="900"/>
              </a:spcBef>
              <a:spcAft>
                <a:spcPts val="0"/>
              </a:spcAft>
            </a:pPr>
            <a:r>
              <a:rPr lang="en-US" sz="1400" dirty="0" smtClean="0">
                <a:ea typeface="宋体"/>
                <a:cs typeface="Microsoft YaHei"/>
              </a:rPr>
              <a:t>7.) Check </a:t>
            </a:r>
            <a:r>
              <a:rPr lang="en-US" sz="1400" dirty="0">
                <a:ea typeface="宋体"/>
                <a:cs typeface="Microsoft YaHei"/>
              </a:rPr>
              <a:t>for leaks daily during the first week of use and periodically thereafter</a:t>
            </a:r>
            <a:r>
              <a:rPr lang="en-US" sz="1400" dirty="0" smtClean="0">
                <a:ea typeface="宋体"/>
                <a:cs typeface="Microsoft YaHei"/>
              </a:rPr>
              <a:t>. </a:t>
            </a:r>
            <a:r>
              <a:rPr lang="en-US" sz="1400" dirty="0">
                <a:ea typeface="宋体"/>
                <a:cs typeface="Microsoft YaHei"/>
              </a:rPr>
              <a:t>If you cannot stop the leaking, please contact us.</a:t>
            </a:r>
            <a:endParaRPr lang="en-US" sz="1400" dirty="0">
              <a:ea typeface="宋体"/>
              <a:cs typeface="Microsoft YaHei"/>
            </a:endParaRPr>
          </a:p>
          <a:p>
            <a:pPr>
              <a:spcBef>
                <a:spcPts val="900"/>
              </a:spcBef>
              <a:spcAft>
                <a:spcPts val="0"/>
              </a:spcAft>
            </a:pPr>
            <a:r>
              <a:rPr lang="en-US" sz="1400" dirty="0" smtClean="0">
                <a:ea typeface="宋体"/>
                <a:cs typeface="Microsoft YaHei"/>
              </a:rPr>
              <a:t>8.) </a:t>
            </a:r>
            <a:r>
              <a:rPr lang="en-US" sz="1400" dirty="0">
                <a:ea typeface="宋体"/>
                <a:cs typeface="Microsoft YaHei"/>
              </a:rPr>
              <a:t>You may notice that the water may be milky colored </a:t>
            </a:r>
            <a:r>
              <a:rPr lang="en-US" sz="1400" dirty="0" smtClean="0">
                <a:ea typeface="宋体"/>
                <a:cs typeface="Microsoft YaHei"/>
              </a:rPr>
              <a:t>during the first week. This </a:t>
            </a:r>
            <a:r>
              <a:rPr lang="en-US" sz="1400" dirty="0">
                <a:ea typeface="宋体"/>
                <a:cs typeface="Microsoft YaHei"/>
              </a:rPr>
              <a:t>is an indication of air bubbles in the </a:t>
            </a:r>
            <a:r>
              <a:rPr lang="en-US" sz="1400" dirty="0" smtClean="0">
                <a:ea typeface="宋体"/>
                <a:cs typeface="Microsoft YaHei"/>
              </a:rPr>
              <a:t>water and it </a:t>
            </a:r>
            <a:r>
              <a:rPr lang="en-US" sz="1400" dirty="0">
                <a:ea typeface="宋体"/>
                <a:cs typeface="Microsoft YaHei"/>
              </a:rPr>
              <a:t>is normal and </a:t>
            </a:r>
            <a:r>
              <a:rPr lang="en-US" sz="1400" dirty="0" smtClean="0">
                <a:ea typeface="宋体"/>
                <a:cs typeface="Microsoft YaHei"/>
              </a:rPr>
              <a:t>safe to drink.</a:t>
            </a:r>
            <a:endParaRPr lang="en-US" sz="1400" dirty="0">
              <a:ea typeface="宋体"/>
              <a:cs typeface="Microsoft YaHei"/>
            </a:endParaRPr>
          </a:p>
          <a:p>
            <a:endParaRPr lang="en-US" sz="1400" dirty="0"/>
          </a:p>
        </p:txBody>
      </p:sp>
      <p:grpSp>
        <p:nvGrpSpPr>
          <p:cNvPr id="8" name="群組 7"/>
          <p:cNvGrpSpPr/>
          <p:nvPr/>
        </p:nvGrpSpPr>
        <p:grpSpPr>
          <a:xfrm>
            <a:off x="407238" y="3632543"/>
            <a:ext cx="6120678" cy="1003247"/>
            <a:chOff x="368661" y="3301682"/>
            <a:chExt cx="6120678" cy="1003247"/>
          </a:xfrm>
        </p:grpSpPr>
        <p:sp>
          <p:nvSpPr>
            <p:cNvPr id="27" name="矩形 26"/>
            <p:cNvSpPr/>
            <p:nvPr/>
          </p:nvSpPr>
          <p:spPr bwMode="auto">
            <a:xfrm>
              <a:off x="368661" y="3301683"/>
              <a:ext cx="6120678" cy="1003246"/>
            </a:xfrm>
            <a:prstGeom prst="rect">
              <a:avLst/>
            </a:prstGeom>
            <a:noFill/>
            <a:ln w="2540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sp>
          <p:nvSpPr>
            <p:cNvPr id="5" name="文字方塊 4"/>
            <p:cNvSpPr txBox="1"/>
            <p:nvPr/>
          </p:nvSpPr>
          <p:spPr>
            <a:xfrm>
              <a:off x="386663" y="3301682"/>
              <a:ext cx="6084674" cy="369332"/>
            </a:xfrm>
            <a:prstGeom prst="rect">
              <a:avLst/>
            </a:prstGeom>
            <a:noFill/>
          </p:spPr>
          <p:txBody>
            <a:bodyPr wrap="square" rtlCol="0">
              <a:spAutoFit/>
            </a:bodyPr>
            <a:lstStyle/>
            <a:p>
              <a:pPr algn="ctr"/>
              <a:r>
                <a:rPr lang="en-US" dirty="0" smtClean="0"/>
                <a:t>Filling The Water Storage Tank</a:t>
              </a:r>
              <a:endParaRPr lang="en-US" dirty="0"/>
            </a:p>
          </p:txBody>
        </p:sp>
        <p:sp>
          <p:nvSpPr>
            <p:cNvPr id="6" name="文字方塊 5"/>
            <p:cNvSpPr txBox="1"/>
            <p:nvPr/>
          </p:nvSpPr>
          <p:spPr>
            <a:xfrm>
              <a:off x="551356" y="3671014"/>
              <a:ext cx="5809295" cy="523220"/>
            </a:xfrm>
            <a:prstGeom prst="rect">
              <a:avLst/>
            </a:prstGeom>
            <a:noFill/>
          </p:spPr>
          <p:txBody>
            <a:bodyPr wrap="square" rtlCol="0">
              <a:spAutoFit/>
            </a:bodyPr>
            <a:lstStyle/>
            <a:p>
              <a:pPr>
                <a:spcBef>
                  <a:spcPts val="900"/>
                </a:spcBef>
                <a:spcAft>
                  <a:spcPts val="0"/>
                </a:spcAft>
              </a:pPr>
              <a:r>
                <a:rPr lang="en-US" sz="1400" dirty="0">
                  <a:ea typeface="宋体"/>
                  <a:cs typeface="Microsoft YaHei"/>
                </a:rPr>
                <a:t>3.) Then turn on the tank ball </a:t>
              </a:r>
              <a:r>
                <a:rPr lang="en-US" sz="1400" dirty="0" smtClean="0">
                  <a:ea typeface="宋体"/>
                  <a:cs typeface="Microsoft YaHei"/>
                </a:rPr>
                <a:t>valve and close </a:t>
              </a:r>
              <a:r>
                <a:rPr lang="en-US" sz="1400" dirty="0">
                  <a:ea typeface="宋体"/>
                  <a:cs typeface="Microsoft YaHei"/>
                </a:rPr>
                <a:t>the pure water faucet to start flushing the RO membrane and filling the </a:t>
              </a:r>
              <a:r>
                <a:rPr lang="en-US" sz="1400" dirty="0" smtClean="0">
                  <a:ea typeface="宋体"/>
                  <a:cs typeface="Microsoft YaHei"/>
                </a:rPr>
                <a:t>tank </a:t>
              </a:r>
              <a:r>
                <a:rPr lang="en-US" sz="1400" dirty="0">
                  <a:ea typeface="宋体"/>
                  <a:cs typeface="Microsoft YaHei"/>
                </a:rPr>
                <a:t>for two hours. </a:t>
              </a:r>
              <a:endParaRPr lang="en-US" sz="1400" dirty="0">
                <a:ea typeface="宋体"/>
                <a:cs typeface="Microsoft YaHei"/>
              </a:endParaRPr>
            </a:p>
          </p:txBody>
        </p:sp>
      </p:grpSp>
      <p:grpSp>
        <p:nvGrpSpPr>
          <p:cNvPr id="9" name="群組 8"/>
          <p:cNvGrpSpPr/>
          <p:nvPr/>
        </p:nvGrpSpPr>
        <p:grpSpPr>
          <a:xfrm>
            <a:off x="380235" y="4905681"/>
            <a:ext cx="6120678" cy="1215751"/>
            <a:chOff x="384116" y="4457329"/>
            <a:chExt cx="6120678" cy="1215751"/>
          </a:xfrm>
        </p:grpSpPr>
        <p:sp>
          <p:nvSpPr>
            <p:cNvPr id="35" name="矩形 34"/>
            <p:cNvSpPr/>
            <p:nvPr/>
          </p:nvSpPr>
          <p:spPr bwMode="auto">
            <a:xfrm>
              <a:off x="384116" y="4457329"/>
              <a:ext cx="6120678" cy="1215751"/>
            </a:xfrm>
            <a:prstGeom prst="rect">
              <a:avLst/>
            </a:prstGeom>
            <a:noFill/>
            <a:ln w="2540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sp>
          <p:nvSpPr>
            <p:cNvPr id="36" name="文字方塊 35"/>
            <p:cNvSpPr txBox="1"/>
            <p:nvPr/>
          </p:nvSpPr>
          <p:spPr>
            <a:xfrm>
              <a:off x="402118" y="4457329"/>
              <a:ext cx="6084674" cy="369332"/>
            </a:xfrm>
            <a:prstGeom prst="rect">
              <a:avLst/>
            </a:prstGeom>
            <a:noFill/>
          </p:spPr>
          <p:txBody>
            <a:bodyPr wrap="square" rtlCol="0">
              <a:spAutoFit/>
            </a:bodyPr>
            <a:lstStyle/>
            <a:p>
              <a:pPr algn="ctr"/>
              <a:r>
                <a:rPr lang="en-US" dirty="0" smtClean="0"/>
                <a:t>Discharging The Water Storage Tank</a:t>
              </a:r>
              <a:endParaRPr lang="en-US" dirty="0"/>
            </a:p>
          </p:txBody>
        </p:sp>
        <p:sp>
          <p:nvSpPr>
            <p:cNvPr id="37" name="文字方塊 36"/>
            <p:cNvSpPr txBox="1"/>
            <p:nvPr/>
          </p:nvSpPr>
          <p:spPr>
            <a:xfrm>
              <a:off x="566811" y="4826661"/>
              <a:ext cx="5809295" cy="738664"/>
            </a:xfrm>
            <a:prstGeom prst="rect">
              <a:avLst/>
            </a:prstGeom>
            <a:noFill/>
          </p:spPr>
          <p:txBody>
            <a:bodyPr wrap="square" rtlCol="0">
              <a:spAutoFit/>
            </a:bodyPr>
            <a:lstStyle/>
            <a:p>
              <a:pPr>
                <a:spcBef>
                  <a:spcPts val="900"/>
                </a:spcBef>
                <a:spcAft>
                  <a:spcPts val="0"/>
                </a:spcAft>
              </a:pPr>
              <a:r>
                <a:rPr lang="en-US" sz="1400" dirty="0">
                  <a:ea typeface="宋体"/>
                  <a:cs typeface="Microsoft YaHei"/>
                </a:rPr>
                <a:t>4.) After two hours, open the pure water faucet to start flushing the water storage tank and post-filter until the water flow changing to dripping (the tank is completely discharged).</a:t>
              </a:r>
              <a:endParaRPr lang="en-US" sz="1400" dirty="0">
                <a:ea typeface="宋体"/>
                <a:cs typeface="Microsoft YaHei"/>
              </a:endParaRPr>
            </a:p>
          </p:txBody>
        </p:sp>
      </p:grpSp>
      <p:sp>
        <p:nvSpPr>
          <p:cNvPr id="38" name="Text Box 391"/>
          <p:cNvSpPr>
            <a:spLocks noChangeArrowheads="1"/>
          </p:cNvSpPr>
          <p:nvPr/>
        </p:nvSpPr>
        <p:spPr bwMode="auto">
          <a:xfrm>
            <a:off x="437897" y="6442550"/>
            <a:ext cx="6066672" cy="684076"/>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nchorCtr="0">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None/>
            </a:pPr>
            <a:r>
              <a:rPr lang="en-US" sz="1400" dirty="0">
                <a:solidFill>
                  <a:srgbClr val="10253F"/>
                </a:solidFill>
                <a:ea typeface="宋体"/>
                <a:cs typeface="Microsoft YaHei"/>
              </a:rPr>
              <a:t>5.) </a:t>
            </a:r>
            <a:r>
              <a:rPr lang="en-US" sz="1400" b="1" dirty="0">
                <a:solidFill>
                  <a:srgbClr val="10253F"/>
                </a:solidFill>
                <a:ea typeface="宋体"/>
                <a:cs typeface="Microsoft YaHei"/>
              </a:rPr>
              <a:t>REPEAT </a:t>
            </a:r>
            <a:r>
              <a:rPr lang="en-US" sz="1400" dirty="0" smtClean="0">
                <a:solidFill>
                  <a:srgbClr val="10253F"/>
                </a:solidFill>
              </a:rPr>
              <a:t>Filling </a:t>
            </a:r>
            <a:r>
              <a:rPr lang="en-US" altLang="zh-TW" sz="1400" dirty="0" smtClean="0">
                <a:solidFill>
                  <a:srgbClr val="10253F"/>
                </a:solidFill>
              </a:rPr>
              <a:t>(Step 3)</a:t>
            </a:r>
            <a:r>
              <a:rPr lang="en-US" sz="1400" dirty="0" smtClean="0">
                <a:solidFill>
                  <a:srgbClr val="10253F"/>
                </a:solidFill>
              </a:rPr>
              <a:t> and Discharging </a:t>
            </a:r>
            <a:r>
              <a:rPr lang="en-US" altLang="zh-TW" sz="1400" dirty="0" smtClean="0">
                <a:solidFill>
                  <a:srgbClr val="10253F"/>
                </a:solidFill>
              </a:rPr>
              <a:t>(Step 4)  </a:t>
            </a:r>
            <a:r>
              <a:rPr lang="en-US" sz="1400" dirty="0" smtClean="0">
                <a:solidFill>
                  <a:srgbClr val="10253F"/>
                </a:solidFill>
              </a:rPr>
              <a:t>the water storage tank </a:t>
            </a:r>
            <a:r>
              <a:rPr lang="en-US" sz="1400" b="1" dirty="0" smtClean="0">
                <a:solidFill>
                  <a:srgbClr val="10253F"/>
                </a:solidFill>
              </a:rPr>
              <a:t>TWO</a:t>
            </a:r>
            <a:r>
              <a:rPr lang="en-US" sz="1400" dirty="0" smtClean="0">
                <a:solidFill>
                  <a:srgbClr val="10253F"/>
                </a:solidFill>
              </a:rPr>
              <a:t> </a:t>
            </a:r>
            <a:r>
              <a:rPr lang="en-US" sz="1400" b="1" dirty="0" smtClean="0">
                <a:solidFill>
                  <a:srgbClr val="10253F"/>
                </a:solidFill>
              </a:rPr>
              <a:t>MORE TIMES</a:t>
            </a:r>
            <a:r>
              <a:rPr lang="en-US" altLang="zh-TW" sz="1400" b="1" dirty="0" smtClean="0">
                <a:solidFill>
                  <a:srgbClr val="10253F"/>
                </a:solidFill>
              </a:rPr>
              <a:t>.</a:t>
            </a:r>
            <a:endParaRPr lang="en-US" altLang="en-US" sz="1400" b="1" dirty="0">
              <a:solidFill>
                <a:srgbClr val="10253F"/>
              </a:solidFill>
            </a:endParaRPr>
          </a:p>
        </p:txBody>
      </p:sp>
    </p:spTree>
    <p:extLst>
      <p:ext uri="{BB962C8B-B14F-4D97-AF65-F5344CB8AC3E}">
        <p14:creationId xmlns:p14="http://schemas.microsoft.com/office/powerpoint/2010/main" val="19653413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033588" y="540861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96923"/>
            <a:ext cx="6858000" cy="623629"/>
          </a:xfrm>
          <a:prstGeom prst="rect">
            <a:avLst/>
          </a:prstGeom>
          <a:noFill/>
        </p:spPr>
        <p:txBody>
          <a:bodyPr wrap="square" rtlCol="0" anchor="ctr" anchorCtr="0">
            <a:noAutofit/>
          </a:bodyPr>
          <a:lstStyle/>
          <a:p>
            <a:pPr algn="ctr">
              <a:spcAft>
                <a:spcPts val="60"/>
              </a:spcAft>
            </a:pPr>
            <a:r>
              <a:rPr lang="en-US" altLang="zh-TW" sz="3200" b="1" dirty="0" smtClean="0">
                <a:latin typeface="Arial Black" panose="020B0A04020102020204" pitchFamily="34" charset="0"/>
              </a:rPr>
              <a:t>Troubleshooting &amp; FAQ</a:t>
            </a:r>
          </a:p>
        </p:txBody>
      </p:sp>
      <p:sp>
        <p:nvSpPr>
          <p:cNvPr id="18" name="Text Box 3"/>
          <p:cNvSpPr txBox="1">
            <a:spLocks noChangeArrowheads="1"/>
          </p:cNvSpPr>
          <p:nvPr/>
        </p:nvSpPr>
        <p:spPr bwMode="auto">
          <a:xfrm>
            <a:off x="404732" y="992560"/>
            <a:ext cx="6048536" cy="6632585"/>
          </a:xfrm>
          <a:prstGeom prst="rect">
            <a:avLst/>
          </a:prstGeom>
          <a:noFill/>
          <a:ln w="25400">
            <a:solidFill>
              <a:schemeClr val="accent5">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r>
              <a:rPr lang="en-US" altLang="zh-TW" sz="1000" b="1" dirty="0">
                <a:solidFill>
                  <a:srgbClr val="FF0000"/>
                </a:solidFill>
              </a:rPr>
              <a:t>Q</a:t>
            </a:r>
            <a:r>
              <a:rPr lang="en-US" altLang="zh-TW" sz="1000" b="1" dirty="0"/>
              <a:t>: Why does the system produce </a:t>
            </a:r>
            <a:r>
              <a:rPr lang="en-US" altLang="zh-TW" sz="1000" b="1" dirty="0" smtClean="0"/>
              <a:t>small </a:t>
            </a:r>
            <a:r>
              <a:rPr lang="en-US" altLang="zh-TW" sz="1000" b="1" dirty="0"/>
              <a:t>amount of </a:t>
            </a:r>
            <a:r>
              <a:rPr lang="en-US" altLang="zh-TW" sz="1000" b="1" dirty="0" smtClean="0"/>
              <a:t>water or no water </a:t>
            </a:r>
            <a:r>
              <a:rPr lang="en-US" altLang="zh-TW" sz="1000" b="1" dirty="0"/>
              <a:t>from </a:t>
            </a:r>
            <a:r>
              <a:rPr lang="en-US" altLang="zh-TW" sz="1000" b="1" dirty="0" smtClean="0"/>
              <a:t>pure water faucet?</a:t>
            </a:r>
            <a:endParaRPr lang="en-US" altLang="zh-TW" sz="1000" b="1" dirty="0"/>
          </a:p>
          <a:p>
            <a:pPr eaLnBrk="1" hangingPunct="1">
              <a:spcBef>
                <a:spcPct val="0"/>
              </a:spcBef>
              <a:buFontTx/>
              <a:buNone/>
            </a:pPr>
            <a:r>
              <a:rPr lang="en-US" altLang="zh-TW" sz="1000" dirty="0">
                <a:solidFill>
                  <a:srgbClr val="0099FF"/>
                </a:solidFill>
              </a:rPr>
              <a:t>A</a:t>
            </a:r>
            <a:r>
              <a:rPr lang="en-US" altLang="zh-TW" sz="1000" b="1" dirty="0"/>
              <a:t>:</a:t>
            </a:r>
            <a:r>
              <a:rPr lang="en-US" altLang="zh-TW" sz="1000" dirty="0"/>
              <a:t> </a:t>
            </a:r>
            <a:r>
              <a:rPr lang="en-US" altLang="zh-TW" sz="1000" dirty="0" smtClean="0"/>
              <a:t>There are some different situation:</a:t>
            </a:r>
          </a:p>
          <a:p>
            <a:pPr eaLnBrk="1" hangingPunct="1">
              <a:spcBef>
                <a:spcPct val="0"/>
              </a:spcBef>
            </a:pPr>
            <a:r>
              <a:rPr lang="en-US" altLang="zh-TW" sz="1000" dirty="0" smtClean="0"/>
              <a:t> If the RO system just start up, normally it may takes 2-3 hours to fill the tank.</a:t>
            </a:r>
          </a:p>
          <a:p>
            <a:pPr eaLnBrk="1" hangingPunct="1">
              <a:spcBef>
                <a:spcPct val="0"/>
              </a:spcBef>
            </a:pPr>
            <a:r>
              <a:rPr lang="en-US" altLang="zh-TW" sz="1000" dirty="0" smtClean="0"/>
              <a:t> Please check if the a</a:t>
            </a:r>
            <a:r>
              <a:rPr lang="en-US" sz="1000" dirty="0" smtClean="0"/>
              <a:t>ir </a:t>
            </a:r>
            <a:r>
              <a:rPr lang="en-US" sz="1000" dirty="0"/>
              <a:t>pressure in the storage tank is </a:t>
            </a:r>
            <a:r>
              <a:rPr lang="en-US" sz="1000" dirty="0" smtClean="0"/>
              <a:t>too </a:t>
            </a:r>
            <a:r>
              <a:rPr lang="en-US" sz="1000" dirty="0"/>
              <a:t>low. If so, please add pressure to storage tank. The pressure should be 8-10 psi when the tank is </a:t>
            </a:r>
            <a:r>
              <a:rPr lang="en-US" sz="1000" dirty="0" smtClean="0"/>
              <a:t>empty</a:t>
            </a:r>
            <a:r>
              <a:rPr lang="en-US" altLang="zh-TW" sz="1000" dirty="0" smtClean="0"/>
              <a:t>.</a:t>
            </a:r>
          </a:p>
          <a:p>
            <a:pPr eaLnBrk="1" hangingPunct="1">
              <a:spcBef>
                <a:spcPct val="0"/>
              </a:spcBef>
            </a:pPr>
            <a:r>
              <a:rPr lang="en-US" altLang="zh-TW" sz="1000" dirty="0" smtClean="0"/>
              <a:t> Please </a:t>
            </a:r>
            <a:r>
              <a:rPr lang="en-US" altLang="zh-TW" sz="1000" dirty="0"/>
              <a:t>check if </a:t>
            </a:r>
            <a:r>
              <a:rPr lang="en-US" altLang="zh-TW" sz="1000" dirty="0" smtClean="0"/>
              <a:t>the s</a:t>
            </a:r>
            <a:r>
              <a:rPr lang="en-US" sz="1000" dirty="0" smtClean="0"/>
              <a:t>anitizer of the</a:t>
            </a:r>
            <a:r>
              <a:rPr lang="en-US" altLang="zh-TW" sz="1000" dirty="0" smtClean="0"/>
              <a:t> </a:t>
            </a:r>
            <a:r>
              <a:rPr lang="en-US" sz="1000" dirty="0" smtClean="0"/>
              <a:t>tank is flushed out. </a:t>
            </a:r>
            <a:r>
              <a:rPr lang="en-US" sz="1000" dirty="0"/>
              <a:t>If </a:t>
            </a:r>
            <a:r>
              <a:rPr lang="en-US" sz="1000" dirty="0" smtClean="0"/>
              <a:t>not, please </a:t>
            </a:r>
            <a:r>
              <a:rPr lang="en-US" sz="1000" dirty="0"/>
              <a:t>d</a:t>
            </a:r>
            <a:r>
              <a:rPr lang="en-US" sz="1000" dirty="0" smtClean="0"/>
              <a:t>rain tank </a:t>
            </a:r>
            <a:r>
              <a:rPr lang="en-US" sz="1000" dirty="0"/>
              <a:t>and refill it </a:t>
            </a:r>
            <a:r>
              <a:rPr lang="en-US" sz="1000" dirty="0" smtClean="0"/>
              <a:t>overnight.</a:t>
            </a:r>
          </a:p>
          <a:p>
            <a:pPr eaLnBrk="1" hangingPunct="1">
              <a:spcBef>
                <a:spcPct val="0"/>
              </a:spcBef>
            </a:pPr>
            <a:r>
              <a:rPr lang="en-US" altLang="zh-TW" sz="1000" dirty="0" smtClean="0"/>
              <a:t> Please </a:t>
            </a:r>
            <a:r>
              <a:rPr lang="en-US" altLang="zh-TW" sz="1000" dirty="0"/>
              <a:t>check if </a:t>
            </a:r>
            <a:r>
              <a:rPr lang="en-US" altLang="zh-TW" sz="1000" dirty="0" smtClean="0"/>
              <a:t>there is any c</a:t>
            </a:r>
            <a:r>
              <a:rPr lang="en-US" sz="1000" dirty="0" smtClean="0"/>
              <a:t>rimps </a:t>
            </a:r>
            <a:r>
              <a:rPr lang="en-US" sz="1000" dirty="0"/>
              <a:t>in </a:t>
            </a:r>
            <a:r>
              <a:rPr lang="en-US" sz="1000" dirty="0" smtClean="0"/>
              <a:t>tubing. </a:t>
            </a:r>
            <a:r>
              <a:rPr lang="en-US" sz="1000" dirty="0"/>
              <a:t>If so, please </a:t>
            </a:r>
            <a:r>
              <a:rPr lang="en-US" sz="1000" dirty="0"/>
              <a:t>m</a:t>
            </a:r>
            <a:r>
              <a:rPr lang="en-US" sz="1000" dirty="0" smtClean="0"/>
              <a:t>ake </a:t>
            </a:r>
            <a:r>
              <a:rPr lang="en-US" sz="1000" dirty="0"/>
              <a:t>sure </a:t>
            </a:r>
            <a:r>
              <a:rPr lang="en-US" sz="1000" dirty="0" smtClean="0"/>
              <a:t>all the tubing are straight.</a:t>
            </a:r>
          </a:p>
          <a:p>
            <a:pPr eaLnBrk="1" hangingPunct="1">
              <a:spcBef>
                <a:spcPct val="0"/>
              </a:spcBef>
            </a:pPr>
            <a:r>
              <a:rPr lang="en-US" altLang="zh-TW" sz="1000" dirty="0" smtClean="0"/>
              <a:t> Please </a:t>
            </a:r>
            <a:r>
              <a:rPr lang="en-US" altLang="zh-TW" sz="1000" dirty="0"/>
              <a:t>check if </a:t>
            </a:r>
            <a:r>
              <a:rPr lang="en-US" sz="1000" dirty="0"/>
              <a:t>any pre-filter </a:t>
            </a:r>
            <a:r>
              <a:rPr lang="en-US" altLang="zh-TW" sz="1000" dirty="0" smtClean="0"/>
              <a:t>is c</a:t>
            </a:r>
            <a:r>
              <a:rPr lang="en-US" sz="1000" dirty="0" smtClean="0"/>
              <a:t>logged. </a:t>
            </a:r>
            <a:r>
              <a:rPr lang="en-US" sz="1000" dirty="0"/>
              <a:t>If so, please </a:t>
            </a:r>
            <a:r>
              <a:rPr lang="en-US" sz="1000" dirty="0"/>
              <a:t>r</a:t>
            </a:r>
            <a:r>
              <a:rPr lang="en-US" sz="1000" dirty="0" smtClean="0"/>
              <a:t>eplace the pre-filter.</a:t>
            </a:r>
          </a:p>
          <a:p>
            <a:pPr eaLnBrk="1" hangingPunct="1">
              <a:spcBef>
                <a:spcPct val="0"/>
              </a:spcBef>
            </a:pPr>
            <a:r>
              <a:rPr lang="en-US" altLang="zh-TW" sz="1000" dirty="0" smtClean="0"/>
              <a:t> </a:t>
            </a:r>
            <a:r>
              <a:rPr lang="en-US" altLang="zh-TW" sz="1000" dirty="0"/>
              <a:t>Please check if </a:t>
            </a:r>
            <a:r>
              <a:rPr lang="en-US" altLang="zh-TW" sz="1000" dirty="0" smtClean="0"/>
              <a:t>the RO membrane is </a:t>
            </a:r>
            <a:r>
              <a:rPr lang="en-US" altLang="zh-TW" sz="1000" dirty="0"/>
              <a:t>f</a:t>
            </a:r>
            <a:r>
              <a:rPr lang="en-US" sz="1000" dirty="0" smtClean="0"/>
              <a:t>ouled. </a:t>
            </a:r>
            <a:r>
              <a:rPr lang="en-US" sz="1000" dirty="0"/>
              <a:t>If so, please replace the </a:t>
            </a:r>
            <a:r>
              <a:rPr lang="en-US" altLang="zh-TW" sz="1000" dirty="0"/>
              <a:t>RO </a:t>
            </a:r>
            <a:r>
              <a:rPr lang="en-US" altLang="zh-TW" sz="1000" dirty="0" smtClean="0"/>
              <a:t>membrane</a:t>
            </a:r>
            <a:r>
              <a:rPr lang="en-US" sz="1000" dirty="0" smtClean="0"/>
              <a:t>.</a:t>
            </a:r>
            <a:endParaRPr lang="en-US" sz="1000" dirty="0"/>
          </a:p>
          <a:p>
            <a:pPr eaLnBrk="1" hangingPunct="1">
              <a:spcBef>
                <a:spcPct val="0"/>
              </a:spcBef>
              <a:buFontTx/>
              <a:buNone/>
            </a:pPr>
            <a:endParaRPr lang="en-US" altLang="zh-TW" sz="500" dirty="0"/>
          </a:p>
          <a:p>
            <a:pPr eaLnBrk="1" hangingPunct="1">
              <a:spcBef>
                <a:spcPct val="0"/>
              </a:spcBef>
              <a:buFontTx/>
              <a:buNone/>
            </a:pPr>
            <a:r>
              <a:rPr lang="en-US" altLang="zh-TW" sz="1000" b="1" dirty="0">
                <a:solidFill>
                  <a:srgbClr val="FF0000"/>
                </a:solidFill>
              </a:rPr>
              <a:t>Q</a:t>
            </a:r>
            <a:r>
              <a:rPr lang="en-US" altLang="zh-TW" sz="1000" b="1" dirty="0"/>
              <a:t>: Why does </a:t>
            </a:r>
            <a:r>
              <a:rPr lang="en-US" altLang="zh-TW" sz="1000" b="1" dirty="0" smtClean="0"/>
              <a:t>my pure </a:t>
            </a:r>
            <a:r>
              <a:rPr lang="en-US" altLang="zh-TW" sz="1000" b="1" dirty="0"/>
              <a:t>water taste or smell </a:t>
            </a:r>
            <a:r>
              <a:rPr lang="en-US" altLang="zh-TW" sz="1000" b="1" dirty="0" smtClean="0"/>
              <a:t>offensive?</a:t>
            </a:r>
            <a:endParaRPr lang="en-US" altLang="zh-TW" sz="1000" b="1" dirty="0"/>
          </a:p>
          <a:p>
            <a:pPr eaLnBrk="1" hangingPunct="1">
              <a:spcBef>
                <a:spcPct val="0"/>
              </a:spcBef>
              <a:buFontTx/>
              <a:buNone/>
            </a:pPr>
            <a:r>
              <a:rPr lang="en-US" altLang="zh-TW" sz="1000" dirty="0">
                <a:solidFill>
                  <a:srgbClr val="0099FF"/>
                </a:solidFill>
              </a:rPr>
              <a:t>A</a:t>
            </a:r>
            <a:r>
              <a:rPr lang="en-US" altLang="zh-TW" sz="1000" b="1" dirty="0"/>
              <a:t>:</a:t>
            </a:r>
            <a:r>
              <a:rPr lang="en-US" altLang="zh-TW" sz="1000" dirty="0"/>
              <a:t> There are some different situation:</a:t>
            </a:r>
          </a:p>
          <a:p>
            <a:pPr eaLnBrk="1" hangingPunct="1">
              <a:spcBef>
                <a:spcPct val="0"/>
              </a:spcBef>
            </a:pPr>
            <a:r>
              <a:rPr lang="en-US" altLang="zh-TW" sz="1000" dirty="0" smtClean="0"/>
              <a:t> Please </a:t>
            </a:r>
            <a:r>
              <a:rPr lang="en-US" altLang="zh-TW" sz="1000" dirty="0"/>
              <a:t>check if </a:t>
            </a:r>
            <a:r>
              <a:rPr lang="en-US" altLang="zh-TW" sz="1000" dirty="0" smtClean="0"/>
              <a:t>the post</a:t>
            </a:r>
            <a:r>
              <a:rPr lang="en-US" sz="1000" dirty="0" smtClean="0"/>
              <a:t>-filter </a:t>
            </a:r>
            <a:r>
              <a:rPr lang="en-US" altLang="zh-TW" sz="1000" dirty="0"/>
              <a:t>is </a:t>
            </a:r>
            <a:r>
              <a:rPr lang="en-US" sz="1000" dirty="0"/>
              <a:t>depleted</a:t>
            </a:r>
            <a:r>
              <a:rPr lang="en-US" sz="1000" dirty="0" smtClean="0"/>
              <a:t>. </a:t>
            </a:r>
            <a:r>
              <a:rPr lang="en-US" sz="1000" dirty="0"/>
              <a:t>If so, please replace the </a:t>
            </a:r>
            <a:r>
              <a:rPr lang="en-US" sz="1000" dirty="0" smtClean="0"/>
              <a:t>post-filter</a:t>
            </a:r>
            <a:r>
              <a:rPr lang="en-US" sz="1000" dirty="0"/>
              <a:t>.</a:t>
            </a:r>
          </a:p>
          <a:p>
            <a:pPr eaLnBrk="1" hangingPunct="1">
              <a:spcBef>
                <a:spcPct val="0"/>
              </a:spcBef>
            </a:pPr>
            <a:r>
              <a:rPr lang="en-US" altLang="zh-TW" sz="1000" dirty="0"/>
              <a:t> Please check if the RO membrane is f</a:t>
            </a:r>
            <a:r>
              <a:rPr lang="en-US" sz="1000" dirty="0"/>
              <a:t>ouled. If so, please replace the </a:t>
            </a:r>
            <a:r>
              <a:rPr lang="en-US" altLang="zh-TW" sz="1000" dirty="0"/>
              <a:t>RO membrane</a:t>
            </a:r>
            <a:r>
              <a:rPr lang="en-US" sz="1000" dirty="0" smtClean="0"/>
              <a:t>.</a:t>
            </a:r>
          </a:p>
          <a:p>
            <a:pPr eaLnBrk="1" hangingPunct="1">
              <a:spcBef>
                <a:spcPct val="0"/>
              </a:spcBef>
            </a:pPr>
            <a:r>
              <a:rPr lang="en-US" altLang="zh-TW" sz="1000" dirty="0" smtClean="0"/>
              <a:t> Please </a:t>
            </a:r>
            <a:r>
              <a:rPr lang="en-US" altLang="zh-TW" sz="1000" dirty="0"/>
              <a:t>check if there is any c</a:t>
            </a:r>
            <a:r>
              <a:rPr lang="en-US" sz="1000" dirty="0"/>
              <a:t>rimps in tubing. If so, please make sure all the tubing are straight.</a:t>
            </a:r>
          </a:p>
          <a:p>
            <a:pPr eaLnBrk="1" hangingPunct="1">
              <a:spcBef>
                <a:spcPct val="0"/>
              </a:spcBef>
              <a:buFontTx/>
              <a:buNone/>
            </a:pPr>
            <a:endParaRPr lang="en-US" altLang="zh-TW" sz="500" dirty="0"/>
          </a:p>
          <a:p>
            <a:pPr eaLnBrk="1" hangingPunct="1">
              <a:spcBef>
                <a:spcPct val="0"/>
              </a:spcBef>
              <a:buFontTx/>
              <a:buNone/>
            </a:pPr>
            <a:r>
              <a:rPr lang="en-US" altLang="zh-TW" sz="1000" b="1" dirty="0" smtClean="0">
                <a:solidFill>
                  <a:srgbClr val="FF0000"/>
                </a:solidFill>
              </a:rPr>
              <a:t>Q</a:t>
            </a:r>
            <a:r>
              <a:rPr lang="en-US" altLang="zh-TW" sz="1000" b="1" dirty="0"/>
              <a:t>: Why does the system produce less pure water than it produces waste water?</a:t>
            </a:r>
          </a:p>
          <a:p>
            <a:pPr eaLnBrk="1" hangingPunct="1">
              <a:spcBef>
                <a:spcPct val="0"/>
              </a:spcBef>
              <a:buFontTx/>
              <a:buNone/>
            </a:pPr>
            <a:r>
              <a:rPr lang="en-US" altLang="zh-TW" sz="1000" dirty="0">
                <a:solidFill>
                  <a:srgbClr val="0099FF"/>
                </a:solidFill>
              </a:rPr>
              <a:t>A</a:t>
            </a:r>
            <a:r>
              <a:rPr lang="en-US" altLang="zh-TW" sz="1000" b="1" dirty="0"/>
              <a:t>:</a:t>
            </a:r>
            <a:r>
              <a:rPr lang="en-US" altLang="zh-TW" sz="1000" dirty="0"/>
              <a:t> This is normal; the ratio for the pure and waste water should be 1:3.</a:t>
            </a:r>
          </a:p>
          <a:p>
            <a:pPr eaLnBrk="1" hangingPunct="1">
              <a:spcBef>
                <a:spcPct val="0"/>
              </a:spcBef>
              <a:buFontTx/>
              <a:buNone/>
            </a:pPr>
            <a:endParaRPr lang="en-US" altLang="zh-TW" sz="500" dirty="0"/>
          </a:p>
          <a:p>
            <a:pPr eaLnBrk="1" hangingPunct="1">
              <a:spcBef>
                <a:spcPct val="0"/>
              </a:spcBef>
              <a:buFontTx/>
              <a:buNone/>
            </a:pPr>
            <a:r>
              <a:rPr lang="en-US" altLang="zh-TW" sz="1000" b="1" dirty="0">
                <a:solidFill>
                  <a:srgbClr val="FF0000"/>
                </a:solidFill>
              </a:rPr>
              <a:t>Q</a:t>
            </a:r>
            <a:r>
              <a:rPr lang="en-US" altLang="zh-TW" sz="1000" b="1" dirty="0"/>
              <a:t>: Why does the system produce </a:t>
            </a:r>
            <a:r>
              <a:rPr lang="en-US" altLang="zh-TW" sz="1000" b="1" dirty="0" smtClean="0"/>
              <a:t>m</a:t>
            </a:r>
            <a:r>
              <a:rPr lang="en-US" altLang="zh-TW" sz="1000" b="1" dirty="0" smtClean="0"/>
              <a:t>ilky </a:t>
            </a:r>
            <a:r>
              <a:rPr lang="en-US" altLang="zh-TW" sz="1000" b="1" dirty="0"/>
              <a:t>colored water </a:t>
            </a:r>
            <a:r>
              <a:rPr lang="en-US" altLang="zh-TW" sz="1000" b="1" dirty="0" smtClean="0"/>
              <a:t>and/or air bubble </a:t>
            </a:r>
            <a:r>
              <a:rPr lang="en-US" altLang="zh-TW" sz="1000" b="1" dirty="0"/>
              <a:t>in </a:t>
            </a:r>
            <a:r>
              <a:rPr lang="en-US" altLang="zh-TW" sz="1000" b="1" dirty="0" smtClean="0"/>
              <a:t>the pure water</a:t>
            </a:r>
            <a:r>
              <a:rPr lang="en-US" altLang="zh-TW" sz="1000" b="1" dirty="0" smtClean="0"/>
              <a:t>?</a:t>
            </a:r>
            <a:endParaRPr lang="en-US" altLang="zh-TW" sz="1000" b="1" dirty="0"/>
          </a:p>
          <a:p>
            <a:pPr eaLnBrk="1" hangingPunct="1">
              <a:spcBef>
                <a:spcPct val="0"/>
              </a:spcBef>
              <a:buFontTx/>
              <a:buNone/>
            </a:pPr>
            <a:r>
              <a:rPr lang="en-US" altLang="zh-TW" sz="1000" dirty="0">
                <a:solidFill>
                  <a:srgbClr val="0099FF"/>
                </a:solidFill>
              </a:rPr>
              <a:t>A</a:t>
            </a:r>
            <a:r>
              <a:rPr lang="en-US" altLang="zh-TW" sz="1000" b="1" dirty="0"/>
              <a:t>:</a:t>
            </a:r>
            <a:r>
              <a:rPr lang="en-US" altLang="zh-TW" sz="1000" dirty="0"/>
              <a:t> This is </a:t>
            </a:r>
            <a:r>
              <a:rPr lang="en-US" altLang="zh-TW" sz="1000" dirty="0" smtClean="0"/>
              <a:t>normal</a:t>
            </a:r>
            <a:r>
              <a:rPr lang="en-US" altLang="zh-TW" sz="1000" dirty="0"/>
              <a:t>; </a:t>
            </a:r>
            <a:r>
              <a:rPr lang="en-US" altLang="zh-TW" sz="1000" dirty="0"/>
              <a:t>a</a:t>
            </a:r>
            <a:r>
              <a:rPr lang="en-US" sz="1000" dirty="0" smtClean="0"/>
              <a:t>ir </a:t>
            </a:r>
            <a:r>
              <a:rPr lang="en-US" sz="1000" dirty="0"/>
              <a:t>in the system is a normal occurrence with initial startup of the RO system. This milky</a:t>
            </a:r>
            <a:r>
              <a:rPr lang="en-US" sz="1000" i="1" dirty="0"/>
              <a:t> </a:t>
            </a:r>
            <a:r>
              <a:rPr lang="en-US" sz="1000" dirty="0"/>
              <a:t>look will disappear during normal use within 1 to 2 </a:t>
            </a:r>
            <a:r>
              <a:rPr lang="en-US" sz="1000" dirty="0" smtClean="0"/>
              <a:t>weeks</a:t>
            </a:r>
            <a:r>
              <a:rPr lang="en-US" altLang="zh-TW" sz="1000" dirty="0" smtClean="0"/>
              <a:t>.</a:t>
            </a:r>
            <a:endParaRPr lang="en-US" altLang="zh-TW" sz="1000" dirty="0"/>
          </a:p>
          <a:p>
            <a:pPr eaLnBrk="1" hangingPunct="1">
              <a:spcBef>
                <a:spcPct val="0"/>
              </a:spcBef>
              <a:buFontTx/>
              <a:buNone/>
            </a:pPr>
            <a:endParaRPr lang="en-US" altLang="zh-TW" sz="500" dirty="0"/>
          </a:p>
          <a:p>
            <a:pPr eaLnBrk="1" hangingPunct="1">
              <a:spcBef>
                <a:spcPct val="0"/>
              </a:spcBef>
              <a:buFontTx/>
              <a:buNone/>
            </a:pPr>
            <a:r>
              <a:rPr lang="en-US" altLang="zh-TW" sz="1000" b="1" dirty="0">
                <a:solidFill>
                  <a:srgbClr val="FF0000"/>
                </a:solidFill>
              </a:rPr>
              <a:t>Q</a:t>
            </a:r>
            <a:r>
              <a:rPr lang="en-US" altLang="zh-TW" sz="1000" b="1" dirty="0"/>
              <a:t>: Why does the system produce </a:t>
            </a:r>
            <a:r>
              <a:rPr lang="en-US" altLang="zh-TW" sz="1000" b="1" dirty="0" smtClean="0"/>
              <a:t>no </a:t>
            </a:r>
            <a:r>
              <a:rPr lang="en-US" altLang="zh-TW" sz="1000" b="1" dirty="0"/>
              <a:t>waste </a:t>
            </a:r>
            <a:r>
              <a:rPr lang="en-US" altLang="zh-TW" sz="1000" b="1" dirty="0" smtClean="0"/>
              <a:t>water?</a:t>
            </a:r>
            <a:endParaRPr lang="en-US" altLang="zh-TW" sz="1000" b="1" dirty="0"/>
          </a:p>
          <a:p>
            <a:pPr eaLnBrk="1" hangingPunct="1">
              <a:spcBef>
                <a:spcPct val="0"/>
              </a:spcBef>
              <a:buNone/>
            </a:pPr>
            <a:r>
              <a:rPr lang="en-US" altLang="zh-TW" sz="1000" dirty="0">
                <a:solidFill>
                  <a:srgbClr val="0099FF"/>
                </a:solidFill>
              </a:rPr>
              <a:t>A</a:t>
            </a:r>
            <a:r>
              <a:rPr lang="en-US" altLang="zh-TW" sz="1000" b="1" dirty="0"/>
              <a:t>:</a:t>
            </a:r>
            <a:r>
              <a:rPr lang="en-US" altLang="zh-TW" sz="1000" dirty="0"/>
              <a:t> Please check if </a:t>
            </a:r>
            <a:r>
              <a:rPr lang="en-US" sz="1000" dirty="0" smtClean="0"/>
              <a:t>the </a:t>
            </a:r>
            <a:r>
              <a:rPr lang="en-US" sz="1000" dirty="0"/>
              <a:t>flow restrictor</a:t>
            </a:r>
            <a:r>
              <a:rPr lang="en-US" sz="1000" dirty="0" smtClean="0"/>
              <a:t> </a:t>
            </a:r>
            <a:r>
              <a:rPr lang="en-US" altLang="zh-TW" sz="1000" dirty="0"/>
              <a:t>is c</a:t>
            </a:r>
            <a:r>
              <a:rPr lang="en-US" sz="1000" dirty="0"/>
              <a:t>logged. If so, please replace the </a:t>
            </a:r>
            <a:r>
              <a:rPr lang="en-US" sz="1000" dirty="0"/>
              <a:t>flow restrictor</a:t>
            </a:r>
            <a:r>
              <a:rPr lang="en-US" altLang="zh-TW" sz="1000" dirty="0" smtClean="0"/>
              <a:t>.</a:t>
            </a:r>
            <a:endParaRPr lang="en-US" altLang="zh-TW" sz="1000" dirty="0"/>
          </a:p>
          <a:p>
            <a:pPr eaLnBrk="1" hangingPunct="1">
              <a:spcBef>
                <a:spcPct val="0"/>
              </a:spcBef>
              <a:buFontTx/>
              <a:buNone/>
            </a:pPr>
            <a:endParaRPr lang="en-US" altLang="zh-TW" sz="500" dirty="0"/>
          </a:p>
          <a:p>
            <a:pPr eaLnBrk="1" hangingPunct="1">
              <a:spcBef>
                <a:spcPct val="0"/>
              </a:spcBef>
              <a:buFontTx/>
              <a:buNone/>
            </a:pPr>
            <a:r>
              <a:rPr lang="en-US" altLang="zh-TW" sz="1000" b="1" dirty="0" smtClean="0">
                <a:solidFill>
                  <a:srgbClr val="FF0000"/>
                </a:solidFill>
              </a:rPr>
              <a:t>Q</a:t>
            </a:r>
            <a:r>
              <a:rPr lang="en-US" altLang="zh-TW" sz="1000" b="1" dirty="0"/>
              <a:t>: My RO system is making noise from its auto shut-off valve.</a:t>
            </a:r>
          </a:p>
          <a:p>
            <a:pPr eaLnBrk="1" hangingPunct="1">
              <a:spcBef>
                <a:spcPct val="0"/>
              </a:spcBef>
              <a:buFontTx/>
              <a:buNone/>
            </a:pPr>
            <a:r>
              <a:rPr lang="en-US" altLang="zh-TW" sz="1000" dirty="0">
                <a:solidFill>
                  <a:srgbClr val="0099FF"/>
                </a:solidFill>
              </a:rPr>
              <a:t>A</a:t>
            </a:r>
            <a:r>
              <a:rPr lang="en-US" altLang="zh-TW" sz="1000" b="1" dirty="0"/>
              <a:t>:</a:t>
            </a:r>
            <a:r>
              <a:rPr lang="en-US" altLang="zh-TW" sz="1000" dirty="0"/>
              <a:t> Please check your water pressure; if you use a booster pump, set it to 60-65 PSI.</a:t>
            </a:r>
          </a:p>
          <a:p>
            <a:pPr eaLnBrk="1" hangingPunct="1">
              <a:spcBef>
                <a:spcPct val="0"/>
              </a:spcBef>
              <a:buFontTx/>
              <a:buNone/>
            </a:pPr>
            <a:endParaRPr lang="en-US" altLang="zh-TW" sz="500" dirty="0"/>
          </a:p>
          <a:p>
            <a:pPr eaLnBrk="1" hangingPunct="1">
              <a:spcBef>
                <a:spcPct val="0"/>
              </a:spcBef>
              <a:buFontTx/>
              <a:buNone/>
            </a:pPr>
            <a:r>
              <a:rPr lang="en-US" altLang="zh-TW" sz="1000" b="1" dirty="0">
                <a:solidFill>
                  <a:srgbClr val="FF0000"/>
                </a:solidFill>
              </a:rPr>
              <a:t>Q</a:t>
            </a:r>
            <a:r>
              <a:rPr lang="en-US" altLang="zh-TW" sz="1000" b="1" dirty="0"/>
              <a:t>: My RO system is making noise from its </a:t>
            </a:r>
            <a:r>
              <a:rPr lang="en-US" altLang="zh-TW" sz="1000" b="1" dirty="0" smtClean="0"/>
              <a:t>restriction </a:t>
            </a:r>
            <a:r>
              <a:rPr lang="en-US" altLang="zh-TW" sz="1000" b="1" dirty="0"/>
              <a:t>in drain </a:t>
            </a:r>
            <a:r>
              <a:rPr lang="en-US" altLang="zh-TW" sz="1000" b="1" dirty="0" smtClean="0"/>
              <a:t>line.</a:t>
            </a:r>
            <a:endParaRPr lang="en-US" altLang="zh-TW" sz="1000" b="1" dirty="0"/>
          </a:p>
          <a:p>
            <a:pPr eaLnBrk="1" hangingPunct="1">
              <a:spcBef>
                <a:spcPct val="0"/>
              </a:spcBef>
              <a:buFontTx/>
              <a:buNone/>
            </a:pPr>
            <a:r>
              <a:rPr lang="en-US" altLang="zh-TW" sz="1000" dirty="0" smtClean="0">
                <a:solidFill>
                  <a:srgbClr val="0099FF"/>
                </a:solidFill>
              </a:rPr>
              <a:t>A</a:t>
            </a:r>
            <a:r>
              <a:rPr lang="en-US" altLang="zh-TW" sz="1000" b="1" dirty="0" smtClean="0"/>
              <a:t>: </a:t>
            </a:r>
            <a:r>
              <a:rPr lang="en-US" altLang="zh-TW" sz="1000" dirty="0" smtClean="0"/>
              <a:t>It </a:t>
            </a:r>
            <a:r>
              <a:rPr lang="en-US" altLang="zh-TW" sz="1000" dirty="0"/>
              <a:t>may be blocked sometimes caused by debris from garbage disposal or </a:t>
            </a:r>
            <a:r>
              <a:rPr lang="en-US" altLang="zh-TW" sz="1000" dirty="0" smtClean="0"/>
              <a:t>dishwasher.</a:t>
            </a:r>
            <a:endParaRPr lang="en-US" altLang="zh-TW" sz="1000" dirty="0"/>
          </a:p>
          <a:p>
            <a:pPr eaLnBrk="1" hangingPunct="1">
              <a:spcBef>
                <a:spcPct val="0"/>
              </a:spcBef>
              <a:buFontTx/>
              <a:buNone/>
            </a:pPr>
            <a:endParaRPr lang="en-US" altLang="zh-TW" sz="500" dirty="0"/>
          </a:p>
          <a:p>
            <a:pPr eaLnBrk="1" hangingPunct="1">
              <a:spcBef>
                <a:spcPct val="0"/>
              </a:spcBef>
              <a:buFontTx/>
              <a:buNone/>
            </a:pPr>
            <a:r>
              <a:rPr lang="en-US" altLang="zh-TW" sz="1000" b="1" dirty="0" smtClean="0">
                <a:solidFill>
                  <a:srgbClr val="FF0000"/>
                </a:solidFill>
              </a:rPr>
              <a:t>Q</a:t>
            </a:r>
            <a:r>
              <a:rPr lang="en-US" altLang="zh-TW" sz="1000" b="1" dirty="0"/>
              <a:t>: I have a leaking problem.</a:t>
            </a:r>
          </a:p>
          <a:p>
            <a:pPr eaLnBrk="1" hangingPunct="1">
              <a:spcBef>
                <a:spcPct val="0"/>
              </a:spcBef>
              <a:buFontTx/>
              <a:buNone/>
            </a:pPr>
            <a:r>
              <a:rPr lang="en-US" altLang="zh-TW" sz="1000" dirty="0">
                <a:solidFill>
                  <a:srgbClr val="0099FF"/>
                </a:solidFill>
              </a:rPr>
              <a:t>A</a:t>
            </a:r>
            <a:r>
              <a:rPr lang="en-US" altLang="zh-TW" sz="1000" b="1" dirty="0"/>
              <a:t>:</a:t>
            </a:r>
            <a:r>
              <a:rPr lang="en-US" altLang="zh-TW" sz="1000" dirty="0"/>
              <a:t> First at all, check the leaking from the thread (the screw on the housing end) or </a:t>
            </a:r>
            <a:r>
              <a:rPr lang="en-US" altLang="zh-TW" sz="1000" dirty="0" smtClean="0"/>
              <a:t>the </a:t>
            </a:r>
            <a:r>
              <a:rPr lang="en-US" altLang="zh-TW" sz="1000" dirty="0"/>
              <a:t>tube plug-in end.</a:t>
            </a:r>
          </a:p>
          <a:p>
            <a:pPr eaLnBrk="1" hangingPunct="1">
              <a:spcBef>
                <a:spcPct val="0"/>
              </a:spcBef>
            </a:pPr>
            <a:r>
              <a:rPr lang="en-US" altLang="zh-TW" sz="1000" dirty="0"/>
              <a:t> If leaking is from the thread, please detach the fitting and wrap more Teflon tape on it, then re-screw it back into the housing.</a:t>
            </a:r>
          </a:p>
          <a:p>
            <a:pPr eaLnBrk="1" hangingPunct="1">
              <a:spcBef>
                <a:spcPct val="0"/>
              </a:spcBef>
            </a:pPr>
            <a:r>
              <a:rPr lang="en-US" altLang="zh-TW" sz="1000" dirty="0"/>
              <a:t> If leaking is from tube-plug-in side, cut off a small piece of tube from the end, because it could be slanted, twisted, or deformed. Please disconnect the tube and re-push the tube all the way into the socket. If the tube is not long enough, replacing a new tube can usually solve the leaking problem.</a:t>
            </a:r>
          </a:p>
          <a:p>
            <a:pPr eaLnBrk="1" hangingPunct="1">
              <a:spcBef>
                <a:spcPct val="0"/>
              </a:spcBef>
            </a:pPr>
            <a:r>
              <a:rPr lang="en-US" altLang="zh-TW" sz="1000" dirty="0"/>
              <a:t> If you have pre-filter housing leaking problem, please try twisting open the leaking stage housing. Take out the </a:t>
            </a:r>
            <a:r>
              <a:rPr lang="en-US" altLang="zh-TW" sz="1000" dirty="0" smtClean="0"/>
              <a:t>O-</a:t>
            </a:r>
            <a:r>
              <a:rPr lang="en-US" altLang="zh-TW" sz="1000" dirty="0" smtClean="0"/>
              <a:t>ring </a:t>
            </a:r>
            <a:r>
              <a:rPr lang="en-US" altLang="zh-TW" sz="1000" dirty="0"/>
              <a:t>and check if the ring is still in good shape. Or try to find if there is any manufactory defects on the groove of the housing, that would cause it to seal improperly. If everything looks good, add some Vaseline on the </a:t>
            </a:r>
            <a:r>
              <a:rPr lang="en-US" altLang="zh-TW" sz="1000" dirty="0"/>
              <a:t>O</a:t>
            </a:r>
            <a:r>
              <a:rPr lang="en-US" altLang="zh-TW" sz="1000" dirty="0" smtClean="0"/>
              <a:t>-ring </a:t>
            </a:r>
            <a:r>
              <a:rPr lang="en-US" altLang="zh-TW" sz="1000" dirty="0"/>
              <a:t>and groove, then re-screw on the housing. This will usually resolve the leaking problem</a:t>
            </a:r>
            <a:r>
              <a:rPr lang="en-US" altLang="zh-TW" sz="1000" dirty="0" smtClean="0"/>
              <a:t>.</a:t>
            </a:r>
          </a:p>
          <a:p>
            <a:pPr eaLnBrk="1" hangingPunct="1">
              <a:spcBef>
                <a:spcPct val="0"/>
              </a:spcBef>
            </a:pPr>
            <a:r>
              <a:rPr lang="en-US" sz="1000" dirty="0" smtClean="0">
                <a:ea typeface="宋体"/>
                <a:cs typeface="Microsoft YaHei"/>
              </a:rPr>
              <a:t> </a:t>
            </a:r>
            <a:r>
              <a:rPr lang="en-US" sz="1000" dirty="0" smtClean="0">
                <a:solidFill>
                  <a:srgbClr val="FF0000"/>
                </a:solidFill>
                <a:ea typeface="宋体"/>
                <a:cs typeface="Microsoft YaHei"/>
              </a:rPr>
              <a:t>If </a:t>
            </a:r>
            <a:r>
              <a:rPr lang="en-US" sz="1000" dirty="0">
                <a:solidFill>
                  <a:srgbClr val="FF0000"/>
                </a:solidFill>
                <a:ea typeface="宋体"/>
                <a:cs typeface="Microsoft YaHei"/>
              </a:rPr>
              <a:t>you </a:t>
            </a:r>
            <a:r>
              <a:rPr lang="en-US" sz="1000" dirty="0" smtClean="0">
                <a:solidFill>
                  <a:srgbClr val="FF0000"/>
                </a:solidFill>
                <a:ea typeface="宋体"/>
                <a:cs typeface="Microsoft YaHei"/>
              </a:rPr>
              <a:t>still cannot </a:t>
            </a:r>
            <a:r>
              <a:rPr lang="en-US" sz="1000" dirty="0">
                <a:solidFill>
                  <a:srgbClr val="FF0000"/>
                </a:solidFill>
                <a:ea typeface="宋体"/>
                <a:cs typeface="Microsoft YaHei"/>
              </a:rPr>
              <a:t>stop the leaking, please contact us.</a:t>
            </a:r>
          </a:p>
          <a:p>
            <a:pPr eaLnBrk="1" hangingPunct="1">
              <a:spcBef>
                <a:spcPct val="0"/>
              </a:spcBef>
              <a:buNone/>
            </a:pPr>
            <a:endParaRPr lang="en-US" altLang="zh-TW" sz="1000" dirty="0"/>
          </a:p>
        </p:txBody>
      </p:sp>
    </p:spTree>
    <p:extLst>
      <p:ext uri="{BB962C8B-B14F-4D97-AF65-F5344CB8AC3E}">
        <p14:creationId xmlns:p14="http://schemas.microsoft.com/office/powerpoint/2010/main" val="39340598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404664" y="344488"/>
            <a:ext cx="57165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zh-TW" sz="1600" b="1">
                <a:solidFill>
                  <a:srgbClr val="FF0000"/>
                </a:solidFill>
              </a:rPr>
              <a:t>WARNINGS, TIPS, AND USEFUL INFORMATION</a:t>
            </a:r>
          </a:p>
        </p:txBody>
      </p:sp>
    </p:spTree>
    <p:extLst>
      <p:ext uri="{BB962C8B-B14F-4D97-AF65-F5344CB8AC3E}">
        <p14:creationId xmlns:p14="http://schemas.microsoft.com/office/powerpoint/2010/main" val="813271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01"/>
          <p:cNvSpPr>
            <a:spLocks noChangeArrowheads="1"/>
          </p:cNvSpPr>
          <p:nvPr/>
        </p:nvSpPr>
        <p:spPr bwMode="auto">
          <a:xfrm>
            <a:off x="188913" y="6681788"/>
            <a:ext cx="6408737" cy="3095625"/>
          </a:xfrm>
          <a:custGeom>
            <a:avLst/>
            <a:gdLst>
              <a:gd name="T0" fmla="*/ 0 w 6408712"/>
              <a:gd name="T1" fmla="*/ 359735 h 3096146"/>
              <a:gd name="T2" fmla="*/ 0 w 6408712"/>
              <a:gd name="T3" fmla="*/ 0 h 3096146"/>
              <a:gd name="T4" fmla="*/ 1656214 w 6408712"/>
              <a:gd name="T5" fmla="*/ 0 h 3096146"/>
              <a:gd name="T6" fmla="*/ 1656214 w 6408712"/>
              <a:gd name="T7" fmla="*/ 359735 h 3096146"/>
              <a:gd name="T8" fmla="*/ 6408834 w 6408712"/>
              <a:gd name="T9" fmla="*/ 359735 h 3096146"/>
              <a:gd name="T10" fmla="*/ 6408834 w 6408712"/>
              <a:gd name="T11" fmla="*/ 3093538 h 3096146"/>
              <a:gd name="T12" fmla="*/ 0 w 6408712"/>
              <a:gd name="T13" fmla="*/ 3093538 h 3096146"/>
              <a:gd name="T14" fmla="*/ 0 w 6408712"/>
              <a:gd name="T15" fmla="*/ 359735 h 3096146"/>
              <a:gd name="T16" fmla="*/ 0 60000 65536"/>
              <a:gd name="T17" fmla="*/ 0 60000 65536"/>
              <a:gd name="T18" fmla="*/ 0 60000 65536"/>
              <a:gd name="T19" fmla="*/ 0 60000 65536"/>
              <a:gd name="T20" fmla="*/ 0 60000 65536"/>
              <a:gd name="T21" fmla="*/ 0 60000 65536"/>
              <a:gd name="T22" fmla="*/ 0 60000 65536"/>
              <a:gd name="T23" fmla="*/ 0 60000 65536"/>
              <a:gd name="T24" fmla="*/ 0 w 6408712"/>
              <a:gd name="T25" fmla="*/ 0 h 3096146"/>
              <a:gd name="T26" fmla="*/ 6408712 w 6408712"/>
              <a:gd name="T27" fmla="*/ 3096146 h 30961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08712" h="3096146">
                <a:moveTo>
                  <a:pt x="0" y="360040"/>
                </a:moveTo>
                <a:lnTo>
                  <a:pt x="0" y="0"/>
                </a:lnTo>
                <a:lnTo>
                  <a:pt x="1656184" y="0"/>
                </a:lnTo>
                <a:lnTo>
                  <a:pt x="1656184" y="360040"/>
                </a:lnTo>
                <a:lnTo>
                  <a:pt x="6408712" y="360040"/>
                </a:lnTo>
                <a:lnTo>
                  <a:pt x="6408712" y="3096146"/>
                </a:lnTo>
                <a:lnTo>
                  <a:pt x="0" y="3096146"/>
                </a:lnTo>
                <a:lnTo>
                  <a:pt x="0" y="360040"/>
                </a:lnTo>
                <a:close/>
              </a:path>
            </a:pathLst>
          </a:custGeom>
          <a:solidFill>
            <a:schemeClr val="bg1"/>
          </a:solidFill>
          <a:ln w="28575">
            <a:solidFill>
              <a:schemeClr val="tx1"/>
            </a:solidFill>
            <a:miter lim="800000"/>
            <a:headEnd/>
            <a:tailEnd/>
          </a:ln>
        </p:spPr>
        <p:txBody>
          <a:bodyPr wrap="none" anchor="ctr"/>
          <a:lstStyle/>
          <a:p>
            <a:endParaRPr lang="en-US"/>
          </a:p>
        </p:txBody>
      </p:sp>
      <p:pic>
        <p:nvPicPr>
          <p:cNvPr id="26627" name="Picture 278" descr="Par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613" y="4030663"/>
            <a:ext cx="18002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28" name="Group 279"/>
          <p:cNvGrpSpPr>
            <a:grpSpLocks/>
          </p:cNvGrpSpPr>
          <p:nvPr/>
        </p:nvGrpSpPr>
        <p:grpSpPr bwMode="auto">
          <a:xfrm>
            <a:off x="115888" y="776288"/>
            <a:ext cx="3455987" cy="3240087"/>
            <a:chOff x="115888" y="633413"/>
            <a:chExt cx="3455987" cy="3240087"/>
          </a:xfrm>
        </p:grpSpPr>
        <p:grpSp>
          <p:nvGrpSpPr>
            <p:cNvPr id="26781" name="Group 135"/>
            <p:cNvGrpSpPr>
              <a:grpSpLocks/>
            </p:cNvGrpSpPr>
            <p:nvPr/>
          </p:nvGrpSpPr>
          <p:grpSpPr bwMode="auto">
            <a:xfrm>
              <a:off x="1928813" y="1287463"/>
              <a:ext cx="846137" cy="1092200"/>
              <a:chOff x="1422" y="733"/>
              <a:chExt cx="707" cy="877"/>
            </a:xfrm>
          </p:grpSpPr>
          <p:sp>
            <p:nvSpPr>
              <p:cNvPr id="26903" name="Freeform 7"/>
              <p:cNvSpPr>
                <a:spLocks/>
              </p:cNvSpPr>
              <p:nvPr/>
            </p:nvSpPr>
            <p:spPr bwMode="auto">
              <a:xfrm>
                <a:off x="1427" y="733"/>
                <a:ext cx="702" cy="877"/>
              </a:xfrm>
              <a:custGeom>
                <a:avLst/>
                <a:gdLst>
                  <a:gd name="T0" fmla="*/ 0 w 702"/>
                  <a:gd name="T1" fmla="*/ 877 h 877"/>
                  <a:gd name="T2" fmla="*/ 702 w 702"/>
                  <a:gd name="T3" fmla="*/ 877 h 877"/>
                  <a:gd name="T4" fmla="*/ 702 w 702"/>
                  <a:gd name="T5" fmla="*/ 0 h 877"/>
                  <a:gd name="T6" fmla="*/ 604 w 702"/>
                  <a:gd name="T7" fmla="*/ 1 h 877"/>
                  <a:gd name="T8" fmla="*/ 0 60000 65536"/>
                  <a:gd name="T9" fmla="*/ 0 60000 65536"/>
                  <a:gd name="T10" fmla="*/ 0 60000 65536"/>
                  <a:gd name="T11" fmla="*/ 0 60000 65536"/>
                  <a:gd name="T12" fmla="*/ 0 w 702"/>
                  <a:gd name="T13" fmla="*/ 0 h 877"/>
                  <a:gd name="T14" fmla="*/ 702 w 702"/>
                  <a:gd name="T15" fmla="*/ 877 h 877"/>
                </a:gdLst>
                <a:ahLst/>
                <a:cxnLst>
                  <a:cxn ang="T8">
                    <a:pos x="T0" y="T1"/>
                  </a:cxn>
                  <a:cxn ang="T9">
                    <a:pos x="T2" y="T3"/>
                  </a:cxn>
                  <a:cxn ang="T10">
                    <a:pos x="T4" y="T5"/>
                  </a:cxn>
                  <a:cxn ang="T11">
                    <a:pos x="T6" y="T7"/>
                  </a:cxn>
                </a:cxnLst>
                <a:rect l="T12" t="T13" r="T14" b="T15"/>
                <a:pathLst>
                  <a:path w="702" h="877">
                    <a:moveTo>
                      <a:pt x="0" y="877"/>
                    </a:moveTo>
                    <a:lnTo>
                      <a:pt x="702" y="877"/>
                    </a:lnTo>
                    <a:lnTo>
                      <a:pt x="702" y="0"/>
                    </a:lnTo>
                    <a:lnTo>
                      <a:pt x="604" y="1"/>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04" name="Freeform 8"/>
              <p:cNvSpPr>
                <a:spLocks/>
              </p:cNvSpPr>
              <p:nvPr/>
            </p:nvSpPr>
            <p:spPr bwMode="auto">
              <a:xfrm>
                <a:off x="1422" y="762"/>
                <a:ext cx="673" cy="821"/>
              </a:xfrm>
              <a:custGeom>
                <a:avLst/>
                <a:gdLst>
                  <a:gd name="T0" fmla="*/ 0 w 673"/>
                  <a:gd name="T1" fmla="*/ 821 h 821"/>
                  <a:gd name="T2" fmla="*/ 673 w 673"/>
                  <a:gd name="T3" fmla="*/ 821 h 821"/>
                  <a:gd name="T4" fmla="*/ 673 w 673"/>
                  <a:gd name="T5" fmla="*/ 0 h 821"/>
                  <a:gd name="T6" fmla="*/ 612 w 673"/>
                  <a:gd name="T7" fmla="*/ 1 h 821"/>
                  <a:gd name="T8" fmla="*/ 0 60000 65536"/>
                  <a:gd name="T9" fmla="*/ 0 60000 65536"/>
                  <a:gd name="T10" fmla="*/ 0 60000 65536"/>
                  <a:gd name="T11" fmla="*/ 0 60000 65536"/>
                  <a:gd name="T12" fmla="*/ 0 w 673"/>
                  <a:gd name="T13" fmla="*/ 0 h 821"/>
                  <a:gd name="T14" fmla="*/ 673 w 673"/>
                  <a:gd name="T15" fmla="*/ 821 h 821"/>
                </a:gdLst>
                <a:ahLst/>
                <a:cxnLst>
                  <a:cxn ang="T8">
                    <a:pos x="T0" y="T1"/>
                  </a:cxn>
                  <a:cxn ang="T9">
                    <a:pos x="T2" y="T3"/>
                  </a:cxn>
                  <a:cxn ang="T10">
                    <a:pos x="T4" y="T5"/>
                  </a:cxn>
                  <a:cxn ang="T11">
                    <a:pos x="T6" y="T7"/>
                  </a:cxn>
                </a:cxnLst>
                <a:rect l="T12" t="T13" r="T14" b="T15"/>
                <a:pathLst>
                  <a:path w="673" h="821">
                    <a:moveTo>
                      <a:pt x="0" y="821"/>
                    </a:moveTo>
                    <a:lnTo>
                      <a:pt x="673" y="821"/>
                    </a:lnTo>
                    <a:lnTo>
                      <a:pt x="673" y="0"/>
                    </a:lnTo>
                    <a:lnTo>
                      <a:pt x="612" y="1"/>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6782" name="Group 136"/>
            <p:cNvGrpSpPr>
              <a:grpSpLocks/>
            </p:cNvGrpSpPr>
            <p:nvPr/>
          </p:nvGrpSpPr>
          <p:grpSpPr bwMode="auto">
            <a:xfrm>
              <a:off x="1928813" y="1976438"/>
              <a:ext cx="1211262" cy="508000"/>
              <a:chOff x="1422" y="1286"/>
              <a:chExt cx="1011" cy="408"/>
            </a:xfrm>
          </p:grpSpPr>
          <p:sp>
            <p:nvSpPr>
              <p:cNvPr id="26901" name="Freeform 4"/>
              <p:cNvSpPr>
                <a:spLocks/>
              </p:cNvSpPr>
              <p:nvPr/>
            </p:nvSpPr>
            <p:spPr bwMode="auto">
              <a:xfrm>
                <a:off x="1427" y="1286"/>
                <a:ext cx="1006" cy="408"/>
              </a:xfrm>
              <a:custGeom>
                <a:avLst/>
                <a:gdLst>
                  <a:gd name="T0" fmla="*/ 0 w 1006"/>
                  <a:gd name="T1" fmla="*/ 408 h 408"/>
                  <a:gd name="T2" fmla="*/ 1006 w 1006"/>
                  <a:gd name="T3" fmla="*/ 408 h 408"/>
                  <a:gd name="T4" fmla="*/ 1006 w 1006"/>
                  <a:gd name="T5" fmla="*/ 0 h 408"/>
                  <a:gd name="T6" fmla="*/ 907 w 1006"/>
                  <a:gd name="T7" fmla="*/ 0 h 408"/>
                  <a:gd name="T8" fmla="*/ 0 60000 65536"/>
                  <a:gd name="T9" fmla="*/ 0 60000 65536"/>
                  <a:gd name="T10" fmla="*/ 0 60000 65536"/>
                  <a:gd name="T11" fmla="*/ 0 60000 65536"/>
                  <a:gd name="T12" fmla="*/ 0 w 1006"/>
                  <a:gd name="T13" fmla="*/ 0 h 408"/>
                  <a:gd name="T14" fmla="*/ 1006 w 1006"/>
                  <a:gd name="T15" fmla="*/ 408 h 408"/>
                </a:gdLst>
                <a:ahLst/>
                <a:cxnLst>
                  <a:cxn ang="T8">
                    <a:pos x="T0" y="T1"/>
                  </a:cxn>
                  <a:cxn ang="T9">
                    <a:pos x="T2" y="T3"/>
                  </a:cxn>
                  <a:cxn ang="T10">
                    <a:pos x="T4" y="T5"/>
                  </a:cxn>
                  <a:cxn ang="T11">
                    <a:pos x="T6" y="T7"/>
                  </a:cxn>
                </a:cxnLst>
                <a:rect l="T12" t="T13" r="T14" b="T15"/>
                <a:pathLst>
                  <a:path w="1006" h="408">
                    <a:moveTo>
                      <a:pt x="0" y="408"/>
                    </a:moveTo>
                    <a:lnTo>
                      <a:pt x="1006" y="408"/>
                    </a:lnTo>
                    <a:lnTo>
                      <a:pt x="1006" y="0"/>
                    </a:lnTo>
                    <a:lnTo>
                      <a:pt x="907"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02" name="Freeform 5"/>
              <p:cNvSpPr>
                <a:spLocks/>
              </p:cNvSpPr>
              <p:nvPr/>
            </p:nvSpPr>
            <p:spPr bwMode="auto">
              <a:xfrm>
                <a:off x="1422" y="1313"/>
                <a:ext cx="981" cy="351"/>
              </a:xfrm>
              <a:custGeom>
                <a:avLst/>
                <a:gdLst>
                  <a:gd name="T0" fmla="*/ 0 w 981"/>
                  <a:gd name="T1" fmla="*/ 351 h 351"/>
                  <a:gd name="T2" fmla="*/ 981 w 981"/>
                  <a:gd name="T3" fmla="*/ 351 h 351"/>
                  <a:gd name="T4" fmla="*/ 981 w 981"/>
                  <a:gd name="T5" fmla="*/ 0 h 351"/>
                  <a:gd name="T6" fmla="*/ 915 w 981"/>
                  <a:gd name="T7" fmla="*/ 0 h 351"/>
                  <a:gd name="T8" fmla="*/ 0 60000 65536"/>
                  <a:gd name="T9" fmla="*/ 0 60000 65536"/>
                  <a:gd name="T10" fmla="*/ 0 60000 65536"/>
                  <a:gd name="T11" fmla="*/ 0 60000 65536"/>
                  <a:gd name="T12" fmla="*/ 0 w 981"/>
                  <a:gd name="T13" fmla="*/ 0 h 351"/>
                  <a:gd name="T14" fmla="*/ 981 w 981"/>
                  <a:gd name="T15" fmla="*/ 351 h 351"/>
                </a:gdLst>
                <a:ahLst/>
                <a:cxnLst>
                  <a:cxn ang="T8">
                    <a:pos x="T0" y="T1"/>
                  </a:cxn>
                  <a:cxn ang="T9">
                    <a:pos x="T2" y="T3"/>
                  </a:cxn>
                  <a:cxn ang="T10">
                    <a:pos x="T4" y="T5"/>
                  </a:cxn>
                  <a:cxn ang="T11">
                    <a:pos x="T6" y="T7"/>
                  </a:cxn>
                </a:cxnLst>
                <a:rect l="T12" t="T13" r="T14" b="T15"/>
                <a:pathLst>
                  <a:path w="981" h="351">
                    <a:moveTo>
                      <a:pt x="0" y="351"/>
                    </a:moveTo>
                    <a:lnTo>
                      <a:pt x="981" y="351"/>
                    </a:lnTo>
                    <a:lnTo>
                      <a:pt x="981" y="0"/>
                    </a:lnTo>
                    <a:lnTo>
                      <a:pt x="915"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6783" name="Rectangle 9"/>
            <p:cNvSpPr>
              <a:spLocks noChangeArrowheads="1"/>
            </p:cNvSpPr>
            <p:nvPr/>
          </p:nvSpPr>
          <p:spPr bwMode="auto">
            <a:xfrm>
              <a:off x="381000" y="3000375"/>
              <a:ext cx="814388" cy="8636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784" name="Rectangle 10"/>
            <p:cNvSpPr>
              <a:spLocks noChangeArrowheads="1"/>
            </p:cNvSpPr>
            <p:nvPr/>
          </p:nvSpPr>
          <p:spPr bwMode="auto">
            <a:xfrm>
              <a:off x="320675" y="2709863"/>
              <a:ext cx="2819400" cy="22701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grpSp>
          <p:nvGrpSpPr>
            <p:cNvPr id="26785" name="Group 13"/>
            <p:cNvGrpSpPr>
              <a:grpSpLocks/>
            </p:cNvGrpSpPr>
            <p:nvPr/>
          </p:nvGrpSpPr>
          <p:grpSpPr bwMode="auto">
            <a:xfrm>
              <a:off x="1506538" y="2325688"/>
              <a:ext cx="422275" cy="169862"/>
              <a:chOff x="1070" y="1566"/>
              <a:chExt cx="352" cy="137"/>
            </a:xfrm>
          </p:grpSpPr>
          <p:sp>
            <p:nvSpPr>
              <p:cNvPr id="26896" name="Rectangle 14"/>
              <p:cNvSpPr>
                <a:spLocks noChangeArrowheads="1"/>
              </p:cNvSpPr>
              <p:nvPr/>
            </p:nvSpPr>
            <p:spPr bwMode="auto">
              <a:xfrm>
                <a:off x="1154" y="1566"/>
                <a:ext cx="184" cy="13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897" name="Rectangle 15"/>
              <p:cNvSpPr>
                <a:spLocks noChangeArrowheads="1"/>
              </p:cNvSpPr>
              <p:nvPr/>
            </p:nvSpPr>
            <p:spPr bwMode="auto">
              <a:xfrm>
                <a:off x="1070" y="1570"/>
                <a:ext cx="45" cy="46"/>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898" name="Rectangle 16"/>
              <p:cNvSpPr>
                <a:spLocks noChangeArrowheads="1"/>
              </p:cNvSpPr>
              <p:nvPr/>
            </p:nvSpPr>
            <p:spPr bwMode="auto">
              <a:xfrm>
                <a:off x="1070" y="1657"/>
                <a:ext cx="45" cy="46"/>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899" name="Rectangle 17"/>
              <p:cNvSpPr>
                <a:spLocks noChangeArrowheads="1"/>
              </p:cNvSpPr>
              <p:nvPr/>
            </p:nvSpPr>
            <p:spPr bwMode="auto">
              <a:xfrm>
                <a:off x="1377" y="1570"/>
                <a:ext cx="45" cy="46"/>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900" name="Rectangle 18"/>
              <p:cNvSpPr>
                <a:spLocks noChangeArrowheads="1"/>
              </p:cNvSpPr>
              <p:nvPr/>
            </p:nvSpPr>
            <p:spPr bwMode="auto">
              <a:xfrm>
                <a:off x="1377" y="1657"/>
                <a:ext cx="45" cy="46"/>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grpSp>
        <p:grpSp>
          <p:nvGrpSpPr>
            <p:cNvPr id="26786" name="Group 19"/>
            <p:cNvGrpSpPr>
              <a:grpSpLocks/>
            </p:cNvGrpSpPr>
            <p:nvPr/>
          </p:nvGrpSpPr>
          <p:grpSpPr bwMode="auto">
            <a:xfrm>
              <a:off x="915988" y="1171575"/>
              <a:ext cx="1743075" cy="254000"/>
              <a:chOff x="579" y="640"/>
              <a:chExt cx="1454" cy="203"/>
            </a:xfrm>
          </p:grpSpPr>
          <p:sp>
            <p:nvSpPr>
              <p:cNvPr id="26889" name="Rectangle 20"/>
              <p:cNvSpPr>
                <a:spLocks noChangeArrowheads="1"/>
              </p:cNvSpPr>
              <p:nvPr/>
            </p:nvSpPr>
            <p:spPr bwMode="auto">
              <a:xfrm>
                <a:off x="579" y="724"/>
                <a:ext cx="44" cy="44"/>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890" name="Rectangle 21"/>
              <p:cNvSpPr>
                <a:spLocks noChangeArrowheads="1"/>
              </p:cNvSpPr>
              <p:nvPr/>
            </p:nvSpPr>
            <p:spPr bwMode="auto">
              <a:xfrm>
                <a:off x="1989" y="725"/>
                <a:ext cx="44" cy="44"/>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891" name="Freeform 22"/>
              <p:cNvSpPr>
                <a:spLocks/>
              </p:cNvSpPr>
              <p:nvPr/>
            </p:nvSpPr>
            <p:spPr bwMode="auto">
              <a:xfrm>
                <a:off x="608" y="640"/>
                <a:ext cx="90" cy="200"/>
              </a:xfrm>
              <a:custGeom>
                <a:avLst/>
                <a:gdLst>
                  <a:gd name="T0" fmla="*/ 90 w 90"/>
                  <a:gd name="T1" fmla="*/ 0 h 200"/>
                  <a:gd name="T2" fmla="*/ 0 w 90"/>
                  <a:gd name="T3" fmla="*/ 102 h 200"/>
                  <a:gd name="T4" fmla="*/ 90 w 90"/>
                  <a:gd name="T5" fmla="*/ 200 h 200"/>
                  <a:gd name="T6" fmla="*/ 0 60000 65536"/>
                  <a:gd name="T7" fmla="*/ 0 60000 65536"/>
                  <a:gd name="T8" fmla="*/ 0 60000 65536"/>
                  <a:gd name="T9" fmla="*/ 0 w 90"/>
                  <a:gd name="T10" fmla="*/ 0 h 200"/>
                  <a:gd name="T11" fmla="*/ 90 w 90"/>
                  <a:gd name="T12" fmla="*/ 200 h 200"/>
                </a:gdLst>
                <a:ahLst/>
                <a:cxnLst>
                  <a:cxn ang="T6">
                    <a:pos x="T0" y="T1"/>
                  </a:cxn>
                  <a:cxn ang="T7">
                    <a:pos x="T2" y="T3"/>
                  </a:cxn>
                  <a:cxn ang="T8">
                    <a:pos x="T4" y="T5"/>
                  </a:cxn>
                </a:cxnLst>
                <a:rect l="T9" t="T10" r="T11" b="T12"/>
                <a:pathLst>
                  <a:path w="90" h="200">
                    <a:moveTo>
                      <a:pt x="90" y="0"/>
                    </a:moveTo>
                    <a:cubicBezTo>
                      <a:pt x="70" y="2"/>
                      <a:pt x="0" y="16"/>
                      <a:pt x="0" y="102"/>
                    </a:cubicBezTo>
                    <a:cubicBezTo>
                      <a:pt x="0" y="188"/>
                      <a:pt x="76" y="200"/>
                      <a:pt x="90" y="200"/>
                    </a:cubicBezTo>
                  </a:path>
                </a:pathLst>
              </a:custGeom>
              <a:solidFill>
                <a:schemeClr val="bg1"/>
              </a:solidFill>
              <a:ln w="19050" cmpd="sng">
                <a:solidFill>
                  <a:schemeClr val="tx1"/>
                </a:solidFill>
                <a:round/>
                <a:headEnd type="none" w="med" len="med"/>
                <a:tailEnd type="none" w="med" len="med"/>
              </a:ln>
            </p:spPr>
            <p:txBody>
              <a:bodyPr/>
              <a:lstStyle/>
              <a:p>
                <a:endParaRPr lang="en-US"/>
              </a:p>
            </p:txBody>
          </p:sp>
          <p:sp>
            <p:nvSpPr>
              <p:cNvPr id="26892" name="Freeform 23"/>
              <p:cNvSpPr>
                <a:spLocks/>
              </p:cNvSpPr>
              <p:nvPr/>
            </p:nvSpPr>
            <p:spPr bwMode="auto">
              <a:xfrm flipH="1">
                <a:off x="1916" y="641"/>
                <a:ext cx="90" cy="200"/>
              </a:xfrm>
              <a:custGeom>
                <a:avLst/>
                <a:gdLst>
                  <a:gd name="T0" fmla="*/ 90 w 90"/>
                  <a:gd name="T1" fmla="*/ 0 h 200"/>
                  <a:gd name="T2" fmla="*/ 0 w 90"/>
                  <a:gd name="T3" fmla="*/ 102 h 200"/>
                  <a:gd name="T4" fmla="*/ 90 w 90"/>
                  <a:gd name="T5" fmla="*/ 200 h 200"/>
                  <a:gd name="T6" fmla="*/ 0 60000 65536"/>
                  <a:gd name="T7" fmla="*/ 0 60000 65536"/>
                  <a:gd name="T8" fmla="*/ 0 60000 65536"/>
                  <a:gd name="T9" fmla="*/ 0 w 90"/>
                  <a:gd name="T10" fmla="*/ 0 h 200"/>
                  <a:gd name="T11" fmla="*/ 90 w 90"/>
                  <a:gd name="T12" fmla="*/ 200 h 200"/>
                </a:gdLst>
                <a:ahLst/>
                <a:cxnLst>
                  <a:cxn ang="T6">
                    <a:pos x="T0" y="T1"/>
                  </a:cxn>
                  <a:cxn ang="T7">
                    <a:pos x="T2" y="T3"/>
                  </a:cxn>
                  <a:cxn ang="T8">
                    <a:pos x="T4" y="T5"/>
                  </a:cxn>
                </a:cxnLst>
                <a:rect l="T9" t="T10" r="T11" b="T12"/>
                <a:pathLst>
                  <a:path w="90" h="200">
                    <a:moveTo>
                      <a:pt x="90" y="0"/>
                    </a:moveTo>
                    <a:cubicBezTo>
                      <a:pt x="70" y="2"/>
                      <a:pt x="0" y="16"/>
                      <a:pt x="0" y="102"/>
                    </a:cubicBezTo>
                    <a:cubicBezTo>
                      <a:pt x="0" y="188"/>
                      <a:pt x="76" y="200"/>
                      <a:pt x="90" y="200"/>
                    </a:cubicBezTo>
                  </a:path>
                </a:pathLst>
              </a:custGeom>
              <a:solidFill>
                <a:schemeClr val="bg1"/>
              </a:solidFill>
              <a:ln w="19050" cmpd="sng">
                <a:solidFill>
                  <a:schemeClr val="tx1"/>
                </a:solidFill>
                <a:round/>
                <a:headEnd type="none" w="med" len="med"/>
                <a:tailEnd type="none" w="med" len="med"/>
              </a:ln>
            </p:spPr>
            <p:txBody>
              <a:bodyPr/>
              <a:lstStyle/>
              <a:p>
                <a:endParaRPr lang="en-US"/>
              </a:p>
            </p:txBody>
          </p:sp>
          <p:sp>
            <p:nvSpPr>
              <p:cNvPr id="26893" name="Rectangle 24"/>
              <p:cNvSpPr>
                <a:spLocks noChangeArrowheads="1"/>
              </p:cNvSpPr>
              <p:nvPr/>
            </p:nvSpPr>
            <p:spPr bwMode="auto">
              <a:xfrm>
                <a:off x="697" y="640"/>
                <a:ext cx="1224" cy="203"/>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894" name="Line 25"/>
              <p:cNvSpPr>
                <a:spLocks noChangeShapeType="1"/>
              </p:cNvSpPr>
              <p:nvPr/>
            </p:nvSpPr>
            <p:spPr bwMode="auto">
              <a:xfrm>
                <a:off x="721" y="644"/>
                <a:ext cx="0" cy="19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895" name="Line 26"/>
              <p:cNvSpPr>
                <a:spLocks noChangeShapeType="1"/>
              </p:cNvSpPr>
              <p:nvPr/>
            </p:nvSpPr>
            <p:spPr bwMode="auto">
              <a:xfrm>
                <a:off x="1894" y="645"/>
                <a:ext cx="0" cy="19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6787" name="Group 27"/>
            <p:cNvGrpSpPr>
              <a:grpSpLocks/>
            </p:cNvGrpSpPr>
            <p:nvPr/>
          </p:nvGrpSpPr>
          <p:grpSpPr bwMode="auto">
            <a:xfrm>
              <a:off x="695325" y="1738313"/>
              <a:ext cx="2322513" cy="509587"/>
              <a:chOff x="395" y="1094"/>
              <a:chExt cx="1937" cy="410"/>
            </a:xfrm>
          </p:grpSpPr>
          <p:grpSp>
            <p:nvGrpSpPr>
              <p:cNvPr id="26872" name="Group 28"/>
              <p:cNvGrpSpPr>
                <a:grpSpLocks/>
              </p:cNvGrpSpPr>
              <p:nvPr/>
            </p:nvGrpSpPr>
            <p:grpSpPr bwMode="auto">
              <a:xfrm>
                <a:off x="426" y="1094"/>
                <a:ext cx="1906" cy="410"/>
                <a:chOff x="426" y="1094"/>
                <a:chExt cx="1906" cy="410"/>
              </a:xfrm>
            </p:grpSpPr>
            <p:sp>
              <p:nvSpPr>
                <p:cNvPr id="26877" name="Rectangle 29"/>
                <p:cNvSpPr>
                  <a:spLocks noChangeArrowheads="1"/>
                </p:cNvSpPr>
                <p:nvPr/>
              </p:nvSpPr>
              <p:spPr bwMode="auto">
                <a:xfrm>
                  <a:off x="2288" y="1269"/>
                  <a:ext cx="44" cy="64"/>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878" name="Freeform 30"/>
                <p:cNvSpPr>
                  <a:spLocks/>
                </p:cNvSpPr>
                <p:nvPr/>
              </p:nvSpPr>
              <p:spPr bwMode="auto">
                <a:xfrm>
                  <a:off x="426" y="1117"/>
                  <a:ext cx="98" cy="363"/>
                </a:xfrm>
                <a:custGeom>
                  <a:avLst/>
                  <a:gdLst>
                    <a:gd name="T0" fmla="*/ 97 w 98"/>
                    <a:gd name="T1" fmla="*/ 0 h 363"/>
                    <a:gd name="T2" fmla="*/ 0 w 98"/>
                    <a:gd name="T3" fmla="*/ 184 h 363"/>
                    <a:gd name="T4" fmla="*/ 98 w 98"/>
                    <a:gd name="T5" fmla="*/ 363 h 363"/>
                    <a:gd name="T6" fmla="*/ 0 60000 65536"/>
                    <a:gd name="T7" fmla="*/ 0 60000 65536"/>
                    <a:gd name="T8" fmla="*/ 0 60000 65536"/>
                    <a:gd name="T9" fmla="*/ 0 w 98"/>
                    <a:gd name="T10" fmla="*/ 0 h 363"/>
                    <a:gd name="T11" fmla="*/ 98 w 98"/>
                    <a:gd name="T12" fmla="*/ 363 h 363"/>
                  </a:gdLst>
                  <a:ahLst/>
                  <a:cxnLst>
                    <a:cxn ang="T6">
                      <a:pos x="T0" y="T1"/>
                    </a:cxn>
                    <a:cxn ang="T7">
                      <a:pos x="T2" y="T3"/>
                    </a:cxn>
                    <a:cxn ang="T8">
                      <a:pos x="T4" y="T5"/>
                    </a:cxn>
                  </a:cxnLst>
                  <a:rect l="T9" t="T10" r="T11" b="T12"/>
                  <a:pathLst>
                    <a:path w="98" h="363">
                      <a:moveTo>
                        <a:pt x="97" y="0"/>
                      </a:moveTo>
                      <a:cubicBezTo>
                        <a:pt x="77" y="17"/>
                        <a:pt x="0" y="61"/>
                        <a:pt x="0" y="184"/>
                      </a:cubicBezTo>
                      <a:cubicBezTo>
                        <a:pt x="0" y="307"/>
                        <a:pt x="75" y="341"/>
                        <a:pt x="98" y="363"/>
                      </a:cubicBezTo>
                    </a:path>
                  </a:pathLst>
                </a:custGeom>
                <a:solidFill>
                  <a:schemeClr val="bg1"/>
                </a:solidFill>
                <a:ln w="19050" cmpd="sng">
                  <a:solidFill>
                    <a:schemeClr val="tx1"/>
                  </a:solidFill>
                  <a:round/>
                  <a:headEnd type="none" w="med" len="med"/>
                  <a:tailEnd type="none" w="med" len="med"/>
                </a:ln>
              </p:spPr>
              <p:txBody>
                <a:bodyPr/>
                <a:lstStyle/>
                <a:p>
                  <a:endParaRPr lang="en-US"/>
                </a:p>
              </p:txBody>
            </p:sp>
            <p:sp>
              <p:nvSpPr>
                <p:cNvPr id="26879" name="Rectangle 31"/>
                <p:cNvSpPr>
                  <a:spLocks noChangeArrowheads="1"/>
                </p:cNvSpPr>
                <p:nvPr/>
              </p:nvSpPr>
              <p:spPr bwMode="auto">
                <a:xfrm>
                  <a:off x="2245" y="1166"/>
                  <a:ext cx="47" cy="272"/>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880" name="Freeform 32"/>
                <p:cNvSpPr>
                  <a:spLocks/>
                </p:cNvSpPr>
                <p:nvPr/>
              </p:nvSpPr>
              <p:spPr bwMode="auto">
                <a:xfrm>
                  <a:off x="1944" y="1095"/>
                  <a:ext cx="46" cy="409"/>
                </a:xfrm>
                <a:custGeom>
                  <a:avLst/>
                  <a:gdLst>
                    <a:gd name="T0" fmla="*/ 0 w 46"/>
                    <a:gd name="T1" fmla="*/ 46 h 409"/>
                    <a:gd name="T2" fmla="*/ 46 w 46"/>
                    <a:gd name="T3" fmla="*/ 0 h 409"/>
                    <a:gd name="T4" fmla="*/ 46 w 46"/>
                    <a:gd name="T5" fmla="*/ 409 h 409"/>
                    <a:gd name="T6" fmla="*/ 0 w 46"/>
                    <a:gd name="T7" fmla="*/ 363 h 409"/>
                    <a:gd name="T8" fmla="*/ 0 w 46"/>
                    <a:gd name="T9" fmla="*/ 46 h 409"/>
                    <a:gd name="T10" fmla="*/ 0 60000 65536"/>
                    <a:gd name="T11" fmla="*/ 0 60000 65536"/>
                    <a:gd name="T12" fmla="*/ 0 60000 65536"/>
                    <a:gd name="T13" fmla="*/ 0 60000 65536"/>
                    <a:gd name="T14" fmla="*/ 0 60000 65536"/>
                    <a:gd name="T15" fmla="*/ 0 w 46"/>
                    <a:gd name="T16" fmla="*/ 0 h 409"/>
                    <a:gd name="T17" fmla="*/ 46 w 46"/>
                    <a:gd name="T18" fmla="*/ 409 h 409"/>
                  </a:gdLst>
                  <a:ahLst/>
                  <a:cxnLst>
                    <a:cxn ang="T10">
                      <a:pos x="T0" y="T1"/>
                    </a:cxn>
                    <a:cxn ang="T11">
                      <a:pos x="T2" y="T3"/>
                    </a:cxn>
                    <a:cxn ang="T12">
                      <a:pos x="T4" y="T5"/>
                    </a:cxn>
                    <a:cxn ang="T13">
                      <a:pos x="T6" y="T7"/>
                    </a:cxn>
                    <a:cxn ang="T14">
                      <a:pos x="T8" y="T9"/>
                    </a:cxn>
                  </a:cxnLst>
                  <a:rect l="T15" t="T16" r="T17" b="T18"/>
                  <a:pathLst>
                    <a:path w="46" h="409">
                      <a:moveTo>
                        <a:pt x="0" y="46"/>
                      </a:moveTo>
                      <a:lnTo>
                        <a:pt x="46" y="0"/>
                      </a:lnTo>
                      <a:lnTo>
                        <a:pt x="46" y="409"/>
                      </a:lnTo>
                      <a:lnTo>
                        <a:pt x="0" y="363"/>
                      </a:lnTo>
                      <a:lnTo>
                        <a:pt x="0" y="46"/>
                      </a:lnTo>
                      <a:close/>
                    </a:path>
                  </a:pathLst>
                </a:custGeom>
                <a:solidFill>
                  <a:schemeClr val="bg1"/>
                </a:solidFill>
                <a:ln w="19050" cmpd="sng">
                  <a:solidFill>
                    <a:schemeClr val="tx1"/>
                  </a:solidFill>
                  <a:round/>
                  <a:headEnd/>
                  <a:tailEnd/>
                </a:ln>
              </p:spPr>
              <p:txBody>
                <a:bodyPr/>
                <a:lstStyle/>
                <a:p>
                  <a:endParaRPr lang="en-US"/>
                </a:p>
              </p:txBody>
            </p:sp>
            <p:sp>
              <p:nvSpPr>
                <p:cNvPr id="26881" name="Rectangle 33"/>
                <p:cNvSpPr>
                  <a:spLocks noChangeArrowheads="1"/>
                </p:cNvSpPr>
                <p:nvPr/>
              </p:nvSpPr>
              <p:spPr bwMode="auto">
                <a:xfrm>
                  <a:off x="1990" y="1094"/>
                  <a:ext cx="272" cy="408"/>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882" name="Rectangle 34"/>
                <p:cNvSpPr>
                  <a:spLocks noChangeArrowheads="1"/>
                </p:cNvSpPr>
                <p:nvPr/>
              </p:nvSpPr>
              <p:spPr bwMode="auto">
                <a:xfrm>
                  <a:off x="527" y="1117"/>
                  <a:ext cx="1440" cy="362"/>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883" name="Rectangle 35"/>
                <p:cNvSpPr>
                  <a:spLocks noChangeArrowheads="1"/>
                </p:cNvSpPr>
                <p:nvPr/>
              </p:nvSpPr>
              <p:spPr bwMode="auto">
                <a:xfrm>
                  <a:off x="554" y="1117"/>
                  <a:ext cx="1383" cy="362"/>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884" name="Line 36"/>
                <p:cNvSpPr>
                  <a:spLocks noChangeShapeType="1"/>
                </p:cNvSpPr>
                <p:nvPr/>
              </p:nvSpPr>
              <p:spPr bwMode="auto">
                <a:xfrm>
                  <a:off x="2010" y="1150"/>
                  <a:ext cx="22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885" name="Line 37"/>
                <p:cNvSpPr>
                  <a:spLocks noChangeShapeType="1"/>
                </p:cNvSpPr>
                <p:nvPr/>
              </p:nvSpPr>
              <p:spPr bwMode="auto">
                <a:xfrm>
                  <a:off x="2010" y="1225"/>
                  <a:ext cx="22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886" name="Line 38"/>
                <p:cNvSpPr>
                  <a:spLocks noChangeShapeType="1"/>
                </p:cNvSpPr>
                <p:nvPr/>
              </p:nvSpPr>
              <p:spPr bwMode="auto">
                <a:xfrm>
                  <a:off x="2010" y="1310"/>
                  <a:ext cx="22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887" name="Line 39"/>
                <p:cNvSpPr>
                  <a:spLocks noChangeShapeType="1"/>
                </p:cNvSpPr>
                <p:nvPr/>
              </p:nvSpPr>
              <p:spPr bwMode="auto">
                <a:xfrm>
                  <a:off x="2010" y="1395"/>
                  <a:ext cx="22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888" name="Line 40"/>
                <p:cNvSpPr>
                  <a:spLocks noChangeShapeType="1"/>
                </p:cNvSpPr>
                <p:nvPr/>
              </p:nvSpPr>
              <p:spPr bwMode="auto">
                <a:xfrm>
                  <a:off x="2012" y="1466"/>
                  <a:ext cx="22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6873" name="Oval 41"/>
              <p:cNvSpPr>
                <a:spLocks noChangeAspect="1" noChangeArrowheads="1"/>
              </p:cNvSpPr>
              <p:nvPr/>
            </p:nvSpPr>
            <p:spPr bwMode="auto">
              <a:xfrm>
                <a:off x="452" y="1168"/>
                <a:ext cx="61" cy="61"/>
              </a:xfrm>
              <a:prstGeom prst="ellipse">
                <a:avLst/>
              </a:prstGeom>
              <a:solidFill>
                <a:schemeClr val="bg1"/>
              </a:solidFill>
              <a:ln w="19050">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874" name="Oval 42"/>
              <p:cNvSpPr>
                <a:spLocks noChangeAspect="1" noChangeArrowheads="1"/>
              </p:cNvSpPr>
              <p:nvPr/>
            </p:nvSpPr>
            <p:spPr bwMode="auto">
              <a:xfrm>
                <a:off x="466" y="1182"/>
                <a:ext cx="32" cy="32"/>
              </a:xfrm>
              <a:prstGeom prst="ellipse">
                <a:avLst/>
              </a:prstGeom>
              <a:solidFill>
                <a:schemeClr val="bg1"/>
              </a:solidFill>
              <a:ln w="19050">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875" name="Oval 43"/>
              <p:cNvSpPr>
                <a:spLocks noChangeAspect="1" noChangeArrowheads="1"/>
              </p:cNvSpPr>
              <p:nvPr/>
            </p:nvSpPr>
            <p:spPr bwMode="auto">
              <a:xfrm>
                <a:off x="395" y="1306"/>
                <a:ext cx="61" cy="61"/>
              </a:xfrm>
              <a:prstGeom prst="ellipse">
                <a:avLst/>
              </a:prstGeom>
              <a:solidFill>
                <a:schemeClr val="bg1"/>
              </a:solidFill>
              <a:ln w="19050">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876" name="Oval 44"/>
              <p:cNvSpPr>
                <a:spLocks noChangeAspect="1" noChangeArrowheads="1"/>
              </p:cNvSpPr>
              <p:nvPr/>
            </p:nvSpPr>
            <p:spPr bwMode="auto">
              <a:xfrm>
                <a:off x="409" y="1320"/>
                <a:ext cx="32" cy="32"/>
              </a:xfrm>
              <a:prstGeom prst="ellipse">
                <a:avLst/>
              </a:prstGeom>
              <a:solidFill>
                <a:schemeClr val="bg1"/>
              </a:solidFill>
              <a:ln w="19050">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grpSp>
        <p:sp>
          <p:nvSpPr>
            <p:cNvPr id="26788" name="Freeform 91"/>
            <p:cNvSpPr>
              <a:spLocks/>
            </p:cNvSpPr>
            <p:nvPr/>
          </p:nvSpPr>
          <p:spPr bwMode="auto">
            <a:xfrm>
              <a:off x="731838" y="2033588"/>
              <a:ext cx="296862" cy="257175"/>
            </a:xfrm>
            <a:custGeom>
              <a:avLst/>
              <a:gdLst>
                <a:gd name="T0" fmla="*/ 2147483647 w 247"/>
                <a:gd name="T1" fmla="*/ 0 h 208"/>
                <a:gd name="T2" fmla="*/ 2147483647 w 247"/>
                <a:gd name="T3" fmla="*/ 2147483647 h 208"/>
                <a:gd name="T4" fmla="*/ 2147483647 w 247"/>
                <a:gd name="T5" fmla="*/ 2147483647 h 208"/>
                <a:gd name="T6" fmla="*/ 2147483647 w 247"/>
                <a:gd name="T7" fmla="*/ 2147483647 h 208"/>
                <a:gd name="T8" fmla="*/ 0 w 247"/>
                <a:gd name="T9" fmla="*/ 2147483647 h 208"/>
                <a:gd name="T10" fmla="*/ 2147483647 w 247"/>
                <a:gd name="T11" fmla="*/ 0 h 208"/>
                <a:gd name="T12" fmla="*/ 0 60000 65536"/>
                <a:gd name="T13" fmla="*/ 0 60000 65536"/>
                <a:gd name="T14" fmla="*/ 0 60000 65536"/>
                <a:gd name="T15" fmla="*/ 0 60000 65536"/>
                <a:gd name="T16" fmla="*/ 0 60000 65536"/>
                <a:gd name="T17" fmla="*/ 0 60000 65536"/>
                <a:gd name="T18" fmla="*/ 0 w 247"/>
                <a:gd name="T19" fmla="*/ 0 h 208"/>
                <a:gd name="T20" fmla="*/ 247 w 247"/>
                <a:gd name="T21" fmla="*/ 208 h 208"/>
              </a:gdLst>
              <a:ahLst/>
              <a:cxnLst>
                <a:cxn ang="T12">
                  <a:pos x="T0" y="T1"/>
                </a:cxn>
                <a:cxn ang="T13">
                  <a:pos x="T2" y="T3"/>
                </a:cxn>
                <a:cxn ang="T14">
                  <a:pos x="T4" y="T5"/>
                </a:cxn>
                <a:cxn ang="T15">
                  <a:pos x="T6" y="T7"/>
                </a:cxn>
                <a:cxn ang="T16">
                  <a:pos x="T8" y="T9"/>
                </a:cxn>
                <a:cxn ang="T17">
                  <a:pos x="T10" y="T11"/>
                </a:cxn>
              </a:cxnLst>
              <a:rect l="T18" t="T19" r="T20" b="T21"/>
              <a:pathLst>
                <a:path w="247" h="208">
                  <a:moveTo>
                    <a:pt x="13" y="0"/>
                  </a:moveTo>
                  <a:lnTo>
                    <a:pt x="247" y="174"/>
                  </a:lnTo>
                  <a:lnTo>
                    <a:pt x="243" y="208"/>
                  </a:lnTo>
                  <a:lnTo>
                    <a:pt x="3" y="24"/>
                  </a:lnTo>
                  <a:lnTo>
                    <a:pt x="0" y="6"/>
                  </a:lnTo>
                  <a:lnTo>
                    <a:pt x="13"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6789" name="Group 75"/>
            <p:cNvGrpSpPr>
              <a:grpSpLocks/>
            </p:cNvGrpSpPr>
            <p:nvPr/>
          </p:nvGrpSpPr>
          <p:grpSpPr bwMode="auto">
            <a:xfrm>
              <a:off x="730250" y="2025650"/>
              <a:ext cx="776288" cy="350838"/>
              <a:chOff x="423" y="1325"/>
              <a:chExt cx="647" cy="282"/>
            </a:xfrm>
          </p:grpSpPr>
          <p:sp>
            <p:nvSpPr>
              <p:cNvPr id="26870" name="Freeform 76"/>
              <p:cNvSpPr>
                <a:spLocks/>
              </p:cNvSpPr>
              <p:nvPr/>
            </p:nvSpPr>
            <p:spPr bwMode="auto">
              <a:xfrm>
                <a:off x="438" y="1325"/>
                <a:ext cx="627" cy="254"/>
              </a:xfrm>
              <a:custGeom>
                <a:avLst/>
                <a:gdLst>
                  <a:gd name="T0" fmla="*/ 627 w 627"/>
                  <a:gd name="T1" fmla="*/ 254 h 254"/>
                  <a:gd name="T2" fmla="*/ 324 w 627"/>
                  <a:gd name="T3" fmla="*/ 253 h 254"/>
                  <a:gd name="T4" fmla="*/ 0 w 627"/>
                  <a:gd name="T5" fmla="*/ 0 h 254"/>
                  <a:gd name="T6" fmla="*/ 0 60000 65536"/>
                  <a:gd name="T7" fmla="*/ 0 60000 65536"/>
                  <a:gd name="T8" fmla="*/ 0 60000 65536"/>
                  <a:gd name="T9" fmla="*/ 0 w 627"/>
                  <a:gd name="T10" fmla="*/ 0 h 254"/>
                  <a:gd name="T11" fmla="*/ 627 w 627"/>
                  <a:gd name="T12" fmla="*/ 254 h 254"/>
                </a:gdLst>
                <a:ahLst/>
                <a:cxnLst>
                  <a:cxn ang="T6">
                    <a:pos x="T0" y="T1"/>
                  </a:cxn>
                  <a:cxn ang="T7">
                    <a:pos x="T2" y="T3"/>
                  </a:cxn>
                  <a:cxn ang="T8">
                    <a:pos x="T4" y="T5"/>
                  </a:cxn>
                </a:cxnLst>
                <a:rect l="T9" t="T10" r="T11" b="T12"/>
                <a:pathLst>
                  <a:path w="627" h="254">
                    <a:moveTo>
                      <a:pt x="627" y="254"/>
                    </a:moveTo>
                    <a:lnTo>
                      <a:pt x="324" y="253"/>
                    </a:lnTo>
                    <a:lnTo>
                      <a:pt x="0"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71" name="Freeform 77"/>
              <p:cNvSpPr>
                <a:spLocks/>
              </p:cNvSpPr>
              <p:nvPr/>
            </p:nvSpPr>
            <p:spPr bwMode="auto">
              <a:xfrm>
                <a:off x="423" y="1354"/>
                <a:ext cx="647" cy="253"/>
              </a:xfrm>
              <a:custGeom>
                <a:avLst/>
                <a:gdLst>
                  <a:gd name="T0" fmla="*/ 647 w 647"/>
                  <a:gd name="T1" fmla="*/ 253 h 253"/>
                  <a:gd name="T2" fmla="*/ 324 w 647"/>
                  <a:gd name="T3" fmla="*/ 253 h 253"/>
                  <a:gd name="T4" fmla="*/ 0 w 647"/>
                  <a:gd name="T5" fmla="*/ 0 h 253"/>
                  <a:gd name="T6" fmla="*/ 0 60000 65536"/>
                  <a:gd name="T7" fmla="*/ 0 60000 65536"/>
                  <a:gd name="T8" fmla="*/ 0 60000 65536"/>
                  <a:gd name="T9" fmla="*/ 0 w 647"/>
                  <a:gd name="T10" fmla="*/ 0 h 253"/>
                  <a:gd name="T11" fmla="*/ 647 w 647"/>
                  <a:gd name="T12" fmla="*/ 253 h 253"/>
                </a:gdLst>
                <a:ahLst/>
                <a:cxnLst>
                  <a:cxn ang="T6">
                    <a:pos x="T0" y="T1"/>
                  </a:cxn>
                  <a:cxn ang="T7">
                    <a:pos x="T2" y="T3"/>
                  </a:cxn>
                  <a:cxn ang="T8">
                    <a:pos x="T4" y="T5"/>
                  </a:cxn>
                </a:cxnLst>
                <a:rect l="T9" t="T10" r="T11" b="T12"/>
                <a:pathLst>
                  <a:path w="647" h="253">
                    <a:moveTo>
                      <a:pt x="647" y="253"/>
                    </a:moveTo>
                    <a:lnTo>
                      <a:pt x="324" y="253"/>
                    </a:lnTo>
                    <a:lnTo>
                      <a:pt x="0"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6790" name="Freeform 92"/>
            <p:cNvSpPr>
              <a:spLocks/>
            </p:cNvSpPr>
            <p:nvPr/>
          </p:nvSpPr>
          <p:spPr bwMode="auto">
            <a:xfrm rot="-2279010">
              <a:off x="828675" y="1757363"/>
              <a:ext cx="252413" cy="228600"/>
            </a:xfrm>
            <a:custGeom>
              <a:avLst/>
              <a:gdLst>
                <a:gd name="T0" fmla="*/ 2147483647 w 210"/>
                <a:gd name="T1" fmla="*/ 0 h 184"/>
                <a:gd name="T2" fmla="*/ 2147483647 w 210"/>
                <a:gd name="T3" fmla="*/ 2147483647 h 184"/>
                <a:gd name="T4" fmla="*/ 2147483647 w 210"/>
                <a:gd name="T5" fmla="*/ 2147483647 h 184"/>
                <a:gd name="T6" fmla="*/ 0 w 210"/>
                <a:gd name="T7" fmla="*/ 2147483647 h 184"/>
                <a:gd name="T8" fmla="*/ 2147483647 w 210"/>
                <a:gd name="T9" fmla="*/ 0 h 184"/>
                <a:gd name="T10" fmla="*/ 0 60000 65536"/>
                <a:gd name="T11" fmla="*/ 0 60000 65536"/>
                <a:gd name="T12" fmla="*/ 0 60000 65536"/>
                <a:gd name="T13" fmla="*/ 0 60000 65536"/>
                <a:gd name="T14" fmla="*/ 0 60000 65536"/>
                <a:gd name="T15" fmla="*/ 0 w 210"/>
                <a:gd name="T16" fmla="*/ 0 h 184"/>
                <a:gd name="T17" fmla="*/ 210 w 210"/>
                <a:gd name="T18" fmla="*/ 184 h 184"/>
              </a:gdLst>
              <a:ahLst/>
              <a:cxnLst>
                <a:cxn ang="T10">
                  <a:pos x="T0" y="T1"/>
                </a:cxn>
                <a:cxn ang="T11">
                  <a:pos x="T2" y="T3"/>
                </a:cxn>
                <a:cxn ang="T12">
                  <a:pos x="T4" y="T5"/>
                </a:cxn>
                <a:cxn ang="T13">
                  <a:pos x="T6" y="T7"/>
                </a:cxn>
                <a:cxn ang="T14">
                  <a:pos x="T8" y="T9"/>
                </a:cxn>
              </a:cxnLst>
              <a:rect l="T15" t="T16" r="T17" b="T18"/>
              <a:pathLst>
                <a:path w="210" h="184">
                  <a:moveTo>
                    <a:pt x="14" y="0"/>
                  </a:moveTo>
                  <a:lnTo>
                    <a:pt x="210" y="150"/>
                  </a:lnTo>
                  <a:lnTo>
                    <a:pt x="206" y="184"/>
                  </a:lnTo>
                  <a:lnTo>
                    <a:pt x="0" y="27"/>
                  </a:lnTo>
                  <a:lnTo>
                    <a:pt x="1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6791" name="Group 78"/>
            <p:cNvGrpSpPr>
              <a:grpSpLocks/>
            </p:cNvGrpSpPr>
            <p:nvPr/>
          </p:nvGrpSpPr>
          <p:grpSpPr bwMode="auto">
            <a:xfrm>
              <a:off x="801688" y="1846263"/>
              <a:ext cx="1222375" cy="38100"/>
              <a:chOff x="482" y="1182"/>
              <a:chExt cx="1020" cy="29"/>
            </a:xfrm>
          </p:grpSpPr>
          <p:sp>
            <p:nvSpPr>
              <p:cNvPr id="26868" name="Line 79"/>
              <p:cNvSpPr>
                <a:spLocks noChangeShapeType="1"/>
              </p:cNvSpPr>
              <p:nvPr/>
            </p:nvSpPr>
            <p:spPr bwMode="auto">
              <a:xfrm>
                <a:off x="482" y="1182"/>
                <a:ext cx="102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869" name="Line 80"/>
              <p:cNvSpPr>
                <a:spLocks noChangeShapeType="1"/>
              </p:cNvSpPr>
              <p:nvPr/>
            </p:nvSpPr>
            <p:spPr bwMode="auto">
              <a:xfrm>
                <a:off x="482" y="1211"/>
                <a:ext cx="102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6792" name="Group 81"/>
            <p:cNvGrpSpPr>
              <a:grpSpLocks/>
            </p:cNvGrpSpPr>
            <p:nvPr/>
          </p:nvGrpSpPr>
          <p:grpSpPr bwMode="auto">
            <a:xfrm>
              <a:off x="1285875" y="1773238"/>
              <a:ext cx="660400" cy="236537"/>
              <a:chOff x="886" y="1123"/>
              <a:chExt cx="551" cy="189"/>
            </a:xfrm>
          </p:grpSpPr>
          <p:grpSp>
            <p:nvGrpSpPr>
              <p:cNvPr id="26861" name="Group 82"/>
              <p:cNvGrpSpPr>
                <a:grpSpLocks/>
              </p:cNvGrpSpPr>
              <p:nvPr/>
            </p:nvGrpSpPr>
            <p:grpSpPr bwMode="auto">
              <a:xfrm>
                <a:off x="886" y="1143"/>
                <a:ext cx="551" cy="121"/>
                <a:chOff x="886" y="1143"/>
                <a:chExt cx="551" cy="121"/>
              </a:xfrm>
            </p:grpSpPr>
            <p:sp>
              <p:nvSpPr>
                <p:cNvPr id="26865" name="Rectangle 83"/>
                <p:cNvSpPr>
                  <a:spLocks noChangeArrowheads="1"/>
                </p:cNvSpPr>
                <p:nvPr/>
              </p:nvSpPr>
              <p:spPr bwMode="auto">
                <a:xfrm>
                  <a:off x="886" y="1144"/>
                  <a:ext cx="551" cy="120"/>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866" name="Line 84"/>
                <p:cNvSpPr>
                  <a:spLocks noChangeShapeType="1"/>
                </p:cNvSpPr>
                <p:nvPr/>
              </p:nvSpPr>
              <p:spPr bwMode="auto">
                <a:xfrm>
                  <a:off x="1064" y="1144"/>
                  <a:ext cx="0" cy="11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867" name="Line 85"/>
                <p:cNvSpPr>
                  <a:spLocks noChangeShapeType="1"/>
                </p:cNvSpPr>
                <p:nvPr/>
              </p:nvSpPr>
              <p:spPr bwMode="auto">
                <a:xfrm>
                  <a:off x="1259" y="1143"/>
                  <a:ext cx="0" cy="11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6862" name="Line 86"/>
              <p:cNvSpPr>
                <a:spLocks noChangeShapeType="1"/>
              </p:cNvSpPr>
              <p:nvPr/>
            </p:nvSpPr>
            <p:spPr bwMode="auto">
              <a:xfrm flipV="1">
                <a:off x="1092" y="1207"/>
                <a:ext cx="147" cy="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863" name="Text Box 87"/>
              <p:cNvSpPr txBox="1">
                <a:spLocks noChangeArrowheads="1"/>
              </p:cNvSpPr>
              <p:nvPr/>
            </p:nvSpPr>
            <p:spPr bwMode="auto">
              <a:xfrm>
                <a:off x="1053" y="1123"/>
                <a:ext cx="365"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endParaRPr lang="en-US" altLang="zh-TW" sz="400"/>
              </a:p>
            </p:txBody>
          </p:sp>
          <p:sp>
            <p:nvSpPr>
              <p:cNvPr id="26864" name="Text Box 88"/>
              <p:cNvSpPr txBox="1">
                <a:spLocks noChangeArrowheads="1"/>
              </p:cNvSpPr>
              <p:nvPr/>
            </p:nvSpPr>
            <p:spPr bwMode="auto">
              <a:xfrm>
                <a:off x="1058" y="1178"/>
                <a:ext cx="36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endParaRPr lang="en-US" altLang="zh-TW" sz="500"/>
              </a:p>
            </p:txBody>
          </p:sp>
        </p:grpSp>
        <p:grpSp>
          <p:nvGrpSpPr>
            <p:cNvPr id="26793" name="Group 93"/>
            <p:cNvGrpSpPr>
              <a:grpSpLocks/>
            </p:cNvGrpSpPr>
            <p:nvPr/>
          </p:nvGrpSpPr>
          <p:grpSpPr bwMode="auto">
            <a:xfrm>
              <a:off x="901700" y="704850"/>
              <a:ext cx="1744663" cy="254000"/>
              <a:chOff x="579" y="640"/>
              <a:chExt cx="1454" cy="203"/>
            </a:xfrm>
          </p:grpSpPr>
          <p:sp>
            <p:nvSpPr>
              <p:cNvPr id="26854" name="Rectangle 94"/>
              <p:cNvSpPr>
                <a:spLocks noChangeArrowheads="1"/>
              </p:cNvSpPr>
              <p:nvPr/>
            </p:nvSpPr>
            <p:spPr bwMode="auto">
              <a:xfrm>
                <a:off x="579" y="724"/>
                <a:ext cx="44" cy="44"/>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855" name="Rectangle 95"/>
              <p:cNvSpPr>
                <a:spLocks noChangeArrowheads="1"/>
              </p:cNvSpPr>
              <p:nvPr/>
            </p:nvSpPr>
            <p:spPr bwMode="auto">
              <a:xfrm>
                <a:off x="1989" y="725"/>
                <a:ext cx="44" cy="44"/>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856" name="Freeform 96"/>
              <p:cNvSpPr>
                <a:spLocks/>
              </p:cNvSpPr>
              <p:nvPr/>
            </p:nvSpPr>
            <p:spPr bwMode="auto">
              <a:xfrm>
                <a:off x="608" y="640"/>
                <a:ext cx="90" cy="200"/>
              </a:xfrm>
              <a:custGeom>
                <a:avLst/>
                <a:gdLst>
                  <a:gd name="T0" fmla="*/ 90 w 90"/>
                  <a:gd name="T1" fmla="*/ 0 h 200"/>
                  <a:gd name="T2" fmla="*/ 0 w 90"/>
                  <a:gd name="T3" fmla="*/ 102 h 200"/>
                  <a:gd name="T4" fmla="*/ 90 w 90"/>
                  <a:gd name="T5" fmla="*/ 200 h 200"/>
                  <a:gd name="T6" fmla="*/ 0 60000 65536"/>
                  <a:gd name="T7" fmla="*/ 0 60000 65536"/>
                  <a:gd name="T8" fmla="*/ 0 60000 65536"/>
                  <a:gd name="T9" fmla="*/ 0 w 90"/>
                  <a:gd name="T10" fmla="*/ 0 h 200"/>
                  <a:gd name="T11" fmla="*/ 90 w 90"/>
                  <a:gd name="T12" fmla="*/ 200 h 200"/>
                </a:gdLst>
                <a:ahLst/>
                <a:cxnLst>
                  <a:cxn ang="T6">
                    <a:pos x="T0" y="T1"/>
                  </a:cxn>
                  <a:cxn ang="T7">
                    <a:pos x="T2" y="T3"/>
                  </a:cxn>
                  <a:cxn ang="T8">
                    <a:pos x="T4" y="T5"/>
                  </a:cxn>
                </a:cxnLst>
                <a:rect l="T9" t="T10" r="T11" b="T12"/>
                <a:pathLst>
                  <a:path w="90" h="200">
                    <a:moveTo>
                      <a:pt x="90" y="0"/>
                    </a:moveTo>
                    <a:cubicBezTo>
                      <a:pt x="70" y="2"/>
                      <a:pt x="0" y="16"/>
                      <a:pt x="0" y="102"/>
                    </a:cubicBezTo>
                    <a:cubicBezTo>
                      <a:pt x="0" y="188"/>
                      <a:pt x="76" y="200"/>
                      <a:pt x="90" y="200"/>
                    </a:cubicBezTo>
                  </a:path>
                </a:pathLst>
              </a:custGeom>
              <a:solidFill>
                <a:schemeClr val="bg1"/>
              </a:solidFill>
              <a:ln w="19050" cmpd="sng">
                <a:solidFill>
                  <a:schemeClr val="tx1"/>
                </a:solidFill>
                <a:round/>
                <a:headEnd type="none" w="med" len="med"/>
                <a:tailEnd type="none" w="med" len="med"/>
              </a:ln>
            </p:spPr>
            <p:txBody>
              <a:bodyPr/>
              <a:lstStyle/>
              <a:p>
                <a:endParaRPr lang="en-US"/>
              </a:p>
            </p:txBody>
          </p:sp>
          <p:sp>
            <p:nvSpPr>
              <p:cNvPr id="26857" name="Freeform 97"/>
              <p:cNvSpPr>
                <a:spLocks/>
              </p:cNvSpPr>
              <p:nvPr/>
            </p:nvSpPr>
            <p:spPr bwMode="auto">
              <a:xfrm flipH="1">
                <a:off x="1916" y="641"/>
                <a:ext cx="90" cy="200"/>
              </a:xfrm>
              <a:custGeom>
                <a:avLst/>
                <a:gdLst>
                  <a:gd name="T0" fmla="*/ 90 w 90"/>
                  <a:gd name="T1" fmla="*/ 0 h 200"/>
                  <a:gd name="T2" fmla="*/ 0 w 90"/>
                  <a:gd name="T3" fmla="*/ 102 h 200"/>
                  <a:gd name="T4" fmla="*/ 90 w 90"/>
                  <a:gd name="T5" fmla="*/ 200 h 200"/>
                  <a:gd name="T6" fmla="*/ 0 60000 65536"/>
                  <a:gd name="T7" fmla="*/ 0 60000 65536"/>
                  <a:gd name="T8" fmla="*/ 0 60000 65536"/>
                  <a:gd name="T9" fmla="*/ 0 w 90"/>
                  <a:gd name="T10" fmla="*/ 0 h 200"/>
                  <a:gd name="T11" fmla="*/ 90 w 90"/>
                  <a:gd name="T12" fmla="*/ 200 h 200"/>
                </a:gdLst>
                <a:ahLst/>
                <a:cxnLst>
                  <a:cxn ang="T6">
                    <a:pos x="T0" y="T1"/>
                  </a:cxn>
                  <a:cxn ang="T7">
                    <a:pos x="T2" y="T3"/>
                  </a:cxn>
                  <a:cxn ang="T8">
                    <a:pos x="T4" y="T5"/>
                  </a:cxn>
                </a:cxnLst>
                <a:rect l="T9" t="T10" r="T11" b="T12"/>
                <a:pathLst>
                  <a:path w="90" h="200">
                    <a:moveTo>
                      <a:pt x="90" y="0"/>
                    </a:moveTo>
                    <a:cubicBezTo>
                      <a:pt x="70" y="2"/>
                      <a:pt x="0" y="16"/>
                      <a:pt x="0" y="102"/>
                    </a:cubicBezTo>
                    <a:cubicBezTo>
                      <a:pt x="0" y="188"/>
                      <a:pt x="76" y="200"/>
                      <a:pt x="90" y="200"/>
                    </a:cubicBezTo>
                  </a:path>
                </a:pathLst>
              </a:custGeom>
              <a:solidFill>
                <a:schemeClr val="bg1"/>
              </a:solidFill>
              <a:ln w="19050" cmpd="sng">
                <a:solidFill>
                  <a:schemeClr val="tx1"/>
                </a:solidFill>
                <a:round/>
                <a:headEnd type="none" w="med" len="med"/>
                <a:tailEnd type="none" w="med" len="med"/>
              </a:ln>
            </p:spPr>
            <p:txBody>
              <a:bodyPr/>
              <a:lstStyle/>
              <a:p>
                <a:endParaRPr lang="en-US"/>
              </a:p>
            </p:txBody>
          </p:sp>
          <p:sp>
            <p:nvSpPr>
              <p:cNvPr id="26858" name="Rectangle 98"/>
              <p:cNvSpPr>
                <a:spLocks noChangeArrowheads="1"/>
              </p:cNvSpPr>
              <p:nvPr/>
            </p:nvSpPr>
            <p:spPr bwMode="auto">
              <a:xfrm>
                <a:off x="697" y="640"/>
                <a:ext cx="1224" cy="203"/>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859" name="Line 99"/>
              <p:cNvSpPr>
                <a:spLocks noChangeShapeType="1"/>
              </p:cNvSpPr>
              <p:nvPr/>
            </p:nvSpPr>
            <p:spPr bwMode="auto">
              <a:xfrm>
                <a:off x="721" y="644"/>
                <a:ext cx="0" cy="19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860" name="Line 100"/>
              <p:cNvSpPr>
                <a:spLocks noChangeShapeType="1"/>
              </p:cNvSpPr>
              <p:nvPr/>
            </p:nvSpPr>
            <p:spPr bwMode="auto">
              <a:xfrm>
                <a:off x="1894" y="645"/>
                <a:ext cx="0" cy="19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6794" name="Freeform 4"/>
            <p:cNvSpPr>
              <a:spLocks/>
            </p:cNvSpPr>
            <p:nvPr/>
          </p:nvSpPr>
          <p:spPr bwMode="auto">
            <a:xfrm>
              <a:off x="784225" y="815975"/>
              <a:ext cx="125413" cy="508000"/>
            </a:xfrm>
            <a:custGeom>
              <a:avLst/>
              <a:gdLst>
                <a:gd name="T0" fmla="*/ 0 w 125"/>
                <a:gd name="T1" fmla="*/ 2147483647 h 417"/>
                <a:gd name="T2" fmla="*/ 2147483647 w 125"/>
                <a:gd name="T3" fmla="*/ 2147483647 h 417"/>
                <a:gd name="T4" fmla="*/ 2147483647 w 125"/>
                <a:gd name="T5" fmla="*/ 0 h 417"/>
                <a:gd name="T6" fmla="*/ 2147483647 w 125"/>
                <a:gd name="T7" fmla="*/ 0 h 417"/>
                <a:gd name="T8" fmla="*/ 0 60000 65536"/>
                <a:gd name="T9" fmla="*/ 0 60000 65536"/>
                <a:gd name="T10" fmla="*/ 0 60000 65536"/>
                <a:gd name="T11" fmla="*/ 0 60000 65536"/>
                <a:gd name="T12" fmla="*/ 0 w 125"/>
                <a:gd name="T13" fmla="*/ 0 h 417"/>
                <a:gd name="T14" fmla="*/ 1006 w 125"/>
                <a:gd name="T15" fmla="*/ 408 h 417"/>
              </a:gdLst>
              <a:ahLst/>
              <a:cxnLst>
                <a:cxn ang="T8">
                  <a:pos x="T0" y="T1"/>
                </a:cxn>
                <a:cxn ang="T9">
                  <a:pos x="T2" y="T3"/>
                </a:cxn>
                <a:cxn ang="T10">
                  <a:pos x="T4" y="T5"/>
                </a:cxn>
                <a:cxn ang="T11">
                  <a:pos x="T6" y="T7"/>
                </a:cxn>
              </a:cxnLst>
              <a:rect l="T12" t="T13" r="T14" b="T15"/>
              <a:pathLst>
                <a:path w="125" h="417">
                  <a:moveTo>
                    <a:pt x="125" y="417"/>
                  </a:moveTo>
                  <a:lnTo>
                    <a:pt x="1" y="417"/>
                  </a:lnTo>
                  <a:lnTo>
                    <a:pt x="0" y="0"/>
                  </a:lnTo>
                  <a:lnTo>
                    <a:pt x="119"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95" name="Freeform 5"/>
            <p:cNvSpPr>
              <a:spLocks/>
            </p:cNvSpPr>
            <p:nvPr/>
          </p:nvSpPr>
          <p:spPr bwMode="auto">
            <a:xfrm>
              <a:off x="819150" y="849313"/>
              <a:ext cx="100013" cy="436562"/>
            </a:xfrm>
            <a:custGeom>
              <a:avLst/>
              <a:gdLst>
                <a:gd name="T0" fmla="*/ 0 w 100"/>
                <a:gd name="T1" fmla="*/ 2147483647 h 358"/>
                <a:gd name="T2" fmla="*/ 2147483647 w 100"/>
                <a:gd name="T3" fmla="*/ 2147483647 h 358"/>
                <a:gd name="T4" fmla="*/ 2147483647 w 100"/>
                <a:gd name="T5" fmla="*/ 0 h 358"/>
                <a:gd name="T6" fmla="*/ 2147483647 w 100"/>
                <a:gd name="T7" fmla="*/ 0 h 358"/>
                <a:gd name="T8" fmla="*/ 0 60000 65536"/>
                <a:gd name="T9" fmla="*/ 0 60000 65536"/>
                <a:gd name="T10" fmla="*/ 0 60000 65536"/>
                <a:gd name="T11" fmla="*/ 0 60000 65536"/>
                <a:gd name="T12" fmla="*/ 0 w 100"/>
                <a:gd name="T13" fmla="*/ 0 h 358"/>
                <a:gd name="T14" fmla="*/ 981 w 100"/>
                <a:gd name="T15" fmla="*/ 351 h 358"/>
              </a:gdLst>
              <a:ahLst/>
              <a:cxnLst>
                <a:cxn ang="T8">
                  <a:pos x="T0" y="T1"/>
                </a:cxn>
                <a:cxn ang="T9">
                  <a:pos x="T2" y="T3"/>
                </a:cxn>
                <a:cxn ang="T10">
                  <a:pos x="T4" y="T5"/>
                </a:cxn>
                <a:cxn ang="T11">
                  <a:pos x="T6" y="T7"/>
                </a:cxn>
              </a:cxnLst>
              <a:rect l="T12" t="T13" r="T14" b="T15"/>
              <a:pathLst>
                <a:path w="100" h="358">
                  <a:moveTo>
                    <a:pt x="100" y="358"/>
                  </a:moveTo>
                  <a:lnTo>
                    <a:pt x="1" y="358"/>
                  </a:lnTo>
                  <a:lnTo>
                    <a:pt x="0" y="0"/>
                  </a:lnTo>
                  <a:lnTo>
                    <a:pt x="79"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96" name="Rectangle 9"/>
            <p:cNvSpPr>
              <a:spLocks noChangeArrowheads="1"/>
            </p:cNvSpPr>
            <p:nvPr/>
          </p:nvSpPr>
          <p:spPr bwMode="auto">
            <a:xfrm>
              <a:off x="1325563" y="3009900"/>
              <a:ext cx="815975" cy="8636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797" name="Rectangle 9"/>
            <p:cNvSpPr>
              <a:spLocks noChangeArrowheads="1"/>
            </p:cNvSpPr>
            <p:nvPr/>
          </p:nvSpPr>
          <p:spPr bwMode="auto">
            <a:xfrm>
              <a:off x="2276475" y="3009900"/>
              <a:ext cx="815975" cy="8636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798" name="Text Box 70"/>
            <p:cNvSpPr txBox="1">
              <a:spLocks noChangeArrowheads="1"/>
            </p:cNvSpPr>
            <p:nvPr/>
          </p:nvSpPr>
          <p:spPr bwMode="auto">
            <a:xfrm>
              <a:off x="2766076" y="3094187"/>
              <a:ext cx="5746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200">
                  <a:solidFill>
                    <a:schemeClr val="hlink"/>
                  </a:solidFill>
                </a:rPr>
                <a:t>A1</a:t>
              </a:r>
            </a:p>
          </p:txBody>
        </p:sp>
        <p:sp>
          <p:nvSpPr>
            <p:cNvPr id="26799" name="Text Box 71"/>
            <p:cNvSpPr txBox="1">
              <a:spLocks noChangeArrowheads="1"/>
            </p:cNvSpPr>
            <p:nvPr/>
          </p:nvSpPr>
          <p:spPr bwMode="auto">
            <a:xfrm>
              <a:off x="2395538" y="3094187"/>
              <a:ext cx="43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200">
                  <a:solidFill>
                    <a:schemeClr val="hlink"/>
                  </a:solidFill>
                </a:rPr>
                <a:t>A2</a:t>
              </a:r>
            </a:p>
          </p:txBody>
        </p:sp>
        <p:sp>
          <p:nvSpPr>
            <p:cNvPr id="26800" name="Text Box 72"/>
            <p:cNvSpPr txBox="1">
              <a:spLocks noChangeArrowheads="1"/>
            </p:cNvSpPr>
            <p:nvPr/>
          </p:nvSpPr>
          <p:spPr bwMode="auto">
            <a:xfrm>
              <a:off x="1690688" y="3094187"/>
              <a:ext cx="43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200">
                  <a:solidFill>
                    <a:schemeClr val="hlink"/>
                  </a:solidFill>
                </a:rPr>
                <a:t>A3</a:t>
              </a:r>
              <a:endParaRPr lang="zh-TW" altLang="en-US" sz="1200">
                <a:solidFill>
                  <a:schemeClr val="hlink"/>
                </a:solidFill>
              </a:endParaRPr>
            </a:p>
          </p:txBody>
        </p:sp>
        <p:sp>
          <p:nvSpPr>
            <p:cNvPr id="26801" name="Text Box 73"/>
            <p:cNvSpPr txBox="1">
              <a:spLocks noChangeArrowheads="1"/>
            </p:cNvSpPr>
            <p:nvPr/>
          </p:nvSpPr>
          <p:spPr bwMode="auto">
            <a:xfrm>
              <a:off x="1412875" y="3094187"/>
              <a:ext cx="43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200">
                  <a:solidFill>
                    <a:schemeClr val="hlink"/>
                  </a:solidFill>
                </a:rPr>
                <a:t>A4</a:t>
              </a:r>
            </a:p>
          </p:txBody>
        </p:sp>
        <p:sp>
          <p:nvSpPr>
            <p:cNvPr id="26802" name="Text Box 74"/>
            <p:cNvSpPr txBox="1">
              <a:spLocks noChangeArrowheads="1"/>
            </p:cNvSpPr>
            <p:nvPr/>
          </p:nvSpPr>
          <p:spPr bwMode="auto">
            <a:xfrm>
              <a:off x="720725" y="3094187"/>
              <a:ext cx="43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200">
                  <a:solidFill>
                    <a:schemeClr val="hlink"/>
                  </a:solidFill>
                </a:rPr>
                <a:t>A5</a:t>
              </a:r>
            </a:p>
          </p:txBody>
        </p:sp>
        <p:sp>
          <p:nvSpPr>
            <p:cNvPr id="26803" name="Text Box 75"/>
            <p:cNvSpPr txBox="1">
              <a:spLocks noChangeArrowheads="1"/>
            </p:cNvSpPr>
            <p:nvPr/>
          </p:nvSpPr>
          <p:spPr bwMode="auto">
            <a:xfrm>
              <a:off x="404912" y="3094187"/>
              <a:ext cx="43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200">
                  <a:solidFill>
                    <a:schemeClr val="hlink"/>
                  </a:solidFill>
                </a:rPr>
                <a:t>A6</a:t>
              </a:r>
            </a:p>
          </p:txBody>
        </p:sp>
        <p:sp>
          <p:nvSpPr>
            <p:cNvPr id="26804" name="Text Box 76"/>
            <p:cNvSpPr txBox="1">
              <a:spLocks noChangeArrowheads="1"/>
            </p:cNvSpPr>
            <p:nvPr/>
          </p:nvSpPr>
          <p:spPr bwMode="auto">
            <a:xfrm>
              <a:off x="1268413" y="2433638"/>
              <a:ext cx="9366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000" b="1">
                  <a:solidFill>
                    <a:schemeClr val="accent2"/>
                  </a:solidFill>
                </a:rPr>
                <a:t>B1</a:t>
              </a:r>
            </a:p>
          </p:txBody>
        </p:sp>
        <p:sp>
          <p:nvSpPr>
            <p:cNvPr id="26805" name="Text Box 77"/>
            <p:cNvSpPr txBox="1">
              <a:spLocks noChangeArrowheads="1"/>
            </p:cNvSpPr>
            <p:nvPr/>
          </p:nvSpPr>
          <p:spPr bwMode="auto">
            <a:xfrm>
              <a:off x="1700213" y="2433638"/>
              <a:ext cx="647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000" b="1">
                  <a:solidFill>
                    <a:schemeClr val="accent2"/>
                  </a:solidFill>
                </a:rPr>
                <a:t>B2</a:t>
              </a:r>
            </a:p>
          </p:txBody>
        </p:sp>
        <p:sp>
          <p:nvSpPr>
            <p:cNvPr id="26806" name="Text Box 78"/>
            <p:cNvSpPr txBox="1">
              <a:spLocks noChangeArrowheads="1"/>
            </p:cNvSpPr>
            <p:nvPr/>
          </p:nvSpPr>
          <p:spPr bwMode="auto">
            <a:xfrm>
              <a:off x="2924175" y="1712913"/>
              <a:ext cx="360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000" b="1">
                  <a:solidFill>
                    <a:schemeClr val="accent2"/>
                  </a:solidFill>
                </a:rPr>
                <a:t>B5</a:t>
              </a:r>
            </a:p>
          </p:txBody>
        </p:sp>
        <p:sp>
          <p:nvSpPr>
            <p:cNvPr id="26807" name="Text Box 79"/>
            <p:cNvSpPr txBox="1">
              <a:spLocks noChangeArrowheads="1"/>
            </p:cNvSpPr>
            <p:nvPr/>
          </p:nvSpPr>
          <p:spPr bwMode="auto">
            <a:xfrm>
              <a:off x="404813" y="1930400"/>
              <a:ext cx="5762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000" b="1">
                  <a:solidFill>
                    <a:schemeClr val="accent2"/>
                  </a:solidFill>
                </a:rPr>
                <a:t>B6</a:t>
              </a:r>
            </a:p>
          </p:txBody>
        </p:sp>
        <p:sp>
          <p:nvSpPr>
            <p:cNvPr id="26808" name="Text Box 80"/>
            <p:cNvSpPr txBox="1">
              <a:spLocks noChangeArrowheads="1"/>
            </p:cNvSpPr>
            <p:nvPr/>
          </p:nvSpPr>
          <p:spPr bwMode="auto">
            <a:xfrm>
              <a:off x="1339850" y="2146300"/>
              <a:ext cx="7207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000" b="1">
                  <a:solidFill>
                    <a:schemeClr val="accent2"/>
                  </a:solidFill>
                </a:rPr>
                <a:t>B3</a:t>
              </a:r>
            </a:p>
          </p:txBody>
        </p:sp>
        <p:sp>
          <p:nvSpPr>
            <p:cNvPr id="26809" name="Text Box 81"/>
            <p:cNvSpPr txBox="1">
              <a:spLocks noChangeArrowheads="1"/>
            </p:cNvSpPr>
            <p:nvPr/>
          </p:nvSpPr>
          <p:spPr bwMode="auto">
            <a:xfrm>
              <a:off x="1700213" y="2146300"/>
              <a:ext cx="7207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000" b="1">
                  <a:solidFill>
                    <a:schemeClr val="accent2"/>
                  </a:solidFill>
                </a:rPr>
                <a:t>B4</a:t>
              </a:r>
            </a:p>
          </p:txBody>
        </p:sp>
        <p:sp>
          <p:nvSpPr>
            <p:cNvPr id="26810" name="Text Box 82"/>
            <p:cNvSpPr txBox="1">
              <a:spLocks noChangeArrowheads="1"/>
            </p:cNvSpPr>
            <p:nvPr/>
          </p:nvSpPr>
          <p:spPr bwMode="auto">
            <a:xfrm>
              <a:off x="476250" y="1714500"/>
              <a:ext cx="7921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000" b="1">
                  <a:solidFill>
                    <a:schemeClr val="accent2"/>
                  </a:solidFill>
                </a:rPr>
                <a:t>B7</a:t>
              </a:r>
            </a:p>
          </p:txBody>
        </p:sp>
        <p:sp>
          <p:nvSpPr>
            <p:cNvPr id="26811" name="Text Box 83"/>
            <p:cNvSpPr txBox="1">
              <a:spLocks noChangeArrowheads="1"/>
            </p:cNvSpPr>
            <p:nvPr/>
          </p:nvSpPr>
          <p:spPr bwMode="auto">
            <a:xfrm>
              <a:off x="981075" y="1857375"/>
              <a:ext cx="7207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000" b="1">
                  <a:solidFill>
                    <a:schemeClr val="accent2"/>
                  </a:solidFill>
                </a:rPr>
                <a:t>B8</a:t>
              </a:r>
            </a:p>
          </p:txBody>
        </p:sp>
        <p:sp>
          <p:nvSpPr>
            <p:cNvPr id="26812" name="Text Box 84"/>
            <p:cNvSpPr txBox="1">
              <a:spLocks noChangeArrowheads="1"/>
            </p:cNvSpPr>
            <p:nvPr/>
          </p:nvSpPr>
          <p:spPr bwMode="auto">
            <a:xfrm>
              <a:off x="1844675" y="1857375"/>
              <a:ext cx="647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000" b="1">
                  <a:solidFill>
                    <a:schemeClr val="accent2"/>
                  </a:solidFill>
                </a:rPr>
                <a:t>B9</a:t>
              </a:r>
            </a:p>
          </p:txBody>
        </p:sp>
        <p:sp>
          <p:nvSpPr>
            <p:cNvPr id="26813" name="Text Box 85"/>
            <p:cNvSpPr txBox="1">
              <a:spLocks noChangeArrowheads="1"/>
            </p:cNvSpPr>
            <p:nvPr/>
          </p:nvSpPr>
          <p:spPr bwMode="auto">
            <a:xfrm>
              <a:off x="2781300" y="1136650"/>
              <a:ext cx="431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000" b="1">
                  <a:solidFill>
                    <a:srgbClr val="0099FF"/>
                  </a:solidFill>
                </a:rPr>
                <a:t>C1</a:t>
              </a:r>
            </a:p>
          </p:txBody>
        </p:sp>
        <p:sp>
          <p:nvSpPr>
            <p:cNvPr id="26814" name="Text Box 86"/>
            <p:cNvSpPr txBox="1">
              <a:spLocks noChangeArrowheads="1"/>
            </p:cNvSpPr>
            <p:nvPr/>
          </p:nvSpPr>
          <p:spPr bwMode="auto">
            <a:xfrm>
              <a:off x="620713" y="1281113"/>
              <a:ext cx="7207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000" b="1">
                  <a:solidFill>
                    <a:srgbClr val="0099FF"/>
                  </a:solidFill>
                </a:rPr>
                <a:t>C2</a:t>
              </a:r>
            </a:p>
          </p:txBody>
        </p:sp>
        <p:sp>
          <p:nvSpPr>
            <p:cNvPr id="26815" name="Text Box 87"/>
            <p:cNvSpPr txBox="1">
              <a:spLocks noChangeArrowheads="1"/>
            </p:cNvSpPr>
            <p:nvPr/>
          </p:nvSpPr>
          <p:spPr bwMode="auto">
            <a:xfrm>
              <a:off x="547688" y="633413"/>
              <a:ext cx="6492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000" b="1">
                  <a:solidFill>
                    <a:srgbClr val="0099FF"/>
                  </a:solidFill>
                </a:rPr>
                <a:t>C3</a:t>
              </a:r>
            </a:p>
          </p:txBody>
        </p:sp>
        <p:sp>
          <p:nvSpPr>
            <p:cNvPr id="26816" name="Text Box 88"/>
            <p:cNvSpPr txBox="1">
              <a:spLocks noChangeArrowheads="1"/>
            </p:cNvSpPr>
            <p:nvPr/>
          </p:nvSpPr>
          <p:spPr bwMode="auto">
            <a:xfrm>
              <a:off x="2636838" y="704850"/>
              <a:ext cx="5762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000" b="1">
                  <a:solidFill>
                    <a:srgbClr val="0099FF"/>
                  </a:solidFill>
                </a:rPr>
                <a:t>C4</a:t>
              </a:r>
            </a:p>
          </p:txBody>
        </p:sp>
        <p:sp>
          <p:nvSpPr>
            <p:cNvPr id="26817" name="Text Box 89"/>
            <p:cNvSpPr txBox="1">
              <a:spLocks noChangeArrowheads="1"/>
            </p:cNvSpPr>
            <p:nvPr/>
          </p:nvSpPr>
          <p:spPr bwMode="auto">
            <a:xfrm>
              <a:off x="2286001" y="3557588"/>
              <a:ext cx="7921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000" b="1">
                  <a:solidFill>
                    <a:srgbClr val="FF0000"/>
                  </a:solidFill>
                </a:rPr>
                <a:t>Pre-filter1</a:t>
              </a:r>
            </a:p>
          </p:txBody>
        </p:sp>
        <p:sp>
          <p:nvSpPr>
            <p:cNvPr id="26818" name="Text Box 90"/>
            <p:cNvSpPr txBox="1">
              <a:spLocks noChangeArrowheads="1"/>
            </p:cNvSpPr>
            <p:nvPr/>
          </p:nvSpPr>
          <p:spPr bwMode="auto">
            <a:xfrm>
              <a:off x="1335087" y="3557588"/>
              <a:ext cx="7921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000" b="1">
                  <a:solidFill>
                    <a:srgbClr val="FF0000"/>
                  </a:solidFill>
                </a:rPr>
                <a:t>Pre-filter2</a:t>
              </a:r>
            </a:p>
          </p:txBody>
        </p:sp>
        <p:sp>
          <p:nvSpPr>
            <p:cNvPr id="26819" name="Text Box 91"/>
            <p:cNvSpPr txBox="1">
              <a:spLocks noChangeArrowheads="1"/>
            </p:cNvSpPr>
            <p:nvPr/>
          </p:nvSpPr>
          <p:spPr bwMode="auto">
            <a:xfrm>
              <a:off x="390524" y="3557588"/>
              <a:ext cx="7921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zh-TW" sz="1000" b="1">
                  <a:solidFill>
                    <a:srgbClr val="FF0000"/>
                  </a:solidFill>
                </a:rPr>
                <a:t>Pre-filter3</a:t>
              </a:r>
            </a:p>
          </p:txBody>
        </p:sp>
        <p:sp>
          <p:nvSpPr>
            <p:cNvPr id="26820" name="Text Box 92"/>
            <p:cNvSpPr txBox="1">
              <a:spLocks noChangeArrowheads="1"/>
            </p:cNvSpPr>
            <p:nvPr/>
          </p:nvSpPr>
          <p:spPr bwMode="auto">
            <a:xfrm>
              <a:off x="1412875" y="2001838"/>
              <a:ext cx="2159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000" b="1">
                  <a:solidFill>
                    <a:srgbClr val="FF0000"/>
                  </a:solidFill>
                </a:rPr>
                <a:t>RO filter</a:t>
              </a:r>
            </a:p>
          </p:txBody>
        </p:sp>
        <p:sp>
          <p:nvSpPr>
            <p:cNvPr id="26821" name="Text Box 93"/>
            <p:cNvSpPr txBox="1">
              <a:spLocks noChangeArrowheads="1"/>
            </p:cNvSpPr>
            <p:nvPr/>
          </p:nvSpPr>
          <p:spPr bwMode="auto">
            <a:xfrm>
              <a:off x="1268413" y="1209675"/>
              <a:ext cx="18192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r>
                <a:rPr lang="en-US" altLang="zh-TW" sz="1000" b="1">
                  <a:solidFill>
                    <a:srgbClr val="FF0000"/>
                  </a:solidFill>
                </a:rPr>
                <a:t>Post filter1</a:t>
              </a:r>
            </a:p>
          </p:txBody>
        </p:sp>
        <p:sp>
          <p:nvSpPr>
            <p:cNvPr id="26822" name="Text Box 94"/>
            <p:cNvSpPr txBox="1">
              <a:spLocks noChangeArrowheads="1"/>
            </p:cNvSpPr>
            <p:nvPr/>
          </p:nvSpPr>
          <p:spPr bwMode="auto">
            <a:xfrm>
              <a:off x="1268413" y="706438"/>
              <a:ext cx="1368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000" b="1">
                  <a:solidFill>
                    <a:srgbClr val="FF0000"/>
                  </a:solidFill>
                </a:rPr>
                <a:t>Post filter 2</a:t>
              </a:r>
            </a:p>
          </p:txBody>
        </p:sp>
        <p:grpSp>
          <p:nvGrpSpPr>
            <p:cNvPr id="26823" name="Group 105"/>
            <p:cNvGrpSpPr>
              <a:grpSpLocks/>
            </p:cNvGrpSpPr>
            <p:nvPr/>
          </p:nvGrpSpPr>
          <p:grpSpPr bwMode="auto">
            <a:xfrm>
              <a:off x="115888" y="2443163"/>
              <a:ext cx="2978150" cy="1141412"/>
              <a:chOff x="-2052" y="1863"/>
              <a:chExt cx="1876" cy="719"/>
            </a:xfrm>
          </p:grpSpPr>
          <p:grpSp>
            <p:nvGrpSpPr>
              <p:cNvPr id="26824" name="Group 45"/>
              <p:cNvGrpSpPr>
                <a:grpSpLocks/>
              </p:cNvGrpSpPr>
              <p:nvPr/>
            </p:nvGrpSpPr>
            <p:grpSpPr bwMode="auto">
              <a:xfrm>
                <a:off x="-1825" y="2245"/>
                <a:ext cx="45" cy="47"/>
                <a:chOff x="521" y="1616"/>
                <a:chExt cx="61" cy="61"/>
              </a:xfrm>
            </p:grpSpPr>
            <p:sp>
              <p:nvSpPr>
                <p:cNvPr id="26852" name="Oval 46"/>
                <p:cNvSpPr>
                  <a:spLocks noChangeAspect="1" noChangeArrowheads="1"/>
                </p:cNvSpPr>
                <p:nvPr/>
              </p:nvSpPr>
              <p:spPr bwMode="auto">
                <a:xfrm>
                  <a:off x="521" y="1616"/>
                  <a:ext cx="61" cy="61"/>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853" name="Oval 47"/>
                <p:cNvSpPr>
                  <a:spLocks noChangeAspect="1" noChangeArrowheads="1"/>
                </p:cNvSpPr>
                <p:nvPr/>
              </p:nvSpPr>
              <p:spPr bwMode="auto">
                <a:xfrm>
                  <a:off x="535" y="1630"/>
                  <a:ext cx="32" cy="32"/>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grpSp>
          <p:sp>
            <p:nvSpPr>
              <p:cNvPr id="26825" name="Oval 52"/>
              <p:cNvSpPr>
                <a:spLocks noChangeAspect="1" noChangeArrowheads="1"/>
              </p:cNvSpPr>
              <p:nvPr/>
            </p:nvSpPr>
            <p:spPr bwMode="auto">
              <a:xfrm>
                <a:off x="-309" y="2251"/>
                <a:ext cx="46" cy="48"/>
              </a:xfrm>
              <a:prstGeom prst="ellipse">
                <a:avLst/>
              </a:prstGeom>
              <a:noFill/>
              <a:ln w="1905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grpSp>
            <p:nvGrpSpPr>
              <p:cNvPr id="26826" name="Group 57"/>
              <p:cNvGrpSpPr>
                <a:grpSpLocks/>
              </p:cNvGrpSpPr>
              <p:nvPr/>
            </p:nvGrpSpPr>
            <p:grpSpPr bwMode="auto">
              <a:xfrm>
                <a:off x="-611" y="2247"/>
                <a:ext cx="46" cy="49"/>
                <a:chOff x="521" y="1616"/>
                <a:chExt cx="61" cy="61"/>
              </a:xfrm>
            </p:grpSpPr>
            <p:sp>
              <p:nvSpPr>
                <p:cNvPr id="26850" name="Oval 58"/>
                <p:cNvSpPr>
                  <a:spLocks noChangeAspect="1" noChangeArrowheads="1"/>
                </p:cNvSpPr>
                <p:nvPr/>
              </p:nvSpPr>
              <p:spPr bwMode="auto">
                <a:xfrm>
                  <a:off x="521" y="1616"/>
                  <a:ext cx="61" cy="61"/>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851" name="Oval 59"/>
                <p:cNvSpPr>
                  <a:spLocks noChangeAspect="1" noChangeArrowheads="1"/>
                </p:cNvSpPr>
                <p:nvPr/>
              </p:nvSpPr>
              <p:spPr bwMode="auto">
                <a:xfrm>
                  <a:off x="535" y="1630"/>
                  <a:ext cx="32" cy="32"/>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grpSp>
          <p:sp>
            <p:nvSpPr>
              <p:cNvPr id="26827" name="Oval 61"/>
              <p:cNvSpPr>
                <a:spLocks noChangeAspect="1" noChangeArrowheads="1"/>
              </p:cNvSpPr>
              <p:nvPr/>
            </p:nvSpPr>
            <p:spPr bwMode="auto">
              <a:xfrm>
                <a:off x="-886" y="2254"/>
                <a:ext cx="47" cy="48"/>
              </a:xfrm>
              <a:prstGeom prst="ellipse">
                <a:avLst/>
              </a:prstGeom>
              <a:noFill/>
              <a:ln w="1905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grpSp>
            <p:nvGrpSpPr>
              <p:cNvPr id="26828" name="Group 69"/>
              <p:cNvGrpSpPr>
                <a:grpSpLocks/>
              </p:cNvGrpSpPr>
              <p:nvPr/>
            </p:nvGrpSpPr>
            <p:grpSpPr bwMode="auto">
              <a:xfrm>
                <a:off x="-268" y="2263"/>
                <a:ext cx="92" cy="24"/>
                <a:chOff x="2448" y="2170"/>
                <a:chExt cx="183" cy="31"/>
              </a:xfrm>
            </p:grpSpPr>
            <p:sp>
              <p:nvSpPr>
                <p:cNvPr id="26848" name="Line 70"/>
                <p:cNvSpPr>
                  <a:spLocks noChangeShapeType="1"/>
                </p:cNvSpPr>
                <p:nvPr/>
              </p:nvSpPr>
              <p:spPr bwMode="auto">
                <a:xfrm>
                  <a:off x="2448" y="2170"/>
                  <a:ext cx="182"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6849" name="Line 71"/>
                <p:cNvSpPr>
                  <a:spLocks noChangeShapeType="1"/>
                </p:cNvSpPr>
                <p:nvPr/>
              </p:nvSpPr>
              <p:spPr bwMode="auto">
                <a:xfrm>
                  <a:off x="2449" y="2201"/>
                  <a:ext cx="182"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6829" name="Freeform 133"/>
              <p:cNvSpPr>
                <a:spLocks/>
              </p:cNvSpPr>
              <p:nvPr/>
            </p:nvSpPr>
            <p:spPr bwMode="auto">
              <a:xfrm>
                <a:off x="-1924" y="2257"/>
                <a:ext cx="61" cy="23"/>
              </a:xfrm>
              <a:custGeom>
                <a:avLst/>
                <a:gdLst>
                  <a:gd name="T0" fmla="*/ 2410 w 61"/>
                  <a:gd name="T1" fmla="*/ 0 h 23"/>
                  <a:gd name="T2" fmla="*/ 465081 w 61"/>
                  <a:gd name="T3" fmla="*/ 0 h 23"/>
                  <a:gd name="T4" fmla="*/ 469900 w 61"/>
                  <a:gd name="T5" fmla="*/ 18851 h 23"/>
                  <a:gd name="T6" fmla="*/ 461466 w 61"/>
                  <a:gd name="T7" fmla="*/ 26392 h 23"/>
                  <a:gd name="T8" fmla="*/ 0 w 61"/>
                  <a:gd name="T9" fmla="*/ 30162 h 23"/>
                  <a:gd name="T10" fmla="*/ 2410 w 61"/>
                  <a:gd name="T11" fmla="*/ 0 h 23"/>
                  <a:gd name="T12" fmla="*/ 0 60000 65536"/>
                  <a:gd name="T13" fmla="*/ 0 60000 65536"/>
                  <a:gd name="T14" fmla="*/ 0 60000 65536"/>
                  <a:gd name="T15" fmla="*/ 0 60000 65536"/>
                  <a:gd name="T16" fmla="*/ 0 60000 65536"/>
                  <a:gd name="T17" fmla="*/ 0 60000 65536"/>
                  <a:gd name="T18" fmla="*/ 0 w 61"/>
                  <a:gd name="T19" fmla="*/ 0 h 23"/>
                  <a:gd name="T20" fmla="*/ 390 w 61"/>
                  <a:gd name="T21" fmla="*/ 24 h 23"/>
                </a:gdLst>
                <a:ahLst/>
                <a:cxnLst>
                  <a:cxn ang="T12">
                    <a:pos x="T0" y="T1"/>
                  </a:cxn>
                  <a:cxn ang="T13">
                    <a:pos x="T2" y="T3"/>
                  </a:cxn>
                  <a:cxn ang="T14">
                    <a:pos x="T4" y="T5"/>
                  </a:cxn>
                  <a:cxn ang="T15">
                    <a:pos x="T6" y="T7"/>
                  </a:cxn>
                  <a:cxn ang="T16">
                    <a:pos x="T8" y="T9"/>
                  </a:cxn>
                  <a:cxn ang="T17">
                    <a:pos x="T10" y="T11"/>
                  </a:cxn>
                </a:cxnLst>
                <a:rect l="T18" t="T19" r="T20" b="T21"/>
                <a:pathLst>
                  <a:path w="61" h="23">
                    <a:moveTo>
                      <a:pt x="2" y="4"/>
                    </a:moveTo>
                    <a:lnTo>
                      <a:pt x="61" y="0"/>
                    </a:lnTo>
                    <a:lnTo>
                      <a:pt x="61" y="23"/>
                    </a:lnTo>
                    <a:lnTo>
                      <a:pt x="0" y="23"/>
                    </a:lnTo>
                    <a:lnTo>
                      <a:pt x="2" y="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830" name="Freeform 73"/>
              <p:cNvSpPr>
                <a:spLocks/>
              </p:cNvSpPr>
              <p:nvPr/>
            </p:nvSpPr>
            <p:spPr bwMode="auto">
              <a:xfrm>
                <a:off x="-2024" y="1889"/>
                <a:ext cx="851" cy="368"/>
              </a:xfrm>
              <a:custGeom>
                <a:avLst/>
                <a:gdLst>
                  <a:gd name="T0" fmla="*/ 852487 w 851"/>
                  <a:gd name="T1" fmla="*/ 744537 h 368"/>
                  <a:gd name="T2" fmla="*/ 4762 w 851"/>
                  <a:gd name="T3" fmla="*/ 744537 h 368"/>
                  <a:gd name="T4" fmla="*/ 0 w 851"/>
                  <a:gd name="T5" fmla="*/ 0 h 368"/>
                  <a:gd name="T6" fmla="*/ 1439862 w 851"/>
                  <a:gd name="T7" fmla="*/ 0 h 368"/>
                  <a:gd name="T8" fmla="*/ 0 60000 65536"/>
                  <a:gd name="T9" fmla="*/ 0 60000 65536"/>
                  <a:gd name="T10" fmla="*/ 0 60000 65536"/>
                  <a:gd name="T11" fmla="*/ 0 60000 65536"/>
                  <a:gd name="T12" fmla="*/ 0 w 851"/>
                  <a:gd name="T13" fmla="*/ 0 h 368"/>
                  <a:gd name="T14" fmla="*/ 907 w 851"/>
                  <a:gd name="T15" fmla="*/ 469 h 368"/>
                </a:gdLst>
                <a:ahLst/>
                <a:cxnLst>
                  <a:cxn ang="T8">
                    <a:pos x="T0" y="T1"/>
                  </a:cxn>
                  <a:cxn ang="T9">
                    <a:pos x="T2" y="T3"/>
                  </a:cxn>
                  <a:cxn ang="T10">
                    <a:pos x="T4" y="T5"/>
                  </a:cxn>
                  <a:cxn ang="T11">
                    <a:pos x="T6" y="T7"/>
                  </a:cxn>
                </a:cxnLst>
                <a:rect l="T12" t="T13" r="T14" b="T15"/>
                <a:pathLst>
                  <a:path w="851" h="368">
                    <a:moveTo>
                      <a:pt x="198" y="368"/>
                    </a:moveTo>
                    <a:lnTo>
                      <a:pt x="2" y="368"/>
                    </a:lnTo>
                    <a:lnTo>
                      <a:pt x="0" y="0"/>
                    </a:lnTo>
                    <a:lnTo>
                      <a:pt x="851"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31" name="Freeform 74"/>
              <p:cNvSpPr>
                <a:spLocks/>
              </p:cNvSpPr>
              <p:nvPr/>
            </p:nvSpPr>
            <p:spPr bwMode="auto">
              <a:xfrm>
                <a:off x="-2052" y="1863"/>
                <a:ext cx="879" cy="419"/>
              </a:xfrm>
              <a:custGeom>
                <a:avLst/>
                <a:gdLst>
                  <a:gd name="T0" fmla="*/ 893762 w 879"/>
                  <a:gd name="T1" fmla="*/ 847725 h 419"/>
                  <a:gd name="T2" fmla="*/ 4762 w 879"/>
                  <a:gd name="T3" fmla="*/ 847725 h 419"/>
                  <a:gd name="T4" fmla="*/ 0 w 879"/>
                  <a:gd name="T5" fmla="*/ 0 h 419"/>
                  <a:gd name="T6" fmla="*/ 1484312 w 879"/>
                  <a:gd name="T7" fmla="*/ 4762 h 419"/>
                  <a:gd name="T8" fmla="*/ 0 60000 65536"/>
                  <a:gd name="T9" fmla="*/ 0 60000 65536"/>
                  <a:gd name="T10" fmla="*/ 0 60000 65536"/>
                  <a:gd name="T11" fmla="*/ 0 60000 65536"/>
                  <a:gd name="T12" fmla="*/ 0 w 879"/>
                  <a:gd name="T13" fmla="*/ 0 h 419"/>
                  <a:gd name="T14" fmla="*/ 935 w 879"/>
                  <a:gd name="T15" fmla="*/ 534 h 419"/>
                </a:gdLst>
                <a:ahLst/>
                <a:cxnLst>
                  <a:cxn ang="T8">
                    <a:pos x="T0" y="T1"/>
                  </a:cxn>
                  <a:cxn ang="T9">
                    <a:pos x="T2" y="T3"/>
                  </a:cxn>
                  <a:cxn ang="T10">
                    <a:pos x="T4" y="T5"/>
                  </a:cxn>
                  <a:cxn ang="T11">
                    <a:pos x="T6" y="T7"/>
                  </a:cxn>
                </a:cxnLst>
                <a:rect l="T12" t="T13" r="T14" b="T15"/>
                <a:pathLst>
                  <a:path w="879" h="419">
                    <a:moveTo>
                      <a:pt x="227" y="419"/>
                    </a:moveTo>
                    <a:lnTo>
                      <a:pt x="2" y="419"/>
                    </a:lnTo>
                    <a:lnTo>
                      <a:pt x="0" y="0"/>
                    </a:lnTo>
                    <a:lnTo>
                      <a:pt x="879" y="1"/>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32" name="Freeform 120"/>
              <p:cNvSpPr>
                <a:spLocks/>
              </p:cNvSpPr>
              <p:nvPr/>
            </p:nvSpPr>
            <p:spPr bwMode="auto">
              <a:xfrm>
                <a:off x="-710" y="2448"/>
                <a:ext cx="65" cy="85"/>
              </a:xfrm>
              <a:custGeom>
                <a:avLst/>
                <a:gdLst>
                  <a:gd name="T0" fmla="*/ 0 w 65"/>
                  <a:gd name="T1" fmla="*/ 56 h 85"/>
                  <a:gd name="T2" fmla="*/ 65 w 65"/>
                  <a:gd name="T3" fmla="*/ 0 h 85"/>
                  <a:gd name="T4" fmla="*/ 53 w 65"/>
                  <a:gd name="T5" fmla="*/ 62 h 85"/>
                  <a:gd name="T6" fmla="*/ 8 w 65"/>
                  <a:gd name="T7" fmla="*/ 85 h 85"/>
                  <a:gd name="T8" fmla="*/ 0 w 65"/>
                  <a:gd name="T9" fmla="*/ 56 h 85"/>
                  <a:gd name="T10" fmla="*/ 0 60000 65536"/>
                  <a:gd name="T11" fmla="*/ 0 60000 65536"/>
                  <a:gd name="T12" fmla="*/ 0 60000 65536"/>
                  <a:gd name="T13" fmla="*/ 0 60000 65536"/>
                  <a:gd name="T14" fmla="*/ 0 60000 65536"/>
                  <a:gd name="T15" fmla="*/ 0 w 65"/>
                  <a:gd name="T16" fmla="*/ 0 h 85"/>
                  <a:gd name="T17" fmla="*/ 65 w 65"/>
                  <a:gd name="T18" fmla="*/ 85 h 85"/>
                </a:gdLst>
                <a:ahLst/>
                <a:cxnLst>
                  <a:cxn ang="T10">
                    <a:pos x="T0" y="T1"/>
                  </a:cxn>
                  <a:cxn ang="T11">
                    <a:pos x="T2" y="T3"/>
                  </a:cxn>
                  <a:cxn ang="T12">
                    <a:pos x="T4" y="T5"/>
                  </a:cxn>
                  <a:cxn ang="T13">
                    <a:pos x="T6" y="T7"/>
                  </a:cxn>
                  <a:cxn ang="T14">
                    <a:pos x="T8" y="T9"/>
                  </a:cxn>
                </a:cxnLst>
                <a:rect l="T15" t="T16" r="T17" b="T18"/>
                <a:pathLst>
                  <a:path w="65" h="85">
                    <a:moveTo>
                      <a:pt x="0" y="56"/>
                    </a:moveTo>
                    <a:lnTo>
                      <a:pt x="65" y="0"/>
                    </a:lnTo>
                    <a:lnTo>
                      <a:pt x="53" y="62"/>
                    </a:lnTo>
                    <a:lnTo>
                      <a:pt x="8" y="85"/>
                    </a:lnTo>
                    <a:lnTo>
                      <a:pt x="0" y="5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6833" name="Group 121"/>
              <p:cNvGrpSpPr>
                <a:grpSpLocks/>
              </p:cNvGrpSpPr>
              <p:nvPr/>
            </p:nvGrpSpPr>
            <p:grpSpPr bwMode="auto">
              <a:xfrm>
                <a:off x="-888" y="2276"/>
                <a:ext cx="312" cy="295"/>
                <a:chOff x="1736" y="3313"/>
                <a:chExt cx="312" cy="295"/>
              </a:xfrm>
            </p:grpSpPr>
            <p:sp>
              <p:nvSpPr>
                <p:cNvPr id="26844" name="Freeform 122"/>
                <p:cNvSpPr>
                  <a:spLocks/>
                </p:cNvSpPr>
                <p:nvPr/>
              </p:nvSpPr>
              <p:spPr bwMode="auto">
                <a:xfrm>
                  <a:off x="1736" y="3316"/>
                  <a:ext cx="114" cy="252"/>
                </a:xfrm>
                <a:custGeom>
                  <a:avLst/>
                  <a:gdLst>
                    <a:gd name="T0" fmla="*/ 14 w 114"/>
                    <a:gd name="T1" fmla="*/ 0 h 252"/>
                    <a:gd name="T2" fmla="*/ 114 w 114"/>
                    <a:gd name="T3" fmla="*/ 252 h 252"/>
                    <a:gd name="T4" fmla="*/ 0 60000 65536"/>
                    <a:gd name="T5" fmla="*/ 0 60000 65536"/>
                    <a:gd name="T6" fmla="*/ 0 w 114"/>
                    <a:gd name="T7" fmla="*/ 0 h 252"/>
                    <a:gd name="T8" fmla="*/ 114 w 114"/>
                    <a:gd name="T9" fmla="*/ 252 h 252"/>
                  </a:gdLst>
                  <a:ahLst/>
                  <a:cxnLst>
                    <a:cxn ang="T4">
                      <a:pos x="T0" y="T1"/>
                    </a:cxn>
                    <a:cxn ang="T5">
                      <a:pos x="T2" y="T3"/>
                    </a:cxn>
                  </a:cxnLst>
                  <a:rect l="T6" t="T7" r="T8" b="T9"/>
                  <a:pathLst>
                    <a:path w="114" h="252">
                      <a:moveTo>
                        <a:pt x="14" y="0"/>
                      </a:moveTo>
                      <a:cubicBezTo>
                        <a:pt x="19" y="48"/>
                        <a:pt x="0" y="216"/>
                        <a:pt x="114" y="252"/>
                      </a:cubicBezTo>
                    </a:path>
                  </a:pathLst>
                </a:custGeom>
                <a:noFill/>
                <a:ln w="19050" cap="flat" cmpd="sng">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45" name="Freeform 123"/>
                <p:cNvSpPr>
                  <a:spLocks/>
                </p:cNvSpPr>
                <p:nvPr/>
              </p:nvSpPr>
              <p:spPr bwMode="auto">
                <a:xfrm>
                  <a:off x="1762" y="3317"/>
                  <a:ext cx="90" cy="223"/>
                </a:xfrm>
                <a:custGeom>
                  <a:avLst/>
                  <a:gdLst>
                    <a:gd name="T0" fmla="*/ 10 w 90"/>
                    <a:gd name="T1" fmla="*/ 0 h 223"/>
                    <a:gd name="T2" fmla="*/ 90 w 90"/>
                    <a:gd name="T3" fmla="*/ 223 h 223"/>
                    <a:gd name="T4" fmla="*/ 0 60000 65536"/>
                    <a:gd name="T5" fmla="*/ 0 60000 65536"/>
                    <a:gd name="T6" fmla="*/ 0 w 90"/>
                    <a:gd name="T7" fmla="*/ 0 h 223"/>
                    <a:gd name="T8" fmla="*/ 90 w 90"/>
                    <a:gd name="T9" fmla="*/ 223 h 223"/>
                  </a:gdLst>
                  <a:ahLst/>
                  <a:cxnLst>
                    <a:cxn ang="T4">
                      <a:pos x="T0" y="T1"/>
                    </a:cxn>
                    <a:cxn ang="T5">
                      <a:pos x="T2" y="T3"/>
                    </a:cxn>
                  </a:cxnLst>
                  <a:rect l="T6" t="T7" r="T8" b="T9"/>
                  <a:pathLst>
                    <a:path w="90" h="223">
                      <a:moveTo>
                        <a:pt x="10" y="0"/>
                      </a:moveTo>
                      <a:cubicBezTo>
                        <a:pt x="15" y="46"/>
                        <a:pt x="0" y="193"/>
                        <a:pt x="90" y="223"/>
                      </a:cubicBezTo>
                    </a:path>
                  </a:pathLst>
                </a:custGeom>
                <a:noFill/>
                <a:ln w="19050" cap="flat" cmpd="sng">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46" name="Freeform 124"/>
                <p:cNvSpPr>
                  <a:spLocks/>
                </p:cNvSpPr>
                <p:nvPr/>
              </p:nvSpPr>
              <p:spPr bwMode="auto">
                <a:xfrm>
                  <a:off x="1848" y="3317"/>
                  <a:ext cx="200" cy="291"/>
                </a:xfrm>
                <a:custGeom>
                  <a:avLst/>
                  <a:gdLst>
                    <a:gd name="T0" fmla="*/ 0 w 200"/>
                    <a:gd name="T1" fmla="*/ 249 h 291"/>
                    <a:gd name="T2" fmla="*/ 200 w 200"/>
                    <a:gd name="T3" fmla="*/ 0 h 291"/>
                    <a:gd name="T4" fmla="*/ 0 60000 65536"/>
                    <a:gd name="T5" fmla="*/ 0 60000 65536"/>
                    <a:gd name="T6" fmla="*/ 0 w 200"/>
                    <a:gd name="T7" fmla="*/ 0 h 291"/>
                    <a:gd name="T8" fmla="*/ 200 w 200"/>
                    <a:gd name="T9" fmla="*/ 291 h 291"/>
                  </a:gdLst>
                  <a:ahLst/>
                  <a:cxnLst>
                    <a:cxn ang="T4">
                      <a:pos x="T0" y="T1"/>
                    </a:cxn>
                    <a:cxn ang="T5">
                      <a:pos x="T2" y="T3"/>
                    </a:cxn>
                  </a:cxnLst>
                  <a:rect l="T6" t="T7" r="T8" b="T9"/>
                  <a:pathLst>
                    <a:path w="200" h="291">
                      <a:moveTo>
                        <a:pt x="0" y="249"/>
                      </a:moveTo>
                      <a:cubicBezTo>
                        <a:pt x="179" y="291"/>
                        <a:pt x="197" y="53"/>
                        <a:pt x="200" y="0"/>
                      </a:cubicBez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47" name="Freeform 125"/>
                <p:cNvSpPr>
                  <a:spLocks/>
                </p:cNvSpPr>
                <p:nvPr/>
              </p:nvSpPr>
              <p:spPr bwMode="auto">
                <a:xfrm>
                  <a:off x="1854" y="3313"/>
                  <a:ext cx="165" cy="261"/>
                </a:xfrm>
                <a:custGeom>
                  <a:avLst/>
                  <a:gdLst>
                    <a:gd name="T0" fmla="*/ 0 w 165"/>
                    <a:gd name="T1" fmla="*/ 228 h 261"/>
                    <a:gd name="T2" fmla="*/ 163 w 165"/>
                    <a:gd name="T3" fmla="*/ 0 h 261"/>
                    <a:gd name="T4" fmla="*/ 0 60000 65536"/>
                    <a:gd name="T5" fmla="*/ 0 60000 65536"/>
                    <a:gd name="T6" fmla="*/ 0 w 165"/>
                    <a:gd name="T7" fmla="*/ 0 h 261"/>
                    <a:gd name="T8" fmla="*/ 165 w 165"/>
                    <a:gd name="T9" fmla="*/ 261 h 261"/>
                  </a:gdLst>
                  <a:ahLst/>
                  <a:cxnLst>
                    <a:cxn ang="T4">
                      <a:pos x="T0" y="T1"/>
                    </a:cxn>
                    <a:cxn ang="T5">
                      <a:pos x="T2" y="T3"/>
                    </a:cxn>
                  </a:cxnLst>
                  <a:rect l="T6" t="T7" r="T8" b="T9"/>
                  <a:pathLst>
                    <a:path w="165" h="261">
                      <a:moveTo>
                        <a:pt x="0" y="228"/>
                      </a:moveTo>
                      <a:cubicBezTo>
                        <a:pt x="136" y="261"/>
                        <a:pt x="165" y="64"/>
                        <a:pt x="163" y="0"/>
                      </a:cubicBez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6834" name="Group 57"/>
              <p:cNvGrpSpPr>
                <a:grpSpLocks/>
              </p:cNvGrpSpPr>
              <p:nvPr/>
            </p:nvGrpSpPr>
            <p:grpSpPr bwMode="auto">
              <a:xfrm>
                <a:off x="-1217" y="2258"/>
                <a:ext cx="46" cy="49"/>
                <a:chOff x="521" y="1616"/>
                <a:chExt cx="61" cy="61"/>
              </a:xfrm>
            </p:grpSpPr>
            <p:sp>
              <p:nvSpPr>
                <p:cNvPr id="26842" name="Oval 58"/>
                <p:cNvSpPr>
                  <a:spLocks noChangeAspect="1" noChangeArrowheads="1"/>
                </p:cNvSpPr>
                <p:nvPr/>
              </p:nvSpPr>
              <p:spPr bwMode="auto">
                <a:xfrm>
                  <a:off x="521" y="1616"/>
                  <a:ext cx="61" cy="61"/>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843" name="Oval 59"/>
                <p:cNvSpPr>
                  <a:spLocks noChangeAspect="1" noChangeArrowheads="1"/>
                </p:cNvSpPr>
                <p:nvPr/>
              </p:nvSpPr>
              <p:spPr bwMode="auto">
                <a:xfrm>
                  <a:off x="535" y="1630"/>
                  <a:ext cx="32" cy="32"/>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grpSp>
          <p:sp>
            <p:nvSpPr>
              <p:cNvPr id="26835" name="Oval 61"/>
              <p:cNvSpPr>
                <a:spLocks noChangeAspect="1" noChangeArrowheads="1"/>
              </p:cNvSpPr>
              <p:nvPr/>
            </p:nvSpPr>
            <p:spPr bwMode="auto">
              <a:xfrm>
                <a:off x="-1492" y="2265"/>
                <a:ext cx="47" cy="48"/>
              </a:xfrm>
              <a:prstGeom prst="ellipse">
                <a:avLst/>
              </a:prstGeom>
              <a:noFill/>
              <a:ln w="1905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836" name="Freeform 130"/>
              <p:cNvSpPr>
                <a:spLocks/>
              </p:cNvSpPr>
              <p:nvPr/>
            </p:nvSpPr>
            <p:spPr bwMode="auto">
              <a:xfrm>
                <a:off x="-1316" y="2465"/>
                <a:ext cx="60" cy="79"/>
              </a:xfrm>
              <a:custGeom>
                <a:avLst/>
                <a:gdLst>
                  <a:gd name="T0" fmla="*/ 0 w 60"/>
                  <a:gd name="T1" fmla="*/ 50 h 79"/>
                  <a:gd name="T2" fmla="*/ 60 w 60"/>
                  <a:gd name="T3" fmla="*/ 0 h 79"/>
                  <a:gd name="T4" fmla="*/ 53 w 60"/>
                  <a:gd name="T5" fmla="*/ 56 h 79"/>
                  <a:gd name="T6" fmla="*/ 8 w 60"/>
                  <a:gd name="T7" fmla="*/ 79 h 79"/>
                  <a:gd name="T8" fmla="*/ 0 w 60"/>
                  <a:gd name="T9" fmla="*/ 50 h 79"/>
                  <a:gd name="T10" fmla="*/ 0 60000 65536"/>
                  <a:gd name="T11" fmla="*/ 0 60000 65536"/>
                  <a:gd name="T12" fmla="*/ 0 60000 65536"/>
                  <a:gd name="T13" fmla="*/ 0 60000 65536"/>
                  <a:gd name="T14" fmla="*/ 0 60000 65536"/>
                  <a:gd name="T15" fmla="*/ 0 w 60"/>
                  <a:gd name="T16" fmla="*/ 0 h 79"/>
                  <a:gd name="T17" fmla="*/ 60 w 60"/>
                  <a:gd name="T18" fmla="*/ 79 h 79"/>
                </a:gdLst>
                <a:ahLst/>
                <a:cxnLst>
                  <a:cxn ang="T10">
                    <a:pos x="T0" y="T1"/>
                  </a:cxn>
                  <a:cxn ang="T11">
                    <a:pos x="T2" y="T3"/>
                  </a:cxn>
                  <a:cxn ang="T12">
                    <a:pos x="T4" y="T5"/>
                  </a:cxn>
                  <a:cxn ang="T13">
                    <a:pos x="T6" y="T7"/>
                  </a:cxn>
                  <a:cxn ang="T14">
                    <a:pos x="T8" y="T9"/>
                  </a:cxn>
                </a:cxnLst>
                <a:rect l="T15" t="T16" r="T17" b="T18"/>
                <a:pathLst>
                  <a:path w="60" h="79">
                    <a:moveTo>
                      <a:pt x="0" y="50"/>
                    </a:moveTo>
                    <a:lnTo>
                      <a:pt x="60" y="0"/>
                    </a:lnTo>
                    <a:lnTo>
                      <a:pt x="53" y="56"/>
                    </a:lnTo>
                    <a:lnTo>
                      <a:pt x="8" y="79"/>
                    </a:lnTo>
                    <a:lnTo>
                      <a:pt x="0" y="5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6837" name="Group 131"/>
              <p:cNvGrpSpPr>
                <a:grpSpLocks/>
              </p:cNvGrpSpPr>
              <p:nvPr/>
            </p:nvGrpSpPr>
            <p:grpSpPr bwMode="auto">
              <a:xfrm>
                <a:off x="-1494" y="2287"/>
                <a:ext cx="312" cy="295"/>
                <a:chOff x="1736" y="3313"/>
                <a:chExt cx="312" cy="295"/>
              </a:xfrm>
            </p:grpSpPr>
            <p:sp>
              <p:nvSpPr>
                <p:cNvPr id="26838" name="Freeform 132"/>
                <p:cNvSpPr>
                  <a:spLocks/>
                </p:cNvSpPr>
                <p:nvPr/>
              </p:nvSpPr>
              <p:spPr bwMode="auto">
                <a:xfrm>
                  <a:off x="1736" y="3316"/>
                  <a:ext cx="114" cy="252"/>
                </a:xfrm>
                <a:custGeom>
                  <a:avLst/>
                  <a:gdLst>
                    <a:gd name="T0" fmla="*/ 14 w 114"/>
                    <a:gd name="T1" fmla="*/ 0 h 252"/>
                    <a:gd name="T2" fmla="*/ 114 w 114"/>
                    <a:gd name="T3" fmla="*/ 252 h 252"/>
                    <a:gd name="T4" fmla="*/ 0 60000 65536"/>
                    <a:gd name="T5" fmla="*/ 0 60000 65536"/>
                    <a:gd name="T6" fmla="*/ 0 w 114"/>
                    <a:gd name="T7" fmla="*/ 0 h 252"/>
                    <a:gd name="T8" fmla="*/ 114 w 114"/>
                    <a:gd name="T9" fmla="*/ 252 h 252"/>
                  </a:gdLst>
                  <a:ahLst/>
                  <a:cxnLst>
                    <a:cxn ang="T4">
                      <a:pos x="T0" y="T1"/>
                    </a:cxn>
                    <a:cxn ang="T5">
                      <a:pos x="T2" y="T3"/>
                    </a:cxn>
                  </a:cxnLst>
                  <a:rect l="T6" t="T7" r="T8" b="T9"/>
                  <a:pathLst>
                    <a:path w="114" h="252">
                      <a:moveTo>
                        <a:pt x="14" y="0"/>
                      </a:moveTo>
                      <a:cubicBezTo>
                        <a:pt x="19" y="48"/>
                        <a:pt x="0" y="216"/>
                        <a:pt x="114" y="252"/>
                      </a:cubicBezTo>
                    </a:path>
                  </a:pathLst>
                </a:custGeom>
                <a:noFill/>
                <a:ln w="19050" cap="flat" cmpd="sng">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39" name="Freeform 133"/>
                <p:cNvSpPr>
                  <a:spLocks/>
                </p:cNvSpPr>
                <p:nvPr/>
              </p:nvSpPr>
              <p:spPr bwMode="auto">
                <a:xfrm>
                  <a:off x="1762" y="3317"/>
                  <a:ext cx="90" cy="223"/>
                </a:xfrm>
                <a:custGeom>
                  <a:avLst/>
                  <a:gdLst>
                    <a:gd name="T0" fmla="*/ 10 w 90"/>
                    <a:gd name="T1" fmla="*/ 0 h 223"/>
                    <a:gd name="T2" fmla="*/ 90 w 90"/>
                    <a:gd name="T3" fmla="*/ 223 h 223"/>
                    <a:gd name="T4" fmla="*/ 0 60000 65536"/>
                    <a:gd name="T5" fmla="*/ 0 60000 65536"/>
                    <a:gd name="T6" fmla="*/ 0 w 90"/>
                    <a:gd name="T7" fmla="*/ 0 h 223"/>
                    <a:gd name="T8" fmla="*/ 90 w 90"/>
                    <a:gd name="T9" fmla="*/ 223 h 223"/>
                  </a:gdLst>
                  <a:ahLst/>
                  <a:cxnLst>
                    <a:cxn ang="T4">
                      <a:pos x="T0" y="T1"/>
                    </a:cxn>
                    <a:cxn ang="T5">
                      <a:pos x="T2" y="T3"/>
                    </a:cxn>
                  </a:cxnLst>
                  <a:rect l="T6" t="T7" r="T8" b="T9"/>
                  <a:pathLst>
                    <a:path w="90" h="223">
                      <a:moveTo>
                        <a:pt x="10" y="0"/>
                      </a:moveTo>
                      <a:cubicBezTo>
                        <a:pt x="15" y="46"/>
                        <a:pt x="0" y="193"/>
                        <a:pt x="90" y="223"/>
                      </a:cubicBezTo>
                    </a:path>
                  </a:pathLst>
                </a:custGeom>
                <a:noFill/>
                <a:ln w="19050" cap="flat" cmpd="sng">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40" name="Freeform 134"/>
                <p:cNvSpPr>
                  <a:spLocks/>
                </p:cNvSpPr>
                <p:nvPr/>
              </p:nvSpPr>
              <p:spPr bwMode="auto">
                <a:xfrm>
                  <a:off x="1848" y="3317"/>
                  <a:ext cx="200" cy="291"/>
                </a:xfrm>
                <a:custGeom>
                  <a:avLst/>
                  <a:gdLst>
                    <a:gd name="T0" fmla="*/ 0 w 200"/>
                    <a:gd name="T1" fmla="*/ 249 h 291"/>
                    <a:gd name="T2" fmla="*/ 200 w 200"/>
                    <a:gd name="T3" fmla="*/ 0 h 291"/>
                    <a:gd name="T4" fmla="*/ 0 60000 65536"/>
                    <a:gd name="T5" fmla="*/ 0 60000 65536"/>
                    <a:gd name="T6" fmla="*/ 0 w 200"/>
                    <a:gd name="T7" fmla="*/ 0 h 291"/>
                    <a:gd name="T8" fmla="*/ 200 w 200"/>
                    <a:gd name="T9" fmla="*/ 291 h 291"/>
                  </a:gdLst>
                  <a:ahLst/>
                  <a:cxnLst>
                    <a:cxn ang="T4">
                      <a:pos x="T0" y="T1"/>
                    </a:cxn>
                    <a:cxn ang="T5">
                      <a:pos x="T2" y="T3"/>
                    </a:cxn>
                  </a:cxnLst>
                  <a:rect l="T6" t="T7" r="T8" b="T9"/>
                  <a:pathLst>
                    <a:path w="200" h="291">
                      <a:moveTo>
                        <a:pt x="0" y="249"/>
                      </a:moveTo>
                      <a:cubicBezTo>
                        <a:pt x="179" y="291"/>
                        <a:pt x="197" y="53"/>
                        <a:pt x="200" y="0"/>
                      </a:cubicBez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41" name="Freeform 135"/>
                <p:cNvSpPr>
                  <a:spLocks/>
                </p:cNvSpPr>
                <p:nvPr/>
              </p:nvSpPr>
              <p:spPr bwMode="auto">
                <a:xfrm>
                  <a:off x="1854" y="3313"/>
                  <a:ext cx="165" cy="261"/>
                </a:xfrm>
                <a:custGeom>
                  <a:avLst/>
                  <a:gdLst>
                    <a:gd name="T0" fmla="*/ 0 w 165"/>
                    <a:gd name="T1" fmla="*/ 228 h 261"/>
                    <a:gd name="T2" fmla="*/ 163 w 165"/>
                    <a:gd name="T3" fmla="*/ 0 h 261"/>
                    <a:gd name="T4" fmla="*/ 0 60000 65536"/>
                    <a:gd name="T5" fmla="*/ 0 60000 65536"/>
                    <a:gd name="T6" fmla="*/ 0 w 165"/>
                    <a:gd name="T7" fmla="*/ 0 h 261"/>
                    <a:gd name="T8" fmla="*/ 165 w 165"/>
                    <a:gd name="T9" fmla="*/ 261 h 261"/>
                  </a:gdLst>
                  <a:ahLst/>
                  <a:cxnLst>
                    <a:cxn ang="T4">
                      <a:pos x="T0" y="T1"/>
                    </a:cxn>
                    <a:cxn ang="T5">
                      <a:pos x="T2" y="T3"/>
                    </a:cxn>
                  </a:cxnLst>
                  <a:rect l="T6" t="T7" r="T8" b="T9"/>
                  <a:pathLst>
                    <a:path w="165" h="261">
                      <a:moveTo>
                        <a:pt x="0" y="228"/>
                      </a:moveTo>
                      <a:cubicBezTo>
                        <a:pt x="136" y="261"/>
                        <a:pt x="165" y="64"/>
                        <a:pt x="163" y="0"/>
                      </a:cubicBez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sp>
        <p:nvSpPr>
          <p:cNvPr id="26629" name="Rectangle 137"/>
          <p:cNvSpPr>
            <a:spLocks noChangeArrowheads="1"/>
          </p:cNvSpPr>
          <p:nvPr/>
        </p:nvSpPr>
        <p:spPr bwMode="auto">
          <a:xfrm>
            <a:off x="620713" y="5097463"/>
            <a:ext cx="5832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a:spcBef>
                <a:spcPct val="0"/>
              </a:spcBef>
              <a:buFontTx/>
              <a:buNone/>
            </a:pPr>
            <a:endParaRPr lang="en-US" altLang="zh-TW" sz="1600" b="1">
              <a:solidFill>
                <a:schemeClr val="tx2"/>
              </a:solidFill>
            </a:endParaRPr>
          </a:p>
        </p:txBody>
      </p:sp>
      <p:sp>
        <p:nvSpPr>
          <p:cNvPr id="26630" name="Rectangle 138"/>
          <p:cNvSpPr>
            <a:spLocks noChangeArrowheads="1"/>
          </p:cNvSpPr>
          <p:nvPr/>
        </p:nvSpPr>
        <p:spPr bwMode="auto">
          <a:xfrm>
            <a:off x="0" y="0"/>
            <a:ext cx="68580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a:spcBef>
                <a:spcPct val="0"/>
              </a:spcBef>
              <a:buFontTx/>
              <a:buNone/>
            </a:pPr>
            <a:r>
              <a:rPr lang="en-US" altLang="zh-TW" sz="1800" b="1" dirty="0"/>
              <a:t>Whole RO System Quick Connectors Diagram</a:t>
            </a:r>
            <a:r>
              <a:rPr lang="en-US" altLang="zh-TW" sz="1600" b="1" dirty="0"/>
              <a:t/>
            </a:r>
            <a:br>
              <a:rPr lang="en-US" altLang="zh-TW" sz="1600" b="1" dirty="0"/>
            </a:br>
            <a:r>
              <a:rPr lang="en-US" altLang="zh-TW" sz="1400" b="1" dirty="0"/>
              <a:t>Please go to </a:t>
            </a:r>
            <a:r>
              <a:rPr lang="en-US" altLang="zh-TW" sz="1400" b="1" dirty="0">
                <a:hlinkClick r:id="rId4"/>
              </a:rPr>
              <a:t>www.purewaterclub.com</a:t>
            </a:r>
            <a:r>
              <a:rPr lang="en-US" altLang="zh-TW" sz="1400" b="1" dirty="0"/>
              <a:t> to see/download the colored version</a:t>
            </a:r>
            <a:endParaRPr lang="en-US" altLang="zh-TW" sz="1400" b="1" dirty="0">
              <a:solidFill>
                <a:schemeClr val="tx2"/>
              </a:solidFill>
            </a:endParaRPr>
          </a:p>
        </p:txBody>
      </p:sp>
      <p:graphicFrame>
        <p:nvGraphicFramePr>
          <p:cNvPr id="49344" name="Group 192"/>
          <p:cNvGraphicFramePr>
            <a:graphicFrameLocks noGrp="1"/>
          </p:cNvGraphicFramePr>
          <p:nvPr/>
        </p:nvGraphicFramePr>
        <p:xfrm>
          <a:off x="3284538" y="735013"/>
          <a:ext cx="3297237" cy="4267200"/>
        </p:xfrm>
        <a:graphic>
          <a:graphicData uri="http://schemas.openxmlformats.org/drawingml/2006/table">
            <a:tbl>
              <a:tblPr/>
              <a:tblGrid>
                <a:gridCol w="639762"/>
                <a:gridCol w="902144"/>
                <a:gridCol w="1755331"/>
              </a:tblGrid>
              <a:tr h="20439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dirty="0" smtClean="0">
                          <a:ln>
                            <a:noFill/>
                          </a:ln>
                          <a:solidFill>
                            <a:schemeClr val="tx1"/>
                          </a:solidFill>
                          <a:effectLst/>
                          <a:latin typeface="Arial" charset="0"/>
                          <a:ea typeface="新細明體" pitchFamily="18" charset="-120"/>
                          <a:cs typeface="Arial" charset="0"/>
                        </a:rPr>
                        <a:t>Position</a:t>
                      </a:r>
                      <a:endParaRPr kumimoji="1" lang="en-US" altLang="zh-TW" sz="1800" b="1" i="0" u="none" strike="noStrike" cap="none" normalizeH="0" baseline="0" dirty="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dirty="0" smtClean="0">
                          <a:ln>
                            <a:noFill/>
                          </a:ln>
                          <a:solidFill>
                            <a:schemeClr val="tx1"/>
                          </a:solidFill>
                          <a:effectLst/>
                          <a:latin typeface="Arial" charset="0"/>
                          <a:ea typeface="新細明體" pitchFamily="18" charset="-120"/>
                          <a:cs typeface="Arial" charset="0"/>
                        </a:rPr>
                        <a:t>Parts number</a:t>
                      </a:r>
                      <a:endParaRPr kumimoji="1" lang="en-US" altLang="zh-TW" sz="1800" b="1" i="0" u="none" strike="noStrike" cap="none" normalizeH="0" baseline="0" dirty="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dirty="0" smtClean="0">
                          <a:ln>
                            <a:noFill/>
                          </a:ln>
                          <a:solidFill>
                            <a:schemeClr val="tx1"/>
                          </a:solidFill>
                          <a:effectLst/>
                          <a:latin typeface="Arial" charset="0"/>
                          <a:ea typeface="新細明體" pitchFamily="18" charset="-120"/>
                          <a:cs typeface="Arial" charset="0"/>
                        </a:rPr>
                        <a:t>Connection</a:t>
                      </a:r>
                      <a:endParaRPr kumimoji="1" lang="en-US" altLang="zh-TW" sz="1800" b="1" i="0" u="none" strike="noStrike" cap="none" normalizeH="0" baseline="0" dirty="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39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A1</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PT-4040Q</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incoming water source in</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39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A2</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PT-4040Q</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1th stage out </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39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A3</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PT-4040Q</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dirty="0" smtClean="0">
                          <a:ln>
                            <a:noFill/>
                          </a:ln>
                          <a:solidFill>
                            <a:schemeClr val="tx1"/>
                          </a:solidFill>
                          <a:effectLst/>
                          <a:latin typeface="Arial" charset="0"/>
                          <a:ea typeface="新細明體" pitchFamily="18" charset="-120"/>
                          <a:cs typeface="Arial" charset="0"/>
                        </a:rPr>
                        <a:t>2nd stage in</a:t>
                      </a:r>
                      <a:endParaRPr kumimoji="1" lang="en-US" altLang="zh-TW" sz="1800" b="1" i="0" u="none" strike="noStrike" cap="none" normalizeH="0" baseline="0" dirty="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39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A4</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PT-4040Q</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2nd stage out</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39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A5</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PT-4040Q</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dirty="0" smtClean="0">
                          <a:ln>
                            <a:noFill/>
                          </a:ln>
                          <a:solidFill>
                            <a:schemeClr val="tx1"/>
                          </a:solidFill>
                          <a:effectLst/>
                          <a:latin typeface="Arial" charset="0"/>
                          <a:ea typeface="新細明體" pitchFamily="18" charset="-120"/>
                          <a:cs typeface="Arial" charset="0"/>
                        </a:rPr>
                        <a:t>3rd stage in</a:t>
                      </a:r>
                      <a:endParaRPr kumimoji="1" lang="en-US" altLang="zh-TW" sz="1800" b="1" i="0" u="none" strike="noStrike" cap="none" normalizeH="0" baseline="0" dirty="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39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A6</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PT-4040Q</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dirty="0" smtClean="0">
                          <a:ln>
                            <a:noFill/>
                          </a:ln>
                          <a:solidFill>
                            <a:schemeClr val="tx1"/>
                          </a:solidFill>
                          <a:effectLst/>
                          <a:latin typeface="Arial" charset="0"/>
                          <a:ea typeface="新細明體" pitchFamily="18" charset="-120"/>
                          <a:cs typeface="Arial" charset="0"/>
                        </a:rPr>
                        <a:t>3rd stage out</a:t>
                      </a:r>
                      <a:endParaRPr kumimoji="1" lang="en-US" altLang="zh-TW" sz="1800" b="1" i="0" u="none" strike="noStrike" cap="none" normalizeH="0" baseline="0" dirty="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39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B1</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PT-ASOVQ</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dirty="0" smtClean="0">
                          <a:ln>
                            <a:noFill/>
                          </a:ln>
                          <a:solidFill>
                            <a:schemeClr val="tx1"/>
                          </a:solidFill>
                          <a:effectLst/>
                          <a:latin typeface="Arial" charset="0"/>
                          <a:ea typeface="新細明體" pitchFamily="18" charset="-120"/>
                          <a:cs typeface="Arial" charset="0"/>
                        </a:rPr>
                        <a:t>to 3rd stage out</a:t>
                      </a:r>
                      <a:endParaRPr kumimoji="1" lang="en-US" altLang="zh-TW" sz="1800" b="1" i="0" u="none" strike="noStrike" cap="none" normalizeH="0" baseline="0" dirty="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39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B2</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dirty="0" smtClean="0">
                          <a:ln>
                            <a:noFill/>
                          </a:ln>
                          <a:solidFill>
                            <a:schemeClr val="tx1"/>
                          </a:solidFill>
                          <a:effectLst/>
                          <a:latin typeface="Arial" charset="0"/>
                          <a:ea typeface="新細明體" pitchFamily="18" charset="-120"/>
                          <a:cs typeface="Arial" charset="0"/>
                        </a:rPr>
                        <a:t>PT-ASOVQ</a:t>
                      </a:r>
                      <a:endParaRPr kumimoji="1" lang="en-US" altLang="zh-TW" sz="1800" b="1" i="0" u="none" strike="noStrike" cap="none" normalizeH="0" baseline="0" dirty="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dirty="0" smtClean="0">
                          <a:ln>
                            <a:noFill/>
                          </a:ln>
                          <a:solidFill>
                            <a:schemeClr val="tx1"/>
                          </a:solidFill>
                          <a:effectLst/>
                          <a:latin typeface="Arial" charset="0"/>
                          <a:ea typeface="新細明體" pitchFamily="18" charset="-120"/>
                          <a:cs typeface="Arial" charset="0"/>
                        </a:rPr>
                        <a:t>to RO membrane </a:t>
                      </a:r>
                      <a:endParaRPr kumimoji="1" lang="en-US" altLang="zh-TW" sz="1800" b="1" i="0" u="none" strike="noStrike" cap="none" normalizeH="0" baseline="0" dirty="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39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B3</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PT-ASOVQ</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to check valve</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39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B4</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PT-ASOVQ</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dirty="0" smtClean="0">
                          <a:ln>
                            <a:noFill/>
                          </a:ln>
                          <a:solidFill>
                            <a:schemeClr val="tx1"/>
                          </a:solidFill>
                          <a:effectLst/>
                          <a:latin typeface="Arial" charset="0"/>
                          <a:ea typeface="新細明體" pitchFamily="18" charset="-120"/>
                          <a:cs typeface="Arial" charset="0"/>
                        </a:rPr>
                        <a:t>to 5th stage</a:t>
                      </a:r>
                      <a:endParaRPr kumimoji="1" lang="en-US" altLang="zh-TW" sz="1800" b="1" i="0" u="none" strike="noStrike" cap="none" normalizeH="0" baseline="0" dirty="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39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B5</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PT-4040Q</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dirty="0" smtClean="0">
                          <a:ln>
                            <a:noFill/>
                          </a:ln>
                          <a:solidFill>
                            <a:schemeClr val="tx1"/>
                          </a:solidFill>
                          <a:effectLst/>
                          <a:latin typeface="Arial" charset="0"/>
                          <a:ea typeface="新細明體" pitchFamily="18" charset="-120"/>
                          <a:cs typeface="Arial" charset="0"/>
                        </a:rPr>
                        <a:t>RO membrane in</a:t>
                      </a:r>
                      <a:endParaRPr kumimoji="1" lang="en-US" altLang="zh-TW" sz="1800" b="1" i="0" u="none" strike="noStrike" cap="none" normalizeH="0" baseline="0" dirty="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39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B6</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PT-CV </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Check valve to ASOVQ</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39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B7</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PT-1144Q</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to Flow Restrictor </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39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B8</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PT-WASH </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Flow Restrictor In (waste water)</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39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B9</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PT-WASH </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Flow Restrictor out, to drain</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39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C1</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PT-4040Q</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5th stage in</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39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C2</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PT-4040Q</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dirty="0" smtClean="0">
                          <a:ln>
                            <a:noFill/>
                          </a:ln>
                          <a:solidFill>
                            <a:schemeClr val="tx1"/>
                          </a:solidFill>
                          <a:effectLst/>
                          <a:latin typeface="Arial" charset="0"/>
                          <a:ea typeface="新細明體" pitchFamily="18" charset="-120"/>
                          <a:cs typeface="Arial" charset="0"/>
                        </a:rPr>
                        <a:t>5th stage out</a:t>
                      </a:r>
                      <a:endParaRPr kumimoji="1" lang="en-US" altLang="zh-TW" sz="1800" b="1" i="0" u="none" strike="noStrike" cap="none" normalizeH="0" baseline="0" dirty="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39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C3</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PT-4040Q</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6th stage in</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39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C4</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dirty="0" smtClean="0">
                          <a:ln>
                            <a:noFill/>
                          </a:ln>
                          <a:solidFill>
                            <a:schemeClr val="tx1"/>
                          </a:solidFill>
                          <a:effectLst/>
                          <a:latin typeface="Arial" charset="0"/>
                          <a:ea typeface="新細明體" pitchFamily="18" charset="-120"/>
                          <a:cs typeface="Arial" charset="0"/>
                        </a:rPr>
                        <a:t>PT-4040Q</a:t>
                      </a:r>
                      <a:endParaRPr kumimoji="1" lang="en-US" altLang="zh-TW" sz="1800" b="1" i="0" u="none" strike="noStrike" cap="none" normalizeH="0" baseline="0" dirty="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dirty="0" smtClean="0">
                          <a:ln>
                            <a:noFill/>
                          </a:ln>
                          <a:solidFill>
                            <a:schemeClr val="tx1"/>
                          </a:solidFill>
                          <a:effectLst/>
                          <a:latin typeface="Arial" charset="0"/>
                          <a:ea typeface="新細明體" pitchFamily="18" charset="-120"/>
                          <a:cs typeface="Arial" charset="0"/>
                        </a:rPr>
                        <a:t>6th stage out, pure water output</a:t>
                      </a:r>
                      <a:endParaRPr kumimoji="1" lang="en-US" altLang="zh-TW" sz="1800" b="1" i="0" u="none" strike="noStrike" cap="none" normalizeH="0" baseline="0" dirty="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6717" name="Rectangle 401"/>
          <p:cNvSpPr>
            <a:spLocks noChangeArrowheads="1"/>
          </p:cNvSpPr>
          <p:nvPr/>
        </p:nvSpPr>
        <p:spPr bwMode="auto">
          <a:xfrm>
            <a:off x="2924175" y="5673725"/>
            <a:ext cx="3673475" cy="1295400"/>
          </a:xfrm>
          <a:prstGeom prst="rect">
            <a:avLst/>
          </a:prstGeom>
          <a:solidFill>
            <a:schemeClr val="bg1"/>
          </a:solidFill>
          <a:ln w="28575">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grpSp>
        <p:nvGrpSpPr>
          <p:cNvPr id="26718" name="Group 230"/>
          <p:cNvGrpSpPr>
            <a:grpSpLocks/>
          </p:cNvGrpSpPr>
          <p:nvPr/>
        </p:nvGrpSpPr>
        <p:grpSpPr bwMode="auto">
          <a:xfrm>
            <a:off x="3284538" y="6465888"/>
            <a:ext cx="1377950" cy="392112"/>
            <a:chOff x="2665" y="2122"/>
            <a:chExt cx="1432" cy="408"/>
          </a:xfrm>
        </p:grpSpPr>
        <p:sp>
          <p:nvSpPr>
            <p:cNvPr id="26766" name="Rectangle 194"/>
            <p:cNvSpPr>
              <a:spLocks noChangeArrowheads="1"/>
            </p:cNvSpPr>
            <p:nvPr/>
          </p:nvSpPr>
          <p:spPr bwMode="auto">
            <a:xfrm>
              <a:off x="2665" y="2239"/>
              <a:ext cx="272" cy="181"/>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grpSp>
          <p:nvGrpSpPr>
            <p:cNvPr id="26767" name="Group 197"/>
            <p:cNvGrpSpPr>
              <a:grpSpLocks/>
            </p:cNvGrpSpPr>
            <p:nvPr/>
          </p:nvGrpSpPr>
          <p:grpSpPr bwMode="auto">
            <a:xfrm>
              <a:off x="3798" y="2242"/>
              <a:ext cx="299" cy="182"/>
              <a:chOff x="3798" y="2242"/>
              <a:chExt cx="299" cy="182"/>
            </a:xfrm>
          </p:grpSpPr>
          <p:sp>
            <p:nvSpPr>
              <p:cNvPr id="26779" name="Rectangle 195"/>
              <p:cNvSpPr>
                <a:spLocks noChangeArrowheads="1"/>
              </p:cNvSpPr>
              <p:nvPr/>
            </p:nvSpPr>
            <p:spPr bwMode="auto">
              <a:xfrm>
                <a:off x="3825" y="2242"/>
                <a:ext cx="272" cy="181"/>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780" name="Oval 196"/>
              <p:cNvSpPr>
                <a:spLocks noChangeArrowheads="1"/>
              </p:cNvSpPr>
              <p:nvPr/>
            </p:nvSpPr>
            <p:spPr bwMode="auto">
              <a:xfrm>
                <a:off x="3798" y="2242"/>
                <a:ext cx="46" cy="182"/>
              </a:xfrm>
              <a:prstGeom prst="ellipse">
                <a:avLst/>
              </a:prstGeom>
              <a:solidFill>
                <a:schemeClr val="bg1"/>
              </a:solidFill>
              <a:ln w="19050">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grpSp>
        <p:grpSp>
          <p:nvGrpSpPr>
            <p:cNvPr id="26768" name="Group 198"/>
            <p:cNvGrpSpPr>
              <a:grpSpLocks/>
            </p:cNvGrpSpPr>
            <p:nvPr/>
          </p:nvGrpSpPr>
          <p:grpSpPr bwMode="auto">
            <a:xfrm>
              <a:off x="2923" y="2122"/>
              <a:ext cx="844" cy="408"/>
              <a:chOff x="2923" y="2122"/>
              <a:chExt cx="844" cy="408"/>
            </a:xfrm>
          </p:grpSpPr>
          <p:sp>
            <p:nvSpPr>
              <p:cNvPr id="26770" name="Rectangle 187"/>
              <p:cNvSpPr>
                <a:spLocks noChangeArrowheads="1"/>
              </p:cNvSpPr>
              <p:nvPr/>
            </p:nvSpPr>
            <p:spPr bwMode="auto">
              <a:xfrm>
                <a:off x="3237" y="2193"/>
                <a:ext cx="226" cy="272"/>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grpSp>
            <p:nvGrpSpPr>
              <p:cNvPr id="26771" name="Group 189"/>
              <p:cNvGrpSpPr>
                <a:grpSpLocks/>
              </p:cNvGrpSpPr>
              <p:nvPr/>
            </p:nvGrpSpPr>
            <p:grpSpPr bwMode="auto">
              <a:xfrm>
                <a:off x="2923" y="2122"/>
                <a:ext cx="318" cy="408"/>
                <a:chOff x="2931" y="2122"/>
                <a:chExt cx="318" cy="408"/>
              </a:xfrm>
            </p:grpSpPr>
            <p:sp>
              <p:nvSpPr>
                <p:cNvPr id="26776" name="Rectangle 180"/>
                <p:cNvSpPr>
                  <a:spLocks noChangeArrowheads="1"/>
                </p:cNvSpPr>
                <p:nvPr/>
              </p:nvSpPr>
              <p:spPr bwMode="auto">
                <a:xfrm>
                  <a:off x="2976" y="2149"/>
                  <a:ext cx="273" cy="363"/>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777" name="Rectangle 181"/>
                <p:cNvSpPr>
                  <a:spLocks noChangeArrowheads="1"/>
                </p:cNvSpPr>
                <p:nvPr/>
              </p:nvSpPr>
              <p:spPr bwMode="auto">
                <a:xfrm>
                  <a:off x="2931" y="2167"/>
                  <a:ext cx="45" cy="318"/>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778" name="Rectangle 178"/>
                <p:cNvSpPr>
                  <a:spLocks noChangeArrowheads="1"/>
                </p:cNvSpPr>
                <p:nvPr/>
              </p:nvSpPr>
              <p:spPr bwMode="auto">
                <a:xfrm>
                  <a:off x="3022" y="2122"/>
                  <a:ext cx="136" cy="408"/>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grpSp>
          <p:grpSp>
            <p:nvGrpSpPr>
              <p:cNvPr id="26772" name="Group 190"/>
              <p:cNvGrpSpPr>
                <a:grpSpLocks/>
              </p:cNvGrpSpPr>
              <p:nvPr/>
            </p:nvGrpSpPr>
            <p:grpSpPr bwMode="auto">
              <a:xfrm flipH="1">
                <a:off x="3449" y="2122"/>
                <a:ext cx="318" cy="408"/>
                <a:chOff x="2931" y="2122"/>
                <a:chExt cx="318" cy="408"/>
              </a:xfrm>
            </p:grpSpPr>
            <p:sp>
              <p:nvSpPr>
                <p:cNvPr id="26773" name="Rectangle 191"/>
                <p:cNvSpPr>
                  <a:spLocks noChangeArrowheads="1"/>
                </p:cNvSpPr>
                <p:nvPr/>
              </p:nvSpPr>
              <p:spPr bwMode="auto">
                <a:xfrm>
                  <a:off x="2976" y="2149"/>
                  <a:ext cx="273" cy="363"/>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774" name="Rectangle 192"/>
                <p:cNvSpPr>
                  <a:spLocks noChangeArrowheads="1"/>
                </p:cNvSpPr>
                <p:nvPr/>
              </p:nvSpPr>
              <p:spPr bwMode="auto">
                <a:xfrm>
                  <a:off x="2931" y="2167"/>
                  <a:ext cx="45" cy="318"/>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775" name="Rectangle 193"/>
                <p:cNvSpPr>
                  <a:spLocks noChangeArrowheads="1"/>
                </p:cNvSpPr>
                <p:nvPr/>
              </p:nvSpPr>
              <p:spPr bwMode="auto">
                <a:xfrm>
                  <a:off x="3022" y="2122"/>
                  <a:ext cx="136" cy="408"/>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grpSp>
        </p:grpSp>
        <p:sp>
          <p:nvSpPr>
            <p:cNvPr id="26769" name="AutoShape 200"/>
            <p:cNvSpPr>
              <a:spLocks noChangeArrowheads="1"/>
            </p:cNvSpPr>
            <p:nvPr/>
          </p:nvSpPr>
          <p:spPr bwMode="auto">
            <a:xfrm>
              <a:off x="3874" y="2276"/>
              <a:ext cx="181" cy="99"/>
            </a:xfrm>
            <a:prstGeom prst="leftArrow">
              <a:avLst>
                <a:gd name="adj1" fmla="val 29231"/>
                <a:gd name="adj2" fmla="val 94952"/>
              </a:avLst>
            </a:prstGeom>
            <a:solidFill>
              <a:schemeClr val="bg2"/>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grpSp>
      <p:grpSp>
        <p:nvGrpSpPr>
          <p:cNvPr id="26719" name="Group 229"/>
          <p:cNvGrpSpPr>
            <a:grpSpLocks/>
          </p:cNvGrpSpPr>
          <p:nvPr/>
        </p:nvGrpSpPr>
        <p:grpSpPr bwMode="auto">
          <a:xfrm>
            <a:off x="5084763" y="6465888"/>
            <a:ext cx="1368425" cy="392112"/>
            <a:chOff x="2734" y="3039"/>
            <a:chExt cx="1422" cy="408"/>
          </a:xfrm>
        </p:grpSpPr>
        <p:sp>
          <p:nvSpPr>
            <p:cNvPr id="26753" name="Rectangle 201"/>
            <p:cNvSpPr>
              <a:spLocks noChangeArrowheads="1"/>
            </p:cNvSpPr>
            <p:nvPr/>
          </p:nvSpPr>
          <p:spPr bwMode="auto">
            <a:xfrm>
              <a:off x="2734" y="3156"/>
              <a:ext cx="1422" cy="181"/>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grpSp>
          <p:nvGrpSpPr>
            <p:cNvPr id="26754" name="Group 202"/>
            <p:cNvGrpSpPr>
              <a:grpSpLocks/>
            </p:cNvGrpSpPr>
            <p:nvPr/>
          </p:nvGrpSpPr>
          <p:grpSpPr bwMode="auto">
            <a:xfrm>
              <a:off x="2992" y="3039"/>
              <a:ext cx="844" cy="408"/>
              <a:chOff x="2923" y="2122"/>
              <a:chExt cx="844" cy="408"/>
            </a:xfrm>
          </p:grpSpPr>
          <p:sp>
            <p:nvSpPr>
              <p:cNvPr id="26757" name="Rectangle 203"/>
              <p:cNvSpPr>
                <a:spLocks noChangeArrowheads="1"/>
              </p:cNvSpPr>
              <p:nvPr/>
            </p:nvSpPr>
            <p:spPr bwMode="auto">
              <a:xfrm>
                <a:off x="3237" y="2193"/>
                <a:ext cx="226" cy="272"/>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grpSp>
            <p:nvGrpSpPr>
              <p:cNvPr id="26758" name="Group 204"/>
              <p:cNvGrpSpPr>
                <a:grpSpLocks/>
              </p:cNvGrpSpPr>
              <p:nvPr/>
            </p:nvGrpSpPr>
            <p:grpSpPr bwMode="auto">
              <a:xfrm>
                <a:off x="2923" y="2122"/>
                <a:ext cx="318" cy="408"/>
                <a:chOff x="2931" y="2122"/>
                <a:chExt cx="318" cy="408"/>
              </a:xfrm>
            </p:grpSpPr>
            <p:sp>
              <p:nvSpPr>
                <p:cNvPr id="26763" name="Rectangle 205"/>
                <p:cNvSpPr>
                  <a:spLocks noChangeArrowheads="1"/>
                </p:cNvSpPr>
                <p:nvPr/>
              </p:nvSpPr>
              <p:spPr bwMode="auto">
                <a:xfrm>
                  <a:off x="2976" y="2149"/>
                  <a:ext cx="273" cy="363"/>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764" name="Rectangle 206"/>
                <p:cNvSpPr>
                  <a:spLocks noChangeArrowheads="1"/>
                </p:cNvSpPr>
                <p:nvPr/>
              </p:nvSpPr>
              <p:spPr bwMode="auto">
                <a:xfrm>
                  <a:off x="2931" y="2167"/>
                  <a:ext cx="45" cy="318"/>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765" name="Rectangle 207"/>
                <p:cNvSpPr>
                  <a:spLocks noChangeArrowheads="1"/>
                </p:cNvSpPr>
                <p:nvPr/>
              </p:nvSpPr>
              <p:spPr bwMode="auto">
                <a:xfrm>
                  <a:off x="3022" y="2122"/>
                  <a:ext cx="136" cy="408"/>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grpSp>
          <p:grpSp>
            <p:nvGrpSpPr>
              <p:cNvPr id="26759" name="Group 208"/>
              <p:cNvGrpSpPr>
                <a:grpSpLocks/>
              </p:cNvGrpSpPr>
              <p:nvPr/>
            </p:nvGrpSpPr>
            <p:grpSpPr bwMode="auto">
              <a:xfrm flipH="1">
                <a:off x="3449" y="2122"/>
                <a:ext cx="318" cy="408"/>
                <a:chOff x="2931" y="2122"/>
                <a:chExt cx="318" cy="408"/>
              </a:xfrm>
            </p:grpSpPr>
            <p:sp>
              <p:nvSpPr>
                <p:cNvPr id="26760" name="Rectangle 209"/>
                <p:cNvSpPr>
                  <a:spLocks noChangeArrowheads="1"/>
                </p:cNvSpPr>
                <p:nvPr/>
              </p:nvSpPr>
              <p:spPr bwMode="auto">
                <a:xfrm>
                  <a:off x="2976" y="2149"/>
                  <a:ext cx="273" cy="363"/>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761" name="Rectangle 210"/>
                <p:cNvSpPr>
                  <a:spLocks noChangeArrowheads="1"/>
                </p:cNvSpPr>
                <p:nvPr/>
              </p:nvSpPr>
              <p:spPr bwMode="auto">
                <a:xfrm>
                  <a:off x="2931" y="2167"/>
                  <a:ext cx="45" cy="318"/>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762" name="Rectangle 211"/>
                <p:cNvSpPr>
                  <a:spLocks noChangeArrowheads="1"/>
                </p:cNvSpPr>
                <p:nvPr/>
              </p:nvSpPr>
              <p:spPr bwMode="auto">
                <a:xfrm>
                  <a:off x="3022" y="2122"/>
                  <a:ext cx="136" cy="408"/>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grpSp>
        </p:grpSp>
        <p:sp>
          <p:nvSpPr>
            <p:cNvPr id="26755" name="AutoShape 212"/>
            <p:cNvSpPr>
              <a:spLocks noChangeArrowheads="1"/>
            </p:cNvSpPr>
            <p:nvPr/>
          </p:nvSpPr>
          <p:spPr bwMode="auto">
            <a:xfrm>
              <a:off x="2780" y="3191"/>
              <a:ext cx="181" cy="99"/>
            </a:xfrm>
            <a:prstGeom prst="leftArrow">
              <a:avLst>
                <a:gd name="adj1" fmla="val 29231"/>
                <a:gd name="adj2" fmla="val 94952"/>
              </a:avLst>
            </a:prstGeom>
            <a:solidFill>
              <a:schemeClr val="bg2"/>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756" name="AutoShape 213"/>
            <p:cNvSpPr>
              <a:spLocks noChangeArrowheads="1"/>
            </p:cNvSpPr>
            <p:nvPr/>
          </p:nvSpPr>
          <p:spPr bwMode="auto">
            <a:xfrm flipH="1">
              <a:off x="3894" y="3190"/>
              <a:ext cx="181" cy="99"/>
            </a:xfrm>
            <a:prstGeom prst="leftArrow">
              <a:avLst>
                <a:gd name="adj1" fmla="val 29231"/>
                <a:gd name="adj2" fmla="val 94952"/>
              </a:avLst>
            </a:prstGeom>
            <a:solidFill>
              <a:schemeClr val="bg2"/>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grpSp>
      <p:grpSp>
        <p:nvGrpSpPr>
          <p:cNvPr id="26720" name="Group 228"/>
          <p:cNvGrpSpPr>
            <a:grpSpLocks/>
          </p:cNvGrpSpPr>
          <p:nvPr/>
        </p:nvGrpSpPr>
        <p:grpSpPr bwMode="auto">
          <a:xfrm>
            <a:off x="2713038" y="7616825"/>
            <a:ext cx="1341437" cy="431800"/>
            <a:chOff x="2376" y="3972"/>
            <a:chExt cx="1422" cy="458"/>
          </a:xfrm>
        </p:grpSpPr>
        <p:sp>
          <p:nvSpPr>
            <p:cNvPr id="26739" name="Rectangle 224"/>
            <p:cNvSpPr>
              <a:spLocks noChangeArrowheads="1"/>
            </p:cNvSpPr>
            <p:nvPr/>
          </p:nvSpPr>
          <p:spPr bwMode="auto">
            <a:xfrm>
              <a:off x="2376" y="4118"/>
              <a:ext cx="1422" cy="181"/>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grpSp>
          <p:nvGrpSpPr>
            <p:cNvPr id="26740" name="Group 214"/>
            <p:cNvGrpSpPr>
              <a:grpSpLocks/>
            </p:cNvGrpSpPr>
            <p:nvPr/>
          </p:nvGrpSpPr>
          <p:grpSpPr bwMode="auto">
            <a:xfrm>
              <a:off x="2644" y="4012"/>
              <a:ext cx="844" cy="408"/>
              <a:chOff x="2923" y="2122"/>
              <a:chExt cx="844" cy="408"/>
            </a:xfrm>
          </p:grpSpPr>
          <p:sp>
            <p:nvSpPr>
              <p:cNvPr id="26744" name="Rectangle 215"/>
              <p:cNvSpPr>
                <a:spLocks noChangeArrowheads="1"/>
              </p:cNvSpPr>
              <p:nvPr/>
            </p:nvSpPr>
            <p:spPr bwMode="auto">
              <a:xfrm>
                <a:off x="3237" y="2193"/>
                <a:ext cx="226" cy="272"/>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grpSp>
            <p:nvGrpSpPr>
              <p:cNvPr id="26745" name="Group 216"/>
              <p:cNvGrpSpPr>
                <a:grpSpLocks/>
              </p:cNvGrpSpPr>
              <p:nvPr/>
            </p:nvGrpSpPr>
            <p:grpSpPr bwMode="auto">
              <a:xfrm>
                <a:off x="2923" y="2122"/>
                <a:ext cx="318" cy="408"/>
                <a:chOff x="2931" y="2122"/>
                <a:chExt cx="318" cy="408"/>
              </a:xfrm>
            </p:grpSpPr>
            <p:sp>
              <p:nvSpPr>
                <p:cNvPr id="26750" name="Rectangle 217"/>
                <p:cNvSpPr>
                  <a:spLocks noChangeArrowheads="1"/>
                </p:cNvSpPr>
                <p:nvPr/>
              </p:nvSpPr>
              <p:spPr bwMode="auto">
                <a:xfrm>
                  <a:off x="2976" y="2149"/>
                  <a:ext cx="273" cy="363"/>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751" name="Rectangle 218"/>
                <p:cNvSpPr>
                  <a:spLocks noChangeArrowheads="1"/>
                </p:cNvSpPr>
                <p:nvPr/>
              </p:nvSpPr>
              <p:spPr bwMode="auto">
                <a:xfrm>
                  <a:off x="2931" y="2167"/>
                  <a:ext cx="45" cy="318"/>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752" name="Rectangle 219"/>
                <p:cNvSpPr>
                  <a:spLocks noChangeArrowheads="1"/>
                </p:cNvSpPr>
                <p:nvPr/>
              </p:nvSpPr>
              <p:spPr bwMode="auto">
                <a:xfrm>
                  <a:off x="3022" y="2122"/>
                  <a:ext cx="136" cy="408"/>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grpSp>
          <p:grpSp>
            <p:nvGrpSpPr>
              <p:cNvPr id="26746" name="Group 220"/>
              <p:cNvGrpSpPr>
                <a:grpSpLocks/>
              </p:cNvGrpSpPr>
              <p:nvPr/>
            </p:nvGrpSpPr>
            <p:grpSpPr bwMode="auto">
              <a:xfrm flipH="1">
                <a:off x="3449" y="2122"/>
                <a:ext cx="318" cy="408"/>
                <a:chOff x="2931" y="2122"/>
                <a:chExt cx="318" cy="408"/>
              </a:xfrm>
            </p:grpSpPr>
            <p:sp>
              <p:nvSpPr>
                <p:cNvPr id="26747" name="Rectangle 221"/>
                <p:cNvSpPr>
                  <a:spLocks noChangeArrowheads="1"/>
                </p:cNvSpPr>
                <p:nvPr/>
              </p:nvSpPr>
              <p:spPr bwMode="auto">
                <a:xfrm>
                  <a:off x="2976" y="2149"/>
                  <a:ext cx="273" cy="363"/>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748" name="Rectangle 222"/>
                <p:cNvSpPr>
                  <a:spLocks noChangeArrowheads="1"/>
                </p:cNvSpPr>
                <p:nvPr/>
              </p:nvSpPr>
              <p:spPr bwMode="auto">
                <a:xfrm>
                  <a:off x="2931" y="2167"/>
                  <a:ext cx="45" cy="318"/>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749" name="Rectangle 223"/>
                <p:cNvSpPr>
                  <a:spLocks noChangeArrowheads="1"/>
                </p:cNvSpPr>
                <p:nvPr/>
              </p:nvSpPr>
              <p:spPr bwMode="auto">
                <a:xfrm>
                  <a:off x="3022" y="2122"/>
                  <a:ext cx="136" cy="408"/>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grpSp>
        </p:grpSp>
        <p:sp>
          <p:nvSpPr>
            <p:cNvPr id="26741" name="AutoShape 225"/>
            <p:cNvSpPr>
              <a:spLocks noChangeArrowheads="1"/>
            </p:cNvSpPr>
            <p:nvPr/>
          </p:nvSpPr>
          <p:spPr bwMode="auto">
            <a:xfrm flipH="1">
              <a:off x="3536" y="4158"/>
              <a:ext cx="181" cy="99"/>
            </a:xfrm>
            <a:prstGeom prst="leftArrow">
              <a:avLst>
                <a:gd name="adj1" fmla="val 29231"/>
                <a:gd name="adj2" fmla="val 94952"/>
              </a:avLst>
            </a:prstGeom>
            <a:solidFill>
              <a:schemeClr val="bg2"/>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742" name="AutoShape 226"/>
            <p:cNvSpPr>
              <a:spLocks noChangeArrowheads="1"/>
            </p:cNvSpPr>
            <p:nvPr/>
          </p:nvSpPr>
          <p:spPr bwMode="auto">
            <a:xfrm rot="-2486083">
              <a:off x="3481" y="3972"/>
              <a:ext cx="181" cy="99"/>
            </a:xfrm>
            <a:prstGeom prst="leftArrow">
              <a:avLst>
                <a:gd name="adj1" fmla="val 29231"/>
                <a:gd name="adj2" fmla="val 94952"/>
              </a:avLst>
            </a:prstGeom>
            <a:solidFill>
              <a:schemeClr val="bg2"/>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743" name="AutoShape 227"/>
            <p:cNvSpPr>
              <a:spLocks noChangeArrowheads="1"/>
            </p:cNvSpPr>
            <p:nvPr/>
          </p:nvSpPr>
          <p:spPr bwMode="auto">
            <a:xfrm rot="2486083" flipV="1">
              <a:off x="3480" y="4331"/>
              <a:ext cx="181" cy="99"/>
            </a:xfrm>
            <a:prstGeom prst="leftArrow">
              <a:avLst>
                <a:gd name="adj1" fmla="val 29231"/>
                <a:gd name="adj2" fmla="val 94952"/>
              </a:avLst>
            </a:prstGeom>
            <a:solidFill>
              <a:schemeClr val="bg2"/>
            </a:solidFill>
            <a:ln w="19050">
              <a:solidFill>
                <a:schemeClr val="tx1"/>
              </a:solidFill>
              <a:miter lim="800000"/>
              <a:headEnd/>
              <a:tailEnd/>
            </a:ln>
          </p:spPr>
          <p:txBody>
            <a:bodyPr rot="10800000"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grpSp>
      <p:sp>
        <p:nvSpPr>
          <p:cNvPr id="26721" name="Text Box 391"/>
          <p:cNvSpPr>
            <a:spLocks noChangeArrowheads="1"/>
          </p:cNvSpPr>
          <p:nvPr/>
        </p:nvSpPr>
        <p:spPr bwMode="auto">
          <a:xfrm>
            <a:off x="247650" y="5083175"/>
            <a:ext cx="6362700" cy="511175"/>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en-US" sz="1200" dirty="0"/>
              <a:t>Before you connect this RO, you must learn how to properly connect/disconnect quick push-in fittings. The fitting CAN get damaged if inserted tubes are pulled out by force.</a:t>
            </a:r>
          </a:p>
        </p:txBody>
      </p:sp>
      <p:pic>
        <p:nvPicPr>
          <p:cNvPr id="26722" name="Picture 39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6725" y="7645400"/>
            <a:ext cx="1439863" cy="384175"/>
          </a:xfrm>
          <a:prstGeom prst="rect">
            <a:avLst/>
          </a:prstGeom>
          <a:solidFill>
            <a:schemeClr val="bg1"/>
          </a:solidFill>
          <a:ln w="9525">
            <a:solidFill>
              <a:schemeClr val="tx1"/>
            </a:solidFill>
            <a:miter lim="800000"/>
            <a:headEnd/>
            <a:tailEnd/>
          </a:ln>
        </p:spPr>
      </p:pic>
      <p:sp>
        <p:nvSpPr>
          <p:cNvPr id="26723" name="Text Box 404"/>
          <p:cNvSpPr txBox="1">
            <a:spLocks noChangeArrowheads="1"/>
          </p:cNvSpPr>
          <p:nvPr/>
        </p:nvSpPr>
        <p:spPr bwMode="auto">
          <a:xfrm>
            <a:off x="3068638" y="5745163"/>
            <a:ext cx="33845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0"/>
              </a:spcBef>
              <a:buFontTx/>
              <a:buNone/>
            </a:pPr>
            <a:r>
              <a:rPr lang="en-US" altLang="zh-TW" sz="1200" u="sng" dirty="0"/>
              <a:t>TO CONNECT</a:t>
            </a:r>
          </a:p>
        </p:txBody>
      </p:sp>
      <p:sp>
        <p:nvSpPr>
          <p:cNvPr id="26724" name="Text Box 404"/>
          <p:cNvSpPr txBox="1">
            <a:spLocks noChangeArrowheads="1"/>
          </p:cNvSpPr>
          <p:nvPr/>
        </p:nvSpPr>
        <p:spPr bwMode="auto">
          <a:xfrm>
            <a:off x="260350" y="5816600"/>
            <a:ext cx="15113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r>
              <a:rPr lang="en-US" altLang="zh-TW" sz="1200" dirty="0"/>
              <a:t>If the fitting comes with a C ring on it, remove it first.</a:t>
            </a:r>
            <a:endParaRPr lang="zh-TW" altLang="en-US" sz="1200" dirty="0"/>
          </a:p>
        </p:txBody>
      </p:sp>
      <p:sp>
        <p:nvSpPr>
          <p:cNvPr id="26725" name="Oval 405"/>
          <p:cNvSpPr>
            <a:spLocks noChangeArrowheads="1"/>
          </p:cNvSpPr>
          <p:nvPr/>
        </p:nvSpPr>
        <p:spPr bwMode="auto">
          <a:xfrm>
            <a:off x="3068638" y="6105525"/>
            <a:ext cx="215900" cy="215900"/>
          </a:xfrm>
          <a:prstGeom prst="ellipse">
            <a:avLst/>
          </a:prstGeom>
          <a:solidFill>
            <a:schemeClr val="bg1"/>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0"/>
              </a:spcBef>
              <a:buFontTx/>
              <a:buNone/>
            </a:pPr>
            <a:r>
              <a:rPr lang="en-US" altLang="en-US" sz="1400" dirty="0"/>
              <a:t>1</a:t>
            </a:r>
          </a:p>
        </p:txBody>
      </p:sp>
      <p:sp>
        <p:nvSpPr>
          <p:cNvPr id="26726" name="Text Box 404"/>
          <p:cNvSpPr txBox="1">
            <a:spLocks noChangeArrowheads="1"/>
          </p:cNvSpPr>
          <p:nvPr/>
        </p:nvSpPr>
        <p:spPr bwMode="auto">
          <a:xfrm>
            <a:off x="3284538" y="6034088"/>
            <a:ext cx="1584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r>
              <a:rPr lang="en-US" altLang="zh-TW" sz="1000" dirty="0"/>
              <a:t>Insert tube all the way into the socket (push it in)</a:t>
            </a:r>
            <a:endParaRPr lang="zh-TW" altLang="en-US" sz="1000" dirty="0"/>
          </a:p>
        </p:txBody>
      </p:sp>
      <p:sp>
        <p:nvSpPr>
          <p:cNvPr id="26727" name="Oval 405"/>
          <p:cNvSpPr>
            <a:spLocks noChangeArrowheads="1"/>
          </p:cNvSpPr>
          <p:nvPr/>
        </p:nvSpPr>
        <p:spPr bwMode="auto">
          <a:xfrm>
            <a:off x="4941888" y="6105525"/>
            <a:ext cx="215900" cy="215900"/>
          </a:xfrm>
          <a:prstGeom prst="ellipse">
            <a:avLst/>
          </a:prstGeom>
          <a:solidFill>
            <a:schemeClr val="bg1"/>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0"/>
              </a:spcBef>
              <a:buFontTx/>
              <a:buNone/>
            </a:pPr>
            <a:r>
              <a:rPr lang="en-US" altLang="en-US" sz="1400" dirty="0"/>
              <a:t>2</a:t>
            </a:r>
          </a:p>
        </p:txBody>
      </p:sp>
      <p:sp>
        <p:nvSpPr>
          <p:cNvPr id="26728" name="Text Box 404"/>
          <p:cNvSpPr txBox="1">
            <a:spLocks noChangeArrowheads="1"/>
          </p:cNvSpPr>
          <p:nvPr/>
        </p:nvSpPr>
        <p:spPr bwMode="auto">
          <a:xfrm>
            <a:off x="5157788" y="6034088"/>
            <a:ext cx="13668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r>
              <a:rPr lang="en-US" altLang="zh-TW" sz="1000" dirty="0"/>
              <a:t>Try to pull the tubes to check for security.</a:t>
            </a:r>
            <a:endParaRPr lang="zh-TW" altLang="en-US" sz="1000" dirty="0"/>
          </a:p>
        </p:txBody>
      </p:sp>
      <p:sp>
        <p:nvSpPr>
          <p:cNvPr id="26729" name="Text Box 404"/>
          <p:cNvSpPr txBox="1">
            <a:spLocks noChangeArrowheads="1"/>
          </p:cNvSpPr>
          <p:nvPr/>
        </p:nvSpPr>
        <p:spPr bwMode="auto">
          <a:xfrm>
            <a:off x="260350" y="6765925"/>
            <a:ext cx="15128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0"/>
              </a:spcBef>
              <a:buFontTx/>
              <a:buNone/>
            </a:pPr>
            <a:r>
              <a:rPr lang="en-US" altLang="zh-TW" sz="1200" u="sng" dirty="0"/>
              <a:t>TO DISCONNECT</a:t>
            </a:r>
          </a:p>
        </p:txBody>
      </p:sp>
      <p:sp>
        <p:nvSpPr>
          <p:cNvPr id="26730" name="Text Box 404"/>
          <p:cNvSpPr txBox="1">
            <a:spLocks noChangeArrowheads="1"/>
          </p:cNvSpPr>
          <p:nvPr/>
        </p:nvSpPr>
        <p:spPr bwMode="auto">
          <a:xfrm>
            <a:off x="322263" y="7146925"/>
            <a:ext cx="19446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en-US" sz="1000" i="1" dirty="0"/>
              <a:t>Optional: </a:t>
            </a:r>
            <a:r>
              <a:rPr lang="en-US" altLang="en-US" sz="1000" dirty="0"/>
              <a:t>You may find a collet release tool (fork) to be useful.</a:t>
            </a:r>
          </a:p>
        </p:txBody>
      </p:sp>
      <p:sp>
        <p:nvSpPr>
          <p:cNvPr id="26731" name="Text Box 404"/>
          <p:cNvSpPr txBox="1">
            <a:spLocks noChangeArrowheads="1"/>
          </p:cNvSpPr>
          <p:nvPr/>
        </p:nvSpPr>
        <p:spPr bwMode="auto">
          <a:xfrm>
            <a:off x="2362200" y="7146925"/>
            <a:ext cx="2336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r>
              <a:rPr lang="en-US" altLang="zh-TW" sz="1000" dirty="0"/>
              <a:t>To disconnect, all you need is to push on the collet, then pull out the tube.</a:t>
            </a:r>
            <a:endParaRPr lang="zh-TW" altLang="en-US" sz="1000" dirty="0"/>
          </a:p>
        </p:txBody>
      </p:sp>
      <p:sp>
        <p:nvSpPr>
          <p:cNvPr id="26732" name="Text Box 404"/>
          <p:cNvSpPr txBox="1">
            <a:spLocks noChangeArrowheads="1"/>
          </p:cNvSpPr>
          <p:nvPr/>
        </p:nvSpPr>
        <p:spPr bwMode="auto">
          <a:xfrm>
            <a:off x="5038725" y="8443913"/>
            <a:ext cx="132397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r>
              <a:rPr lang="en-US" altLang="zh-TW" sz="1000" dirty="0"/>
              <a:t>If using a fork (release tool), push it against the collet. Then pull out the tube.</a:t>
            </a:r>
            <a:endParaRPr lang="zh-TW" altLang="en-US" sz="1000" dirty="0"/>
          </a:p>
        </p:txBody>
      </p:sp>
      <p:pic>
        <p:nvPicPr>
          <p:cNvPr id="26733" name="Picture 40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3325" y="7185025"/>
            <a:ext cx="1387475"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34" name="Picture 17" descr="fitting remov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4338" y="8202613"/>
            <a:ext cx="4248150" cy="154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735" name="Group 398"/>
          <p:cNvGrpSpPr>
            <a:grpSpLocks/>
          </p:cNvGrpSpPr>
          <p:nvPr/>
        </p:nvGrpSpPr>
        <p:grpSpPr bwMode="auto">
          <a:xfrm>
            <a:off x="1797050" y="5772150"/>
            <a:ext cx="930275" cy="758825"/>
            <a:chOff x="1766" y="3727"/>
            <a:chExt cx="586" cy="478"/>
          </a:xfrm>
        </p:grpSpPr>
        <p:pic>
          <p:nvPicPr>
            <p:cNvPr id="26736" name="Picture 380"/>
            <p:cNvPicPr>
              <a:picLocks noChangeAspect="1" noChangeArrowheads="1"/>
            </p:cNvPicPr>
            <p:nvPr/>
          </p:nvPicPr>
          <p:blipFill>
            <a:blip r:embed="rId8" cstate="print">
              <a:extLst>
                <a:ext uri="{28A0092B-C50C-407E-A947-70E740481C1C}">
                  <a14:useLocalDpi xmlns:a14="http://schemas.microsoft.com/office/drawing/2010/main" val="0"/>
                </a:ext>
              </a:extLst>
            </a:blip>
            <a:srcRect l="2478" t="3336" r="2393" b="3122"/>
            <a:stretch>
              <a:fillRect/>
            </a:stretch>
          </p:blipFill>
          <p:spPr bwMode="auto">
            <a:xfrm>
              <a:off x="1766" y="3727"/>
              <a:ext cx="586" cy="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737" name="Line 381"/>
            <p:cNvSpPr>
              <a:spLocks noChangeShapeType="1"/>
            </p:cNvSpPr>
            <p:nvPr/>
          </p:nvSpPr>
          <p:spPr bwMode="auto">
            <a:xfrm>
              <a:off x="2247" y="3914"/>
              <a:ext cx="10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738" name="Line 382"/>
            <p:cNvSpPr>
              <a:spLocks noChangeShapeType="1"/>
            </p:cNvSpPr>
            <p:nvPr/>
          </p:nvSpPr>
          <p:spPr bwMode="auto">
            <a:xfrm flipH="1">
              <a:off x="2247" y="4187"/>
              <a:ext cx="10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31918205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p:cNvSpPr/>
          <p:nvPr/>
        </p:nvSpPr>
        <p:spPr>
          <a:xfrm>
            <a:off x="152400" y="1281113"/>
            <a:ext cx="6553200" cy="4729162"/>
          </a:xfrm>
          <a:prstGeom prst="rect">
            <a:avLst/>
          </a:prstGeom>
          <a:solidFill>
            <a:schemeClr val="accent1">
              <a:lumMod val="20000"/>
              <a:lumOff val="80000"/>
            </a:schemeClr>
          </a:solidFill>
          <a:ln w="76200" cap="flat" cmpd="thickThin">
            <a:solidFill>
              <a:srgbClr val="10253F"/>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Rectangle 42"/>
          <p:cNvSpPr/>
          <p:nvPr/>
        </p:nvSpPr>
        <p:spPr bwMode="auto">
          <a:xfrm>
            <a:off x="228600" y="2168525"/>
            <a:ext cx="6400800" cy="3735388"/>
          </a:xfrm>
          <a:prstGeom prst="rect">
            <a:avLst/>
          </a:prstGeom>
          <a:solidFill>
            <a:schemeClr val="bg1"/>
          </a:solidFill>
          <a:ln w="19050" cap="flat" cmpd="sng" algn="ctr">
            <a:solidFill>
              <a:srgbClr val="10253F"/>
            </a:solidFill>
            <a:prstDash val="solid"/>
            <a:round/>
            <a:headEnd type="none" w="med" len="med"/>
            <a:tailEnd type="none" w="med" len="med"/>
          </a:ln>
          <a:effectLst/>
        </p:spPr>
        <p:txBody>
          <a:bodyPr/>
          <a:lstStyle/>
          <a:p>
            <a:pPr>
              <a:defRPr/>
            </a:pPr>
            <a:endParaRPr lang="en-US">
              <a:ln>
                <a:solidFill>
                  <a:sysClr val="windowText" lastClr="000000"/>
                </a:solidFill>
              </a:ln>
              <a:ea typeface="新細明體" charset="-120"/>
            </a:endParaRPr>
          </a:p>
        </p:txBody>
      </p:sp>
      <p:sp>
        <p:nvSpPr>
          <p:cNvPr id="32" name="Rectangle 31"/>
          <p:cNvSpPr/>
          <p:nvPr/>
        </p:nvSpPr>
        <p:spPr>
          <a:xfrm>
            <a:off x="268288" y="2206625"/>
            <a:ext cx="1560512" cy="533400"/>
          </a:xfrm>
          <a:prstGeom prst="rect">
            <a:avLst/>
          </a:prstGeom>
          <a:solidFill>
            <a:schemeClr val="accent1">
              <a:lumMod val="75000"/>
            </a:schemeClr>
          </a:solidFill>
          <a:ln w="19050">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defRPr/>
            </a:pPr>
            <a:r>
              <a:rPr lang="en-US" sz="1600" b="1" dirty="0"/>
              <a:t>PT-310</a:t>
            </a:r>
          </a:p>
        </p:txBody>
      </p:sp>
      <p:pic>
        <p:nvPicPr>
          <p:cNvPr id="27653" name="Picture 4" descr="http://59.124.16.10/items/Pic/PT/optionA-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163" y="2752725"/>
            <a:ext cx="1528762" cy="1512888"/>
          </a:xfrm>
          <a:prstGeom prst="rect">
            <a:avLst/>
          </a:prstGeom>
          <a:noFill/>
          <a:ln w="19050">
            <a:solidFill>
              <a:srgbClr val="10253F"/>
            </a:solidFill>
            <a:miter lim="800000"/>
            <a:headEnd/>
            <a:tailEnd/>
          </a:ln>
          <a:extLst>
            <a:ext uri="{909E8E84-426E-40DD-AFC4-6F175D3DCCD1}">
              <a14:hiddenFill xmlns:a14="http://schemas.microsoft.com/office/drawing/2010/main">
                <a:solidFill>
                  <a:srgbClr val="FFFFFF"/>
                </a:solidFill>
              </a14:hiddenFill>
            </a:ext>
          </a:extLst>
        </p:spPr>
      </p:pic>
      <p:sp>
        <p:nvSpPr>
          <p:cNvPr id="35" name="Teardrop 34"/>
          <p:cNvSpPr/>
          <p:nvPr/>
        </p:nvSpPr>
        <p:spPr>
          <a:xfrm>
            <a:off x="374650" y="2289175"/>
            <a:ext cx="381000" cy="381000"/>
          </a:xfrm>
          <a:prstGeom prst="teardrop">
            <a:avLst/>
          </a:prstGeom>
          <a:solidFill>
            <a:schemeClr val="bg1"/>
          </a:solidFill>
          <a:ln w="19050">
            <a:solidFill>
              <a:srgbClr val="1025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defRPr/>
            </a:pPr>
            <a:r>
              <a:rPr lang="en-US" altLang="en-US" sz="1600" b="1" smtClean="0">
                <a:solidFill>
                  <a:srgbClr val="000000"/>
                </a:solidFill>
                <a:latin typeface="Arial Rounded MT Bold" pitchFamily="34" charset="0"/>
              </a:rPr>
              <a:t>A</a:t>
            </a:r>
          </a:p>
        </p:txBody>
      </p:sp>
      <p:sp>
        <p:nvSpPr>
          <p:cNvPr id="36" name="Rectangle 35"/>
          <p:cNvSpPr/>
          <p:nvPr/>
        </p:nvSpPr>
        <p:spPr>
          <a:xfrm>
            <a:off x="265113" y="4333875"/>
            <a:ext cx="1558925" cy="533400"/>
          </a:xfrm>
          <a:prstGeom prst="rect">
            <a:avLst/>
          </a:prstGeom>
          <a:solidFill>
            <a:schemeClr val="accent1">
              <a:lumMod val="75000"/>
            </a:schemeClr>
          </a:solidFill>
          <a:ln w="19050">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defRPr/>
            </a:pPr>
            <a:r>
              <a:rPr lang="en-US" sz="1600" b="1" dirty="0"/>
              <a:t>PT-38BV</a:t>
            </a:r>
          </a:p>
        </p:txBody>
      </p:sp>
      <p:sp>
        <p:nvSpPr>
          <p:cNvPr id="38" name="Teardrop 37"/>
          <p:cNvSpPr/>
          <p:nvPr/>
        </p:nvSpPr>
        <p:spPr>
          <a:xfrm>
            <a:off x="350838" y="4408488"/>
            <a:ext cx="381000" cy="381000"/>
          </a:xfrm>
          <a:prstGeom prst="teardrop">
            <a:avLst/>
          </a:prstGeom>
          <a:solidFill>
            <a:schemeClr val="bg1"/>
          </a:solidFill>
          <a:ln w="19050">
            <a:solidFill>
              <a:srgbClr val="1025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defRPr/>
            </a:pPr>
            <a:r>
              <a:rPr lang="en-US" altLang="en-US" sz="1600" b="1" smtClean="0">
                <a:solidFill>
                  <a:srgbClr val="000000"/>
                </a:solidFill>
                <a:latin typeface="Arial Rounded MT Bold" pitchFamily="34" charset="0"/>
              </a:rPr>
              <a:t>G</a:t>
            </a:r>
          </a:p>
        </p:txBody>
      </p:sp>
      <p:pic>
        <p:nvPicPr>
          <p:cNvPr id="27657" name="Picture 6" descr="http://59.124.16.10/items/Pic/000/parts/38BV-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638" y="4878388"/>
            <a:ext cx="1536700" cy="977900"/>
          </a:xfrm>
          <a:prstGeom prst="rect">
            <a:avLst/>
          </a:prstGeom>
          <a:noFill/>
          <a:ln w="19050">
            <a:solidFill>
              <a:srgbClr val="10253F"/>
            </a:solidFill>
            <a:miter lim="800000"/>
            <a:headEnd/>
            <a:tailEnd/>
          </a:ln>
          <a:extLst>
            <a:ext uri="{909E8E84-426E-40DD-AFC4-6F175D3DCCD1}">
              <a14:hiddenFill xmlns:a14="http://schemas.microsoft.com/office/drawing/2010/main">
                <a:solidFill>
                  <a:srgbClr val="FFFFFF"/>
                </a:solidFill>
              </a14:hiddenFill>
            </a:ext>
          </a:extLst>
        </p:spPr>
      </p:pic>
      <p:sp>
        <p:nvSpPr>
          <p:cNvPr id="40" name="Rectangle 39"/>
          <p:cNvSpPr/>
          <p:nvPr/>
        </p:nvSpPr>
        <p:spPr>
          <a:xfrm>
            <a:off x="228600" y="1376363"/>
            <a:ext cx="6400800" cy="725487"/>
          </a:xfrm>
          <a:prstGeom prst="rect">
            <a:avLst/>
          </a:prstGeom>
          <a:solidFill>
            <a:schemeClr val="accent1">
              <a:lumMod val="50000"/>
            </a:schemeClr>
          </a:solidFill>
          <a:ln w="19050">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latin typeface="Arial Rounded MT Bold" pitchFamily="34" charset="0"/>
              </a:rPr>
              <a:t>U</a:t>
            </a:r>
            <a:r>
              <a:rPr lang="en-US" sz="1600" b="1" dirty="0">
                <a:latin typeface="Arial Rounded MT Bold" pitchFamily="34" charset="0"/>
              </a:rPr>
              <a:t>NDER</a:t>
            </a:r>
            <a:r>
              <a:rPr lang="en-US" sz="2000" b="1" dirty="0">
                <a:latin typeface="Arial Rounded MT Bold" pitchFamily="34" charset="0"/>
              </a:rPr>
              <a:t>-S</a:t>
            </a:r>
            <a:r>
              <a:rPr lang="en-US" sz="1600" b="1" dirty="0">
                <a:latin typeface="Arial Rounded MT Bold" pitchFamily="34" charset="0"/>
              </a:rPr>
              <a:t>INK</a:t>
            </a:r>
            <a:r>
              <a:rPr lang="en-US" sz="2000" b="1" dirty="0">
                <a:latin typeface="Arial Rounded MT Bold" pitchFamily="34" charset="0"/>
              </a:rPr>
              <a:t> </a:t>
            </a:r>
            <a:r>
              <a:rPr lang="en-US" sz="1600" b="1" dirty="0">
                <a:latin typeface="Arial Rounded MT Bold" pitchFamily="34" charset="0"/>
              </a:rPr>
              <a:t>(O</a:t>
            </a:r>
            <a:r>
              <a:rPr lang="en-US" sz="1200" b="1" dirty="0">
                <a:latin typeface="Arial Rounded MT Bold" pitchFamily="34" charset="0"/>
              </a:rPr>
              <a:t>PTIONS</a:t>
            </a:r>
            <a:r>
              <a:rPr lang="en-US" sz="1600" b="1" dirty="0">
                <a:latin typeface="Arial Rounded MT Bold" pitchFamily="34" charset="0"/>
              </a:rPr>
              <a:t> A, G)</a:t>
            </a:r>
          </a:p>
          <a:p>
            <a:pPr algn="ctr">
              <a:buFont typeface="Arial" pitchFamily="34" charset="0"/>
              <a:buChar char="•"/>
              <a:defRPr/>
            </a:pPr>
            <a:r>
              <a:rPr lang="en-US" sz="1200" dirty="0">
                <a:latin typeface="+mj-lt"/>
              </a:rPr>
              <a:t> 1/2“ (or 3/8”) inlet 1/2“ (or 3/8”) outlet 1/4" RO tube with ball valve</a:t>
            </a:r>
          </a:p>
          <a:p>
            <a:pPr algn="ctr">
              <a:buFont typeface="Arial" pitchFamily="34" charset="0"/>
              <a:buChar char="•"/>
              <a:defRPr/>
            </a:pPr>
            <a:r>
              <a:rPr lang="en-US" sz="1200" dirty="0">
                <a:latin typeface="+mj-lt"/>
              </a:rPr>
              <a:t> Works for kitchen/bathroom under sink 1/2“ (or 3/8”) shut off valve</a:t>
            </a:r>
          </a:p>
        </p:txBody>
      </p:sp>
      <p:sp>
        <p:nvSpPr>
          <p:cNvPr id="27659" name="Text Box 8"/>
          <p:cNvSpPr txBox="1">
            <a:spLocks noChangeArrowheads="1"/>
          </p:cNvSpPr>
          <p:nvPr/>
        </p:nvSpPr>
        <p:spPr bwMode="auto">
          <a:xfrm>
            <a:off x="2005013" y="2230438"/>
            <a:ext cx="44132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r>
              <a:rPr lang="en-US" altLang="en-US" sz="1000"/>
              <a:t>1) Find the shut-off valve under-sink (cold water only) turn off the water and  remove the faucet supply hose from the valve.</a:t>
            </a:r>
          </a:p>
          <a:p>
            <a:pPr eaLnBrk="1" hangingPunct="1">
              <a:spcBef>
                <a:spcPct val="0"/>
              </a:spcBef>
              <a:buFontTx/>
              <a:buNone/>
            </a:pPr>
            <a:r>
              <a:rPr lang="en-US" altLang="en-US" sz="1000"/>
              <a:t>2) Measure the inner diameter of the pipe (3/8” or 1/2”.)</a:t>
            </a:r>
          </a:p>
          <a:p>
            <a:pPr eaLnBrk="1" hangingPunct="1">
              <a:spcBef>
                <a:spcPct val="0"/>
              </a:spcBef>
              <a:buFontTx/>
              <a:buNone/>
            </a:pPr>
            <a:r>
              <a:rPr lang="en-US" altLang="en-US" sz="1000"/>
              <a:t>3) Wrap some Teflon tape on the thread. </a:t>
            </a:r>
          </a:p>
        </p:txBody>
      </p:sp>
      <p:sp>
        <p:nvSpPr>
          <p:cNvPr id="27660" name="Text Box 12"/>
          <p:cNvSpPr txBox="1">
            <a:spLocks noChangeArrowheads="1"/>
          </p:cNvSpPr>
          <p:nvPr/>
        </p:nvSpPr>
        <p:spPr bwMode="auto">
          <a:xfrm>
            <a:off x="2005013" y="5365750"/>
            <a:ext cx="4413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en-US" sz="1000" dirty="0"/>
              <a:t>Install water feeder as picture, make sure the O-ring is inserted in the proper position. Use some Teflon tape on the thread.</a:t>
            </a:r>
          </a:p>
        </p:txBody>
      </p:sp>
      <p:pic>
        <p:nvPicPr>
          <p:cNvPr id="27661" name="Picture 14" descr="3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3588" y="2970213"/>
            <a:ext cx="1985962"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2" name="Picture 15" descr="38BV-4"/>
          <p:cNvPicPr>
            <a:picLocks noChangeAspect="1" noChangeArrowheads="1"/>
          </p:cNvPicPr>
          <p:nvPr/>
        </p:nvPicPr>
        <p:blipFill>
          <a:blip r:embed="rId5">
            <a:extLst>
              <a:ext uri="{28A0092B-C50C-407E-A947-70E740481C1C}">
                <a14:useLocalDpi xmlns:a14="http://schemas.microsoft.com/office/drawing/2010/main" val="0"/>
              </a:ext>
            </a:extLst>
          </a:blip>
          <a:srcRect b="-2811"/>
          <a:stretch>
            <a:fillRect/>
          </a:stretch>
        </p:blipFill>
        <p:spPr bwMode="auto">
          <a:xfrm>
            <a:off x="4157663" y="2994025"/>
            <a:ext cx="2260600" cy="2295525"/>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27663" name="Text Box 390"/>
          <p:cNvSpPr txBox="1">
            <a:spLocks noChangeArrowheads="1"/>
          </p:cNvSpPr>
          <p:nvPr/>
        </p:nvSpPr>
        <p:spPr bwMode="auto">
          <a:xfrm>
            <a:off x="0" y="0"/>
            <a:ext cx="6858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en-US" sz="1800" b="1" u="sng"/>
              <a:t>Installation Guide</a:t>
            </a:r>
          </a:p>
        </p:txBody>
      </p:sp>
      <p:sp>
        <p:nvSpPr>
          <p:cNvPr id="27664" name="Text Box 39"/>
          <p:cNvSpPr txBox="1">
            <a:spLocks noChangeArrowheads="1"/>
          </p:cNvSpPr>
          <p:nvPr/>
        </p:nvSpPr>
        <p:spPr bwMode="auto">
          <a:xfrm>
            <a:off x="0" y="458788"/>
            <a:ext cx="68580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en-US" sz="1800" b="1"/>
              <a:t>Installation Step 1: </a:t>
            </a:r>
            <a:r>
              <a:rPr lang="en-US" altLang="en-US" sz="1800"/>
              <a:t>Assembling Water Feeder</a:t>
            </a:r>
            <a:br>
              <a:rPr lang="en-US" altLang="en-US" sz="1800"/>
            </a:br>
            <a:r>
              <a:rPr kumimoji="0" lang="en-US" altLang="zh-TW" sz="1000"/>
              <a:t>Simple plumbing knowledge and ability is required to install the system (or you may hire a plumber).</a:t>
            </a:r>
            <a:br>
              <a:rPr kumimoji="0" lang="en-US" altLang="zh-TW" sz="1000"/>
            </a:br>
            <a:r>
              <a:rPr kumimoji="0" lang="en-US" altLang="zh-TW" sz="1000"/>
              <a:t>You may need a </a:t>
            </a:r>
            <a:r>
              <a:rPr lang="en-US" altLang="en-US" sz="1000"/>
              <a:t>towel, </a:t>
            </a:r>
            <a:r>
              <a:rPr lang="en-US" altLang="zh-TW" sz="1000"/>
              <a:t>bucket, 2 adjustable wrenches, Teflon tape, screwdriver, and drill.</a:t>
            </a:r>
          </a:p>
        </p:txBody>
      </p:sp>
      <p:sp>
        <p:nvSpPr>
          <p:cNvPr id="39" name="Rectangle 38"/>
          <p:cNvSpPr/>
          <p:nvPr/>
        </p:nvSpPr>
        <p:spPr>
          <a:xfrm>
            <a:off x="171450" y="6240463"/>
            <a:ext cx="6553200" cy="3317875"/>
          </a:xfrm>
          <a:prstGeom prst="rect">
            <a:avLst/>
          </a:prstGeom>
          <a:solidFill>
            <a:schemeClr val="accent1">
              <a:lumMod val="20000"/>
              <a:lumOff val="80000"/>
            </a:schemeClr>
          </a:solidFill>
          <a:ln w="76200" cap="flat" cmpd="thickThin">
            <a:solidFill>
              <a:srgbClr val="10253F"/>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Rectangle 40"/>
          <p:cNvSpPr/>
          <p:nvPr/>
        </p:nvSpPr>
        <p:spPr>
          <a:xfrm>
            <a:off x="257175" y="6942138"/>
            <a:ext cx="1947863" cy="533400"/>
          </a:xfrm>
          <a:prstGeom prst="rect">
            <a:avLst/>
          </a:prstGeom>
          <a:solidFill>
            <a:schemeClr val="accent1">
              <a:lumMod val="75000"/>
            </a:schemeClr>
          </a:solidFill>
          <a:ln w="19050">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defRPr/>
            </a:pPr>
            <a:r>
              <a:rPr lang="en-US" sz="1600" b="1" dirty="0"/>
              <a:t>PT-Q34A</a:t>
            </a:r>
          </a:p>
        </p:txBody>
      </p:sp>
      <p:sp>
        <p:nvSpPr>
          <p:cNvPr id="42" name="Teardrop 41"/>
          <p:cNvSpPr/>
          <p:nvPr/>
        </p:nvSpPr>
        <p:spPr>
          <a:xfrm>
            <a:off x="333375" y="7018338"/>
            <a:ext cx="381000" cy="381000"/>
          </a:xfrm>
          <a:prstGeom prst="teardrop">
            <a:avLst/>
          </a:prstGeom>
          <a:solidFill>
            <a:schemeClr val="bg1"/>
          </a:solidFill>
          <a:ln w="19050">
            <a:solidFill>
              <a:srgbClr val="1025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defRPr/>
            </a:pPr>
            <a:r>
              <a:rPr lang="en-US" altLang="en-US" sz="1600" b="1" smtClean="0">
                <a:solidFill>
                  <a:srgbClr val="000000"/>
                </a:solidFill>
                <a:latin typeface="Arial Rounded MT Bold" pitchFamily="34" charset="0"/>
              </a:rPr>
              <a:t>B</a:t>
            </a:r>
          </a:p>
        </p:txBody>
      </p:sp>
      <p:sp>
        <p:nvSpPr>
          <p:cNvPr id="46" name="Rectangle 45"/>
          <p:cNvSpPr/>
          <p:nvPr/>
        </p:nvSpPr>
        <p:spPr>
          <a:xfrm>
            <a:off x="247650" y="6316663"/>
            <a:ext cx="6400800" cy="533400"/>
          </a:xfrm>
          <a:prstGeom prst="rect">
            <a:avLst/>
          </a:prstGeom>
          <a:solidFill>
            <a:schemeClr val="accent1">
              <a:lumMod val="50000"/>
            </a:schemeClr>
          </a:solidFill>
          <a:ln w="19050">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latin typeface="Arial Rounded MT Bold" pitchFamily="34" charset="0"/>
              </a:rPr>
              <a:t>G</a:t>
            </a:r>
            <a:r>
              <a:rPr lang="en-US" sz="1600" b="1" dirty="0">
                <a:latin typeface="Arial Rounded MT Bold" pitchFamily="34" charset="0"/>
              </a:rPr>
              <a:t>ARDEN </a:t>
            </a:r>
            <a:r>
              <a:rPr lang="en-US" sz="2000" b="1" dirty="0">
                <a:latin typeface="Arial Rounded MT Bold" pitchFamily="34" charset="0"/>
              </a:rPr>
              <a:t>H</a:t>
            </a:r>
            <a:r>
              <a:rPr lang="en-US" sz="1600" b="1" dirty="0">
                <a:latin typeface="Arial Rounded MT Bold" pitchFamily="34" charset="0"/>
              </a:rPr>
              <a:t>OSE </a:t>
            </a:r>
            <a:r>
              <a:rPr lang="en-US" sz="2000" b="1" dirty="0">
                <a:latin typeface="Arial Rounded MT Bold" pitchFamily="34" charset="0"/>
              </a:rPr>
              <a:t>/ L</a:t>
            </a:r>
            <a:r>
              <a:rPr lang="en-US" sz="1600" b="1" dirty="0">
                <a:latin typeface="Arial Rounded MT Bold" pitchFamily="34" charset="0"/>
              </a:rPr>
              <a:t>AUNDRY</a:t>
            </a:r>
            <a:r>
              <a:rPr lang="en-US" sz="2000" b="1" dirty="0">
                <a:latin typeface="Arial Rounded MT Bold" pitchFamily="34" charset="0"/>
              </a:rPr>
              <a:t> </a:t>
            </a:r>
            <a:r>
              <a:rPr lang="en-US" sz="1600" b="1" dirty="0">
                <a:latin typeface="Arial Rounded MT Bold" pitchFamily="34" charset="0"/>
              </a:rPr>
              <a:t>(O</a:t>
            </a:r>
            <a:r>
              <a:rPr lang="en-US" sz="1200" b="1" dirty="0">
                <a:latin typeface="Arial Rounded MT Bold" pitchFamily="34" charset="0"/>
              </a:rPr>
              <a:t>PTION</a:t>
            </a:r>
            <a:r>
              <a:rPr lang="en-US" sz="1600" b="1" dirty="0">
                <a:latin typeface="Arial Rounded MT Bold" pitchFamily="34" charset="0"/>
              </a:rPr>
              <a:t> B)</a:t>
            </a:r>
          </a:p>
        </p:txBody>
      </p:sp>
      <p:sp>
        <p:nvSpPr>
          <p:cNvPr id="48" name="Rectangle 47"/>
          <p:cNvSpPr/>
          <p:nvPr/>
        </p:nvSpPr>
        <p:spPr>
          <a:xfrm>
            <a:off x="2276475" y="6926263"/>
            <a:ext cx="4371975" cy="2468562"/>
          </a:xfrm>
          <a:prstGeom prst="rect">
            <a:avLst/>
          </a:prstGeom>
          <a:solidFill>
            <a:schemeClr val="bg1"/>
          </a:solidFill>
          <a:ln w="19050">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solidFill>
                <a:sysClr val="windowText" lastClr="000000"/>
              </a:solidFill>
            </a:endParaRPr>
          </a:p>
        </p:txBody>
      </p:sp>
      <p:pic>
        <p:nvPicPr>
          <p:cNvPr id="27670" name="Picture 4" descr="IMG_057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0350" y="7616825"/>
            <a:ext cx="9080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1" name="Picture 5" descr="IMG_057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41438" y="7616825"/>
            <a:ext cx="86360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72" name="Text Box 10"/>
          <p:cNvSpPr txBox="1">
            <a:spLocks noChangeArrowheads="1"/>
          </p:cNvSpPr>
          <p:nvPr/>
        </p:nvSpPr>
        <p:spPr bwMode="auto">
          <a:xfrm>
            <a:off x="2349500" y="7040563"/>
            <a:ext cx="4248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pPr>
            <a:r>
              <a:rPr lang="en-US" altLang="en-US" sz="1000">
                <a:solidFill>
                  <a:srgbClr val="000000"/>
                </a:solidFill>
              </a:rPr>
              <a:t> garden brass hose bibb/spigot or laundry plastic split adapter</a:t>
            </a:r>
          </a:p>
          <a:p>
            <a:pPr eaLnBrk="1" hangingPunct="1">
              <a:spcBef>
                <a:spcPct val="0"/>
              </a:spcBef>
            </a:pPr>
            <a:r>
              <a:rPr lang="en-US" altLang="en-US" sz="1000">
                <a:solidFill>
                  <a:srgbClr val="000000"/>
                </a:solidFill>
              </a:rPr>
              <a:t> 3/4" inlet 1/4" tube outlet</a:t>
            </a:r>
          </a:p>
          <a:p>
            <a:pPr eaLnBrk="1" hangingPunct="1">
              <a:spcBef>
                <a:spcPct val="0"/>
              </a:spcBef>
            </a:pPr>
            <a:r>
              <a:rPr lang="en-US" altLang="en-US" sz="1000">
                <a:solidFill>
                  <a:srgbClr val="000000"/>
                </a:solidFill>
              </a:rPr>
              <a:t> make sure to insert o-ring into proper position (see left)</a:t>
            </a:r>
          </a:p>
          <a:p>
            <a:pPr eaLnBrk="1" hangingPunct="1">
              <a:spcBef>
                <a:spcPct val="0"/>
              </a:spcBef>
            </a:pPr>
            <a:r>
              <a:rPr lang="en-US" altLang="en-US" sz="1000">
                <a:solidFill>
                  <a:srgbClr val="000000"/>
                </a:solidFill>
              </a:rPr>
              <a:t> can screw on the adapter by hand (no tools required)</a:t>
            </a:r>
            <a:endParaRPr lang="en-US" altLang="en-US" sz="1000"/>
          </a:p>
        </p:txBody>
      </p:sp>
      <p:pic>
        <p:nvPicPr>
          <p:cNvPr id="27673" name="Picture 7" descr="DSC0916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52950" y="7953375"/>
            <a:ext cx="1074738" cy="134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4" name="Picture 8" descr="DSC0916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35350" y="7953375"/>
            <a:ext cx="1084263" cy="134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5" name="Picture 9" descr="DSC0917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61025" y="7953375"/>
            <a:ext cx="909638" cy="134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Bent Arrow 56"/>
          <p:cNvSpPr/>
          <p:nvPr/>
        </p:nvSpPr>
        <p:spPr bwMode="auto">
          <a:xfrm rot="5400000" flipH="1">
            <a:off x="1348582" y="8617743"/>
            <a:ext cx="647700" cy="519113"/>
          </a:xfrm>
          <a:prstGeom prst="bentArrow">
            <a:avLst>
              <a:gd name="adj1" fmla="val 27734"/>
              <a:gd name="adj2" fmla="val 39085"/>
              <a:gd name="adj3" fmla="val 39558"/>
              <a:gd name="adj4" fmla="val 43750"/>
            </a:avLst>
          </a:prstGeom>
          <a:solidFill>
            <a:schemeClr val="bg1"/>
          </a:solidFill>
          <a:ln w="12700" cap="flat" cmpd="sng" algn="ctr">
            <a:solidFill>
              <a:schemeClr val="tx1"/>
            </a:solidFill>
            <a:prstDash val="solid"/>
            <a:round/>
            <a:headEnd type="none" w="med" len="med"/>
            <a:tailEnd type="none" w="med" len="med"/>
          </a:ln>
          <a:effectLst/>
        </p:spPr>
        <p:txBody>
          <a:bodyPr/>
          <a:lstStyle/>
          <a:p>
            <a:pPr>
              <a:defRPr/>
            </a:pPr>
            <a:endParaRPr lang="en-US" sz="700" dirty="0">
              <a:ea typeface="新細明體" charset="-120"/>
            </a:endParaRPr>
          </a:p>
        </p:txBody>
      </p:sp>
      <p:pic>
        <p:nvPicPr>
          <p:cNvPr id="27677" name="Picture 2" descr="http://59.124.16.10/items/Pic/PT/optionB.JPG"/>
          <p:cNvPicPr>
            <a:picLocks noChangeAspect="1" noChangeArrowheads="1"/>
          </p:cNvPicPr>
          <p:nvPr/>
        </p:nvPicPr>
        <p:blipFill>
          <a:blip r:embed="rId11">
            <a:extLst>
              <a:ext uri="{28A0092B-C50C-407E-A947-70E740481C1C}">
                <a14:useLocalDpi xmlns:a14="http://schemas.microsoft.com/office/drawing/2010/main" val="0"/>
              </a:ext>
            </a:extLst>
          </a:blip>
          <a:srcRect r="47501"/>
          <a:stretch>
            <a:fillRect/>
          </a:stretch>
        </p:blipFill>
        <p:spPr bwMode="auto">
          <a:xfrm>
            <a:off x="2349500" y="7953375"/>
            <a:ext cx="1060450" cy="134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171450" y="200025"/>
            <a:ext cx="6553200" cy="9432925"/>
          </a:xfrm>
          <a:prstGeom prst="rect">
            <a:avLst/>
          </a:prstGeom>
          <a:solidFill>
            <a:schemeClr val="accent1">
              <a:lumMod val="20000"/>
              <a:lumOff val="80000"/>
            </a:schemeClr>
          </a:solidFill>
          <a:ln w="76200" cap="flat" cmpd="thickThin">
            <a:solidFill>
              <a:srgbClr val="10253F"/>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8675" name="Picture 27" descr="DSC09141"/>
          <p:cNvPicPr>
            <a:picLocks noChangeAspect="1" noChangeArrowheads="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403225" y="5822950"/>
            <a:ext cx="2286000"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 Box 10"/>
          <p:cNvSpPr txBox="1">
            <a:spLocks noChangeArrowheads="1"/>
          </p:cNvSpPr>
          <p:nvPr/>
        </p:nvSpPr>
        <p:spPr bwMode="auto">
          <a:xfrm>
            <a:off x="409575" y="4037013"/>
            <a:ext cx="4467225" cy="1708150"/>
          </a:xfrm>
          <a:prstGeom prst="rect">
            <a:avLst/>
          </a:prstGeom>
          <a:noFill/>
          <a:ln w="9525">
            <a:noFill/>
            <a:miter lim="800000"/>
            <a:headEnd/>
            <a:tailEnd/>
          </a:ln>
        </p:spPr>
        <p:txBody>
          <a:bodyPr>
            <a:spAutoFit/>
          </a:bodyPr>
          <a:lstStyle/>
          <a:p>
            <a:pPr>
              <a:spcBef>
                <a:spcPct val="50000"/>
              </a:spcBef>
              <a:defRPr/>
            </a:pPr>
            <a:r>
              <a:rPr lang="en-US" altLang="zh-TW" sz="1000" b="1" dirty="0"/>
              <a:t>For Options D, E, and F, please assemble as the following:</a:t>
            </a:r>
          </a:p>
          <a:p>
            <a:pPr marL="228600" indent="-228600">
              <a:spcBef>
                <a:spcPct val="50000"/>
              </a:spcBef>
              <a:buFontTx/>
              <a:buAutoNum type="arabicParenR"/>
              <a:defRPr/>
            </a:pPr>
            <a:r>
              <a:rPr lang="en-US" altLang="zh-TW" sz="1000" dirty="0"/>
              <a:t>Bottom-up faucet view.</a:t>
            </a:r>
          </a:p>
          <a:p>
            <a:pPr marL="228600" indent="-228600">
              <a:spcBef>
                <a:spcPct val="50000"/>
              </a:spcBef>
              <a:buFontTx/>
              <a:buAutoNum type="arabicParenR"/>
              <a:defRPr/>
            </a:pPr>
            <a:r>
              <a:rPr lang="en-US" altLang="zh-TW" sz="1000" dirty="0"/>
              <a:t>Remove the spray aerator adaptor from the faucet.</a:t>
            </a:r>
          </a:p>
          <a:p>
            <a:pPr marL="228600" indent="-228600">
              <a:spcBef>
                <a:spcPct val="50000"/>
              </a:spcBef>
              <a:buFontTx/>
              <a:buAutoNum type="arabicParenR"/>
              <a:defRPr/>
            </a:pPr>
            <a:r>
              <a:rPr lang="en-US" altLang="zh-TW" sz="1000" dirty="0"/>
              <a:t>Twist in the converter (Part B.)</a:t>
            </a:r>
          </a:p>
          <a:p>
            <a:pPr marL="228600" indent="-228600">
              <a:spcBef>
                <a:spcPct val="50000"/>
              </a:spcBef>
              <a:buFontTx/>
              <a:buAutoNum type="arabicParenR"/>
              <a:defRPr/>
            </a:pPr>
            <a:r>
              <a:rPr lang="en-US" altLang="zh-TW" sz="1000" dirty="0"/>
              <a:t>Use a coin as a wrench to tighten the converter</a:t>
            </a:r>
            <a:br>
              <a:rPr lang="en-US" altLang="zh-TW" sz="1000" dirty="0"/>
            </a:br>
            <a:r>
              <a:rPr lang="en-US" altLang="zh-TW" sz="1000" dirty="0"/>
              <a:t>(clockwise). Avoid using an actual wrench</a:t>
            </a:r>
            <a:br>
              <a:rPr lang="en-US" altLang="zh-TW" sz="1000" dirty="0"/>
            </a:br>
            <a:r>
              <a:rPr lang="en-US" altLang="zh-TW" sz="1000" dirty="0"/>
              <a:t>because it can bend/break the converter’s thread.</a:t>
            </a:r>
          </a:p>
          <a:p>
            <a:pPr marL="228600" indent="-228600">
              <a:spcBef>
                <a:spcPct val="50000"/>
              </a:spcBef>
              <a:buFontTx/>
              <a:buAutoNum type="arabicParenR"/>
              <a:defRPr/>
            </a:pPr>
            <a:r>
              <a:rPr lang="en-US" altLang="zh-TW" sz="1000" dirty="0"/>
              <a:t>Twist in the sink adaptor.</a:t>
            </a:r>
          </a:p>
        </p:txBody>
      </p:sp>
      <p:sp>
        <p:nvSpPr>
          <p:cNvPr id="28677" name="Oval 405"/>
          <p:cNvSpPr>
            <a:spLocks noChangeArrowheads="1"/>
          </p:cNvSpPr>
          <p:nvPr/>
        </p:nvSpPr>
        <p:spPr bwMode="auto">
          <a:xfrm>
            <a:off x="438150" y="5862638"/>
            <a:ext cx="215900" cy="215900"/>
          </a:xfrm>
          <a:prstGeom prst="ellipse">
            <a:avLst/>
          </a:prstGeom>
          <a:solidFill>
            <a:schemeClr val="bg1"/>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0"/>
              </a:spcBef>
              <a:buFontTx/>
              <a:buNone/>
            </a:pPr>
            <a:r>
              <a:rPr lang="en-US" altLang="en-US" sz="1400"/>
              <a:t>2</a:t>
            </a:r>
          </a:p>
        </p:txBody>
      </p:sp>
      <p:pic>
        <p:nvPicPr>
          <p:cNvPr id="28678" name="Picture 26" descr="DSC09140"/>
          <p:cNvPicPr>
            <a:picLocks noChangeAspect="1"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4710113" y="4164013"/>
            <a:ext cx="1655762"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28" descr="DSC09142"/>
          <p:cNvPicPr>
            <a:picLocks noChangeAspect="1" noChangeArrowheads="1"/>
          </p:cNvPicPr>
          <p:nvPr/>
        </p:nvPicPr>
        <p:blipFill>
          <a:blip r:embed="rId4">
            <a:lum bright="10000"/>
            <a:extLst>
              <a:ext uri="{28A0092B-C50C-407E-A947-70E740481C1C}">
                <a14:useLocalDpi xmlns:a14="http://schemas.microsoft.com/office/drawing/2010/main" val="0"/>
              </a:ext>
            </a:extLst>
          </a:blip>
          <a:srcRect/>
          <a:stretch>
            <a:fillRect/>
          </a:stretch>
        </p:blipFill>
        <p:spPr bwMode="auto">
          <a:xfrm>
            <a:off x="2795588" y="5821363"/>
            <a:ext cx="16097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29" descr="DSC09143"/>
          <p:cNvPicPr>
            <a:picLocks noChangeAspect="1" noChangeArrowheads="1"/>
          </p:cNvPicPr>
          <p:nvPr/>
        </p:nvPicPr>
        <p:blipFill>
          <a:blip r:embed="rId5">
            <a:lum bright="10000"/>
            <a:extLst>
              <a:ext uri="{28A0092B-C50C-407E-A947-70E740481C1C}">
                <a14:useLocalDpi xmlns:a14="http://schemas.microsoft.com/office/drawing/2010/main" val="0"/>
              </a:ext>
            </a:extLst>
          </a:blip>
          <a:srcRect l="2736" b="15579"/>
          <a:stretch>
            <a:fillRect/>
          </a:stretch>
        </p:blipFill>
        <p:spPr bwMode="auto">
          <a:xfrm>
            <a:off x="4486275" y="5816600"/>
            <a:ext cx="1895475" cy="154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30" descr="DSC09147"/>
          <p:cNvPicPr>
            <a:picLocks noChangeAspect="1" noChangeArrowheads="1"/>
          </p:cNvPicPr>
          <p:nvPr/>
        </p:nvPicPr>
        <p:blipFill>
          <a:blip r:embed="rId6">
            <a:lum bright="10000"/>
            <a:extLst>
              <a:ext uri="{28A0092B-C50C-407E-A947-70E740481C1C}">
                <a14:useLocalDpi xmlns:a14="http://schemas.microsoft.com/office/drawing/2010/main" val="0"/>
              </a:ext>
            </a:extLst>
          </a:blip>
          <a:srcRect/>
          <a:stretch>
            <a:fillRect/>
          </a:stretch>
        </p:blipFill>
        <p:spPr bwMode="auto">
          <a:xfrm>
            <a:off x="428625" y="7643813"/>
            <a:ext cx="2392363" cy="181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2" name="Picture 31" descr="DSC0916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0838" y="7624763"/>
            <a:ext cx="1749425" cy="182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3" name="Picture 32" descr="DSC0916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02175" y="7620000"/>
            <a:ext cx="1592263"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4" name="Oval 405"/>
          <p:cNvSpPr>
            <a:spLocks noChangeArrowheads="1"/>
          </p:cNvSpPr>
          <p:nvPr/>
        </p:nvSpPr>
        <p:spPr bwMode="auto">
          <a:xfrm>
            <a:off x="4765675" y="4198938"/>
            <a:ext cx="215900" cy="215900"/>
          </a:xfrm>
          <a:prstGeom prst="ellipse">
            <a:avLst/>
          </a:prstGeom>
          <a:solidFill>
            <a:schemeClr val="bg1"/>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0"/>
              </a:spcBef>
              <a:buFontTx/>
              <a:buNone/>
            </a:pPr>
            <a:r>
              <a:rPr lang="en-US" altLang="en-US" sz="1400"/>
              <a:t>1</a:t>
            </a:r>
          </a:p>
        </p:txBody>
      </p:sp>
      <p:sp>
        <p:nvSpPr>
          <p:cNvPr id="28685" name="Oval 405"/>
          <p:cNvSpPr>
            <a:spLocks noChangeArrowheads="1"/>
          </p:cNvSpPr>
          <p:nvPr/>
        </p:nvSpPr>
        <p:spPr bwMode="auto">
          <a:xfrm>
            <a:off x="2847975" y="5881688"/>
            <a:ext cx="215900" cy="215900"/>
          </a:xfrm>
          <a:prstGeom prst="ellipse">
            <a:avLst/>
          </a:prstGeom>
          <a:solidFill>
            <a:schemeClr val="bg1"/>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0"/>
              </a:spcBef>
              <a:buFontTx/>
              <a:buNone/>
            </a:pPr>
            <a:r>
              <a:rPr lang="en-US" altLang="en-US" sz="1400"/>
              <a:t>3</a:t>
            </a:r>
          </a:p>
        </p:txBody>
      </p:sp>
      <p:sp>
        <p:nvSpPr>
          <p:cNvPr id="28686" name="Oval 405"/>
          <p:cNvSpPr>
            <a:spLocks noChangeArrowheads="1"/>
          </p:cNvSpPr>
          <p:nvPr/>
        </p:nvSpPr>
        <p:spPr bwMode="auto">
          <a:xfrm>
            <a:off x="4527550" y="5862638"/>
            <a:ext cx="215900" cy="215900"/>
          </a:xfrm>
          <a:prstGeom prst="ellipse">
            <a:avLst/>
          </a:prstGeom>
          <a:solidFill>
            <a:schemeClr val="bg1"/>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0"/>
              </a:spcBef>
              <a:buFontTx/>
              <a:buNone/>
            </a:pPr>
            <a:r>
              <a:rPr lang="en-US" altLang="en-US" sz="1400"/>
              <a:t>4</a:t>
            </a:r>
          </a:p>
        </p:txBody>
      </p:sp>
      <p:sp>
        <p:nvSpPr>
          <p:cNvPr id="28687" name="Oval 405"/>
          <p:cNvSpPr>
            <a:spLocks noChangeArrowheads="1"/>
          </p:cNvSpPr>
          <p:nvPr/>
        </p:nvSpPr>
        <p:spPr bwMode="auto">
          <a:xfrm>
            <a:off x="431800" y="7394575"/>
            <a:ext cx="215900" cy="215900"/>
          </a:xfrm>
          <a:prstGeom prst="ellipse">
            <a:avLst/>
          </a:prstGeom>
          <a:solidFill>
            <a:schemeClr val="bg1"/>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0"/>
              </a:spcBef>
              <a:buFontTx/>
              <a:buNone/>
            </a:pPr>
            <a:r>
              <a:rPr lang="en-US" altLang="en-US" sz="1400"/>
              <a:t>5</a:t>
            </a:r>
          </a:p>
        </p:txBody>
      </p:sp>
      <p:sp>
        <p:nvSpPr>
          <p:cNvPr id="18" name="Teardrop 17"/>
          <p:cNvSpPr/>
          <p:nvPr/>
        </p:nvSpPr>
        <p:spPr>
          <a:xfrm>
            <a:off x="474663" y="7677150"/>
            <a:ext cx="381000" cy="381000"/>
          </a:xfrm>
          <a:prstGeom prst="teardrop">
            <a:avLst/>
          </a:prstGeom>
          <a:solidFill>
            <a:schemeClr val="bg1"/>
          </a:solidFill>
          <a:ln w="19050">
            <a:solidFill>
              <a:srgbClr val="1025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defRPr/>
            </a:pPr>
            <a:r>
              <a:rPr lang="en-US" altLang="en-US" sz="1600" b="1" smtClean="0">
                <a:solidFill>
                  <a:srgbClr val="000000"/>
                </a:solidFill>
                <a:latin typeface="Arial Rounded MT Bold" pitchFamily="34" charset="0"/>
              </a:rPr>
              <a:t>D</a:t>
            </a:r>
          </a:p>
        </p:txBody>
      </p:sp>
      <p:sp>
        <p:nvSpPr>
          <p:cNvPr id="21" name="Teardrop 20"/>
          <p:cNvSpPr/>
          <p:nvPr/>
        </p:nvSpPr>
        <p:spPr>
          <a:xfrm>
            <a:off x="4227513" y="7686675"/>
            <a:ext cx="381000" cy="381000"/>
          </a:xfrm>
          <a:prstGeom prst="teardrop">
            <a:avLst/>
          </a:prstGeom>
          <a:solidFill>
            <a:schemeClr val="bg1"/>
          </a:solidFill>
          <a:ln w="19050">
            <a:solidFill>
              <a:srgbClr val="1025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defRPr/>
            </a:pPr>
            <a:r>
              <a:rPr lang="en-US" altLang="en-US" sz="1600" b="1" smtClean="0">
                <a:solidFill>
                  <a:srgbClr val="000000"/>
                </a:solidFill>
                <a:latin typeface="Arial Rounded MT Bold" pitchFamily="34" charset="0"/>
              </a:rPr>
              <a:t>E</a:t>
            </a:r>
          </a:p>
        </p:txBody>
      </p:sp>
      <p:sp>
        <p:nvSpPr>
          <p:cNvPr id="22" name="Teardrop 21"/>
          <p:cNvSpPr/>
          <p:nvPr/>
        </p:nvSpPr>
        <p:spPr>
          <a:xfrm>
            <a:off x="5884863" y="7686675"/>
            <a:ext cx="381000" cy="381000"/>
          </a:xfrm>
          <a:prstGeom prst="teardrop">
            <a:avLst/>
          </a:prstGeom>
          <a:solidFill>
            <a:schemeClr val="bg1"/>
          </a:solidFill>
          <a:ln w="19050">
            <a:solidFill>
              <a:srgbClr val="1025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defRPr/>
            </a:pPr>
            <a:r>
              <a:rPr lang="en-US" altLang="en-US" sz="1600" b="1" smtClean="0">
                <a:solidFill>
                  <a:srgbClr val="000000"/>
                </a:solidFill>
                <a:latin typeface="Arial Rounded MT Bold" pitchFamily="34" charset="0"/>
              </a:rPr>
              <a:t>F</a:t>
            </a:r>
          </a:p>
        </p:txBody>
      </p:sp>
      <p:sp>
        <p:nvSpPr>
          <p:cNvPr id="34" name="Rectangle 33"/>
          <p:cNvSpPr/>
          <p:nvPr/>
        </p:nvSpPr>
        <p:spPr bwMode="auto">
          <a:xfrm>
            <a:off x="260350" y="898525"/>
            <a:ext cx="6388100" cy="1625600"/>
          </a:xfrm>
          <a:prstGeom prst="rect">
            <a:avLst/>
          </a:prstGeom>
          <a:solidFill>
            <a:schemeClr val="bg1"/>
          </a:solidFill>
          <a:ln w="19050" cap="flat" cmpd="sng" algn="ctr">
            <a:solidFill>
              <a:srgbClr val="10253F"/>
            </a:solidFill>
            <a:prstDash val="solid"/>
            <a:round/>
            <a:headEnd type="none" w="med" len="med"/>
            <a:tailEnd type="none" w="med" len="med"/>
          </a:ln>
          <a:effectLst/>
        </p:spPr>
        <p:txBody>
          <a:bodyPr/>
          <a:lstStyle/>
          <a:p>
            <a:pPr>
              <a:defRPr/>
            </a:pPr>
            <a:endParaRPr lang="en-US">
              <a:ln>
                <a:solidFill>
                  <a:sysClr val="windowText" lastClr="000000"/>
                </a:solidFill>
              </a:ln>
              <a:ea typeface="新細明體" charset="-120"/>
            </a:endParaRPr>
          </a:p>
        </p:txBody>
      </p:sp>
      <p:sp>
        <p:nvSpPr>
          <p:cNvPr id="35" name="Rectangle 34"/>
          <p:cNvSpPr/>
          <p:nvPr/>
        </p:nvSpPr>
        <p:spPr>
          <a:xfrm>
            <a:off x="260350" y="276225"/>
            <a:ext cx="6400800" cy="565150"/>
          </a:xfrm>
          <a:prstGeom prst="rect">
            <a:avLst/>
          </a:prstGeom>
          <a:solidFill>
            <a:schemeClr val="accent1">
              <a:lumMod val="50000"/>
            </a:schemeClr>
          </a:solidFill>
          <a:ln w="19050">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latin typeface="Arial Rounded MT Bold" pitchFamily="34" charset="0"/>
              </a:rPr>
              <a:t>S</a:t>
            </a:r>
            <a:r>
              <a:rPr lang="en-US" sz="1600" b="1" dirty="0">
                <a:latin typeface="Arial Rounded MT Bold" pitchFamily="34" charset="0"/>
              </a:rPr>
              <a:t>INK</a:t>
            </a:r>
            <a:r>
              <a:rPr lang="en-US" sz="2000" b="1" dirty="0">
                <a:latin typeface="Arial Rounded MT Bold" pitchFamily="34" charset="0"/>
              </a:rPr>
              <a:t> F</a:t>
            </a:r>
            <a:r>
              <a:rPr lang="en-US" sz="1600" b="1" dirty="0">
                <a:latin typeface="Arial Rounded MT Bold" pitchFamily="34" charset="0"/>
              </a:rPr>
              <a:t>AUCET</a:t>
            </a:r>
            <a:r>
              <a:rPr lang="en-US" sz="2000" b="1" dirty="0">
                <a:latin typeface="Arial Rounded MT Bold" pitchFamily="34" charset="0"/>
              </a:rPr>
              <a:t> </a:t>
            </a:r>
            <a:r>
              <a:rPr lang="en-US" sz="1600" b="1" dirty="0">
                <a:latin typeface="Arial Rounded MT Bold" pitchFamily="34" charset="0"/>
              </a:rPr>
              <a:t>(O</a:t>
            </a:r>
            <a:r>
              <a:rPr lang="en-US" sz="1200" b="1" dirty="0">
                <a:latin typeface="Arial Rounded MT Bold" pitchFamily="34" charset="0"/>
              </a:rPr>
              <a:t>PTIONS</a:t>
            </a:r>
            <a:r>
              <a:rPr lang="en-US" sz="1600" b="1" dirty="0">
                <a:latin typeface="Arial Rounded MT Bold" pitchFamily="34" charset="0"/>
              </a:rPr>
              <a:t> D, E, F)</a:t>
            </a:r>
          </a:p>
          <a:p>
            <a:pPr algn="ctr">
              <a:buFont typeface="Arial" pitchFamily="34" charset="0"/>
              <a:buChar char="•"/>
              <a:defRPr/>
            </a:pPr>
            <a:r>
              <a:rPr lang="en-US" sz="1200" dirty="0">
                <a:latin typeface="Arial Rounded MT Bold" pitchFamily="34" charset="0"/>
              </a:rPr>
              <a:t> </a:t>
            </a:r>
            <a:r>
              <a:rPr lang="en-US" sz="1200" dirty="0">
                <a:latin typeface="+mj-lt"/>
              </a:rPr>
              <a:t>Kitchen/bathroom sink faucet adapter</a:t>
            </a:r>
          </a:p>
        </p:txBody>
      </p:sp>
      <p:sp>
        <p:nvSpPr>
          <p:cNvPr id="38" name="Rectangle 37"/>
          <p:cNvSpPr/>
          <p:nvPr/>
        </p:nvSpPr>
        <p:spPr>
          <a:xfrm>
            <a:off x="306388" y="944563"/>
            <a:ext cx="2047875" cy="533400"/>
          </a:xfrm>
          <a:prstGeom prst="rect">
            <a:avLst/>
          </a:prstGeom>
          <a:solidFill>
            <a:schemeClr val="accent1">
              <a:lumMod val="75000"/>
            </a:schemeClr>
          </a:solidFill>
          <a:ln w="19050">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defRPr/>
            </a:pPr>
            <a:r>
              <a:rPr lang="en-US" sz="1600" b="1" dirty="0"/>
              <a:t>PT-aerator-Q</a:t>
            </a:r>
          </a:p>
        </p:txBody>
      </p:sp>
      <p:sp>
        <p:nvSpPr>
          <p:cNvPr id="41" name="Teardrop 40"/>
          <p:cNvSpPr/>
          <p:nvPr/>
        </p:nvSpPr>
        <p:spPr>
          <a:xfrm>
            <a:off x="382588" y="1020763"/>
            <a:ext cx="381000" cy="381000"/>
          </a:xfrm>
          <a:prstGeom prst="teardrop">
            <a:avLst/>
          </a:prstGeom>
          <a:solidFill>
            <a:schemeClr val="bg1"/>
          </a:solidFill>
          <a:ln w="19050">
            <a:solidFill>
              <a:srgbClr val="1025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defRPr/>
            </a:pPr>
            <a:r>
              <a:rPr lang="en-US" altLang="en-US" sz="1600" b="1" smtClean="0">
                <a:solidFill>
                  <a:srgbClr val="000000"/>
                </a:solidFill>
                <a:latin typeface="Arial Rounded MT Bold" pitchFamily="34" charset="0"/>
              </a:rPr>
              <a:t>D</a:t>
            </a:r>
          </a:p>
        </p:txBody>
      </p:sp>
      <p:pic>
        <p:nvPicPr>
          <p:cNvPr id="28695" name="Picture 10" descr="http://59.124.16.10/items/Pic/PT/optionD.JPG"/>
          <p:cNvPicPr>
            <a:picLocks noChangeAspect="1" noChangeArrowheads="1"/>
          </p:cNvPicPr>
          <p:nvPr/>
        </p:nvPicPr>
        <p:blipFill>
          <a:blip r:embed="rId9">
            <a:extLst>
              <a:ext uri="{28A0092B-C50C-407E-A947-70E740481C1C}">
                <a14:useLocalDpi xmlns:a14="http://schemas.microsoft.com/office/drawing/2010/main" val="0"/>
              </a:ext>
            </a:extLst>
          </a:blip>
          <a:srcRect b="14136"/>
          <a:stretch>
            <a:fillRect/>
          </a:stretch>
        </p:blipFill>
        <p:spPr bwMode="auto">
          <a:xfrm>
            <a:off x="320675" y="1479550"/>
            <a:ext cx="2025650" cy="971550"/>
          </a:xfrm>
          <a:prstGeom prst="rect">
            <a:avLst/>
          </a:prstGeom>
          <a:noFill/>
          <a:ln w="19050">
            <a:solidFill>
              <a:srgbClr val="10253F"/>
            </a:solidFill>
            <a:miter lim="800000"/>
            <a:headEnd/>
            <a:tailEnd/>
          </a:ln>
          <a:extLst>
            <a:ext uri="{909E8E84-426E-40DD-AFC4-6F175D3DCCD1}">
              <a14:hiddenFill xmlns:a14="http://schemas.microsoft.com/office/drawing/2010/main">
                <a:solidFill>
                  <a:srgbClr val="FFFFFF"/>
                </a:solidFill>
              </a14:hiddenFill>
            </a:ext>
          </a:extLst>
        </p:spPr>
      </p:pic>
      <p:sp>
        <p:nvSpPr>
          <p:cNvPr id="28696" name="TextBox 32"/>
          <p:cNvSpPr txBox="1">
            <a:spLocks noChangeArrowheads="1"/>
          </p:cNvSpPr>
          <p:nvPr/>
        </p:nvSpPr>
        <p:spPr bwMode="auto">
          <a:xfrm>
            <a:off x="4165600" y="1825625"/>
            <a:ext cx="2571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pPr>
            <a:r>
              <a:rPr lang="en-US" altLang="en-US" sz="1000"/>
              <a:t> faucet adapter</a:t>
            </a:r>
            <a:r>
              <a:rPr lang="en-US" altLang="zh-TW" sz="1000"/>
              <a:t> </a:t>
            </a:r>
            <a:r>
              <a:rPr lang="en-US" altLang="zh-TW" sz="900"/>
              <a:t>with 1/4”</a:t>
            </a:r>
            <a:r>
              <a:rPr lang="en-US" altLang="zh-TW" sz="1000"/>
              <a:t> quick connection</a:t>
            </a:r>
            <a:endParaRPr lang="en-US" altLang="en-US" sz="1000"/>
          </a:p>
          <a:p>
            <a:pPr eaLnBrk="1" hangingPunct="1">
              <a:spcBef>
                <a:spcPct val="0"/>
              </a:spcBef>
            </a:pPr>
            <a:r>
              <a:rPr lang="en-US" altLang="zh-TW" sz="1000"/>
              <a:t> 3</a:t>
            </a:r>
            <a:r>
              <a:rPr lang="en-US" altLang="en-US" sz="1000"/>
              <a:t> black o-rings for faucet adapter</a:t>
            </a:r>
          </a:p>
          <a:p>
            <a:pPr eaLnBrk="1" hangingPunct="1">
              <a:spcBef>
                <a:spcPct val="0"/>
              </a:spcBef>
            </a:pPr>
            <a:r>
              <a:rPr lang="en-US" altLang="zh-TW" sz="1000"/>
              <a:t> </a:t>
            </a:r>
            <a:r>
              <a:rPr lang="en-US" altLang="en-US" sz="1000"/>
              <a:t>white female/male converter</a:t>
            </a:r>
          </a:p>
          <a:p>
            <a:pPr eaLnBrk="1" hangingPunct="1">
              <a:spcBef>
                <a:spcPct val="0"/>
              </a:spcBef>
            </a:pPr>
            <a:r>
              <a:rPr lang="en-US" altLang="zh-TW" sz="1000"/>
              <a:t> </a:t>
            </a:r>
            <a:r>
              <a:rPr lang="en-US" altLang="en-US" sz="1000"/>
              <a:t>black o-ring for converter</a:t>
            </a:r>
          </a:p>
        </p:txBody>
      </p:sp>
      <p:pic>
        <p:nvPicPr>
          <p:cNvPr id="28697" name="Picture 24"/>
          <p:cNvPicPr>
            <a:picLocks noChangeAspect="1" noChangeArrowheads="1"/>
          </p:cNvPicPr>
          <p:nvPr/>
        </p:nvPicPr>
        <p:blipFill>
          <a:blip r:embed="rId10">
            <a:lum bright="10000"/>
            <a:extLst>
              <a:ext uri="{28A0092B-C50C-407E-A947-70E740481C1C}">
                <a14:useLocalDpi xmlns:a14="http://schemas.microsoft.com/office/drawing/2010/main" val="0"/>
              </a:ext>
            </a:extLst>
          </a:blip>
          <a:srcRect/>
          <a:stretch>
            <a:fillRect/>
          </a:stretch>
        </p:blipFill>
        <p:spPr bwMode="auto">
          <a:xfrm>
            <a:off x="2486025" y="1176338"/>
            <a:ext cx="17335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8" name="Picture 25" descr="DSC0915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03750" y="952500"/>
            <a:ext cx="1906588"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Bent Arrow 49"/>
          <p:cNvSpPr/>
          <p:nvPr/>
        </p:nvSpPr>
        <p:spPr bwMode="auto">
          <a:xfrm>
            <a:off x="3352800" y="966788"/>
            <a:ext cx="1293813" cy="681037"/>
          </a:xfrm>
          <a:prstGeom prst="bentArrow">
            <a:avLst>
              <a:gd name="adj1" fmla="val 27734"/>
              <a:gd name="adj2" fmla="val 39085"/>
              <a:gd name="adj3" fmla="val 39558"/>
              <a:gd name="adj4" fmla="val 43750"/>
            </a:avLst>
          </a:prstGeom>
          <a:solidFill>
            <a:schemeClr val="bg1"/>
          </a:solidFill>
          <a:ln w="12700" cap="flat" cmpd="sng" algn="ctr">
            <a:solidFill>
              <a:schemeClr val="tx1"/>
            </a:solidFill>
            <a:prstDash val="solid"/>
            <a:round/>
            <a:headEnd type="none" w="med" len="med"/>
            <a:tailEnd type="none" w="med" len="med"/>
          </a:ln>
          <a:effectLst/>
        </p:spPr>
        <p:txBody>
          <a:bodyPr/>
          <a:lstStyle/>
          <a:p>
            <a:pPr>
              <a:defRPr/>
            </a:pPr>
            <a:endParaRPr lang="en-US" sz="700" dirty="0">
              <a:ea typeface="新細明體" charset="-120"/>
            </a:endParaRPr>
          </a:p>
        </p:txBody>
      </p:sp>
      <p:sp>
        <p:nvSpPr>
          <p:cNvPr id="28700" name="Rectangle 64"/>
          <p:cNvSpPr>
            <a:spLocks noChangeArrowheads="1"/>
          </p:cNvSpPr>
          <p:nvPr/>
        </p:nvSpPr>
        <p:spPr bwMode="auto">
          <a:xfrm>
            <a:off x="2454275" y="922338"/>
            <a:ext cx="17335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r>
              <a:rPr lang="en-US" altLang="en-US" sz="1000" b="1"/>
              <a:t>Aerator faucet connector</a:t>
            </a:r>
          </a:p>
        </p:txBody>
      </p:sp>
      <p:sp>
        <p:nvSpPr>
          <p:cNvPr id="28701" name="TextBox 66"/>
          <p:cNvSpPr txBox="1">
            <a:spLocks noChangeArrowheads="1"/>
          </p:cNvSpPr>
          <p:nvPr/>
        </p:nvSpPr>
        <p:spPr bwMode="auto">
          <a:xfrm>
            <a:off x="3543300" y="1120775"/>
            <a:ext cx="7461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r>
              <a:rPr lang="en-US" altLang="en-US" sz="1000"/>
              <a:t>Assemble</a:t>
            </a:r>
          </a:p>
        </p:txBody>
      </p:sp>
      <p:sp>
        <p:nvSpPr>
          <p:cNvPr id="53" name="Rectangle 52"/>
          <p:cNvSpPr/>
          <p:nvPr/>
        </p:nvSpPr>
        <p:spPr>
          <a:xfrm>
            <a:off x="260350" y="2603500"/>
            <a:ext cx="1873250" cy="533400"/>
          </a:xfrm>
          <a:prstGeom prst="rect">
            <a:avLst/>
          </a:prstGeom>
          <a:solidFill>
            <a:schemeClr val="accent1">
              <a:lumMod val="75000"/>
            </a:schemeClr>
          </a:solidFill>
          <a:ln w="19050">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defRPr/>
            </a:pPr>
            <a:r>
              <a:rPr lang="en-US" sz="1600" b="1" dirty="0"/>
              <a:t>PT-2W2</a:t>
            </a:r>
          </a:p>
        </p:txBody>
      </p:sp>
      <p:sp>
        <p:nvSpPr>
          <p:cNvPr id="54" name="Teardrop 53"/>
          <p:cNvSpPr/>
          <p:nvPr/>
        </p:nvSpPr>
        <p:spPr>
          <a:xfrm>
            <a:off x="339725" y="2674938"/>
            <a:ext cx="381000" cy="381000"/>
          </a:xfrm>
          <a:prstGeom prst="teardrop">
            <a:avLst/>
          </a:prstGeom>
          <a:solidFill>
            <a:schemeClr val="bg1"/>
          </a:solidFill>
          <a:ln w="19050">
            <a:solidFill>
              <a:srgbClr val="1025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defRPr/>
            </a:pPr>
            <a:r>
              <a:rPr lang="en-US" altLang="en-US" sz="1600" b="1" smtClean="0">
                <a:solidFill>
                  <a:srgbClr val="000000"/>
                </a:solidFill>
                <a:latin typeface="Arial Rounded MT Bold" pitchFamily="34" charset="0"/>
              </a:rPr>
              <a:t>E</a:t>
            </a:r>
          </a:p>
        </p:txBody>
      </p:sp>
      <p:sp>
        <p:nvSpPr>
          <p:cNvPr id="55" name="Rectangle 54"/>
          <p:cNvSpPr/>
          <p:nvPr/>
        </p:nvSpPr>
        <p:spPr>
          <a:xfrm>
            <a:off x="260350" y="3140075"/>
            <a:ext cx="1873250" cy="733425"/>
          </a:xfrm>
          <a:prstGeom prst="rect">
            <a:avLst/>
          </a:prstGeom>
          <a:solidFill>
            <a:schemeClr val="bg1"/>
          </a:solidFill>
          <a:ln w="19050">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Arial" pitchFamily="34" charset="0"/>
              <a:buChar char="•"/>
              <a:defRPr/>
            </a:pPr>
            <a:r>
              <a:rPr lang="en-US" sz="1000" dirty="0">
                <a:solidFill>
                  <a:schemeClr val="tx1"/>
                </a:solidFill>
              </a:rPr>
              <a:t> Two way switch</a:t>
            </a:r>
          </a:p>
          <a:p>
            <a:pPr>
              <a:buFont typeface="Arial" pitchFamily="34" charset="0"/>
              <a:buChar char="•"/>
              <a:defRPr/>
            </a:pPr>
            <a:r>
              <a:rPr lang="en-US" sz="1000" dirty="0">
                <a:solidFill>
                  <a:schemeClr val="tx1"/>
                </a:solidFill>
              </a:rPr>
              <a:t>  Includes a converter</a:t>
            </a:r>
            <a:br>
              <a:rPr lang="en-US" sz="1000" dirty="0">
                <a:solidFill>
                  <a:schemeClr val="tx1"/>
                </a:solidFill>
              </a:rPr>
            </a:br>
            <a:r>
              <a:rPr lang="en-US" sz="1000" dirty="0">
                <a:solidFill>
                  <a:schemeClr val="tx1"/>
                </a:solidFill>
              </a:rPr>
              <a:t>+ black o-ring (part B)</a:t>
            </a:r>
          </a:p>
        </p:txBody>
      </p:sp>
      <p:pic>
        <p:nvPicPr>
          <p:cNvPr id="28705" name="Picture 12" descr="http://www.purewaterclub.com/catalog/images/2W1.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33600" y="2617788"/>
            <a:ext cx="1249363" cy="1249362"/>
          </a:xfrm>
          <a:prstGeom prst="rect">
            <a:avLst/>
          </a:prstGeom>
          <a:noFill/>
          <a:ln w="19050">
            <a:solidFill>
              <a:srgbClr val="10253F"/>
            </a:solidFill>
            <a:miter lim="800000"/>
            <a:headEnd/>
            <a:tailEnd/>
          </a:ln>
          <a:extLst>
            <a:ext uri="{909E8E84-426E-40DD-AFC4-6F175D3DCCD1}">
              <a14:hiddenFill xmlns:a14="http://schemas.microsoft.com/office/drawing/2010/main">
                <a:solidFill>
                  <a:srgbClr val="FFFFFF"/>
                </a:solidFill>
              </a14:hiddenFill>
            </a:ext>
          </a:extLst>
        </p:spPr>
      </p:pic>
      <p:sp>
        <p:nvSpPr>
          <p:cNvPr id="57" name="Rectangle 56"/>
          <p:cNvSpPr/>
          <p:nvPr/>
        </p:nvSpPr>
        <p:spPr>
          <a:xfrm>
            <a:off x="3486150" y="2603500"/>
            <a:ext cx="1871663" cy="533400"/>
          </a:xfrm>
          <a:prstGeom prst="rect">
            <a:avLst/>
          </a:prstGeom>
          <a:solidFill>
            <a:schemeClr val="accent1">
              <a:lumMod val="75000"/>
            </a:schemeClr>
          </a:solidFill>
          <a:ln w="19050">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defRPr/>
            </a:pPr>
            <a:r>
              <a:rPr lang="en-US" sz="1600" b="1" dirty="0"/>
              <a:t>PT-3W2</a:t>
            </a:r>
          </a:p>
        </p:txBody>
      </p:sp>
      <p:sp>
        <p:nvSpPr>
          <p:cNvPr id="58" name="Teardrop 57"/>
          <p:cNvSpPr/>
          <p:nvPr/>
        </p:nvSpPr>
        <p:spPr>
          <a:xfrm>
            <a:off x="3565525" y="2674938"/>
            <a:ext cx="381000" cy="381000"/>
          </a:xfrm>
          <a:prstGeom prst="teardrop">
            <a:avLst/>
          </a:prstGeom>
          <a:solidFill>
            <a:schemeClr val="bg1"/>
          </a:solidFill>
          <a:ln w="19050">
            <a:solidFill>
              <a:srgbClr val="1025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defRPr/>
            </a:pPr>
            <a:r>
              <a:rPr lang="en-US" altLang="en-US" sz="1600" b="1" smtClean="0">
                <a:solidFill>
                  <a:srgbClr val="000000"/>
                </a:solidFill>
                <a:latin typeface="Arial Rounded MT Bold" pitchFamily="34" charset="0"/>
              </a:rPr>
              <a:t>F</a:t>
            </a:r>
          </a:p>
        </p:txBody>
      </p:sp>
      <p:sp>
        <p:nvSpPr>
          <p:cNvPr id="59" name="Rectangle 58"/>
          <p:cNvSpPr/>
          <p:nvPr/>
        </p:nvSpPr>
        <p:spPr>
          <a:xfrm>
            <a:off x="3486150" y="3140075"/>
            <a:ext cx="1871663" cy="733425"/>
          </a:xfrm>
          <a:prstGeom prst="rect">
            <a:avLst/>
          </a:prstGeom>
          <a:solidFill>
            <a:schemeClr val="bg1"/>
          </a:solidFill>
          <a:ln w="19050">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Arial" pitchFamily="34" charset="0"/>
              <a:buChar char="•"/>
              <a:defRPr/>
            </a:pPr>
            <a:r>
              <a:rPr lang="en-US" sz="1000" dirty="0">
                <a:solidFill>
                  <a:schemeClr val="tx1"/>
                </a:solidFill>
              </a:rPr>
              <a:t> Three way switch</a:t>
            </a:r>
          </a:p>
          <a:p>
            <a:pPr>
              <a:buFont typeface="Arial" pitchFamily="34" charset="0"/>
              <a:buChar char="•"/>
              <a:defRPr/>
            </a:pPr>
            <a:r>
              <a:rPr lang="en-US" sz="1000" dirty="0">
                <a:solidFill>
                  <a:schemeClr val="tx1"/>
                </a:solidFill>
              </a:rPr>
              <a:t> Includes a converter</a:t>
            </a:r>
            <a:br>
              <a:rPr lang="en-US" sz="1000" dirty="0">
                <a:solidFill>
                  <a:schemeClr val="tx1"/>
                </a:solidFill>
              </a:rPr>
            </a:br>
            <a:r>
              <a:rPr lang="en-US" sz="1000" dirty="0">
                <a:solidFill>
                  <a:schemeClr val="tx1"/>
                </a:solidFill>
              </a:rPr>
              <a:t>+ black o-ring (part B)</a:t>
            </a:r>
          </a:p>
        </p:txBody>
      </p:sp>
      <p:pic>
        <p:nvPicPr>
          <p:cNvPr id="28709" name="Picture 14" descr="http://www.purewaterclub.com/catalog/images/22-171-2w.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73688" y="2609850"/>
            <a:ext cx="1263650" cy="1263650"/>
          </a:xfrm>
          <a:prstGeom prst="rect">
            <a:avLst/>
          </a:prstGeom>
          <a:noFill/>
          <a:ln w="19050">
            <a:solidFill>
              <a:srgbClr val="10253F"/>
            </a:solidFill>
            <a:miter lim="800000"/>
            <a:headEnd/>
            <a:tailEnd/>
          </a:ln>
          <a:extLst>
            <a:ext uri="{909E8E84-426E-40DD-AFC4-6F175D3DCCD1}">
              <a14:hiddenFill xmlns:a14="http://schemas.microsoft.com/office/drawing/2010/main">
                <a:solidFill>
                  <a:srgbClr val="FFFFFF"/>
                </a:solidFill>
              </a14:hiddenFill>
            </a:ext>
          </a:extLst>
        </p:spPr>
      </p:pic>
      <p:sp>
        <p:nvSpPr>
          <p:cNvPr id="28710" name="TextBox 61"/>
          <p:cNvSpPr txBox="1">
            <a:spLocks noChangeArrowheads="1"/>
          </p:cNvSpPr>
          <p:nvPr/>
        </p:nvSpPr>
        <p:spPr bwMode="auto">
          <a:xfrm>
            <a:off x="620713" y="7378700"/>
            <a:ext cx="21002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r>
              <a:rPr lang="en-US" altLang="en-US" sz="1000"/>
              <a:t>Final product (Options D, E, or F):</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71450" y="200025"/>
            <a:ext cx="6553200" cy="3600450"/>
          </a:xfrm>
          <a:prstGeom prst="rect">
            <a:avLst/>
          </a:prstGeom>
          <a:solidFill>
            <a:schemeClr val="accent1">
              <a:lumMod val="20000"/>
              <a:lumOff val="80000"/>
            </a:schemeClr>
          </a:solidFill>
          <a:ln w="76200" cap="flat" cmpd="thickThin">
            <a:solidFill>
              <a:srgbClr val="10253F"/>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260350" y="273050"/>
            <a:ext cx="6400800" cy="533400"/>
          </a:xfrm>
          <a:prstGeom prst="rect">
            <a:avLst/>
          </a:prstGeom>
          <a:solidFill>
            <a:schemeClr val="accent1">
              <a:lumMod val="50000"/>
            </a:schemeClr>
          </a:solidFill>
          <a:ln w="19050">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latin typeface="Arial Rounded MT Bold" pitchFamily="34" charset="0"/>
              </a:rPr>
              <a:t>N</a:t>
            </a:r>
            <a:r>
              <a:rPr lang="en-US" sz="1600" b="1" dirty="0">
                <a:latin typeface="Arial Rounded MT Bold" pitchFamily="34" charset="0"/>
              </a:rPr>
              <a:t>EEDLE </a:t>
            </a:r>
            <a:r>
              <a:rPr lang="en-US" sz="2000" b="1" dirty="0">
                <a:latin typeface="Arial Rounded MT Bold" pitchFamily="34" charset="0"/>
              </a:rPr>
              <a:t>V</a:t>
            </a:r>
            <a:r>
              <a:rPr lang="en-US" sz="1600" b="1" dirty="0">
                <a:latin typeface="Arial Rounded MT Bold" pitchFamily="34" charset="0"/>
              </a:rPr>
              <a:t>ALVE</a:t>
            </a:r>
            <a:r>
              <a:rPr lang="en-US" sz="2000" b="1" dirty="0">
                <a:latin typeface="Arial Rounded MT Bold" pitchFamily="34" charset="0"/>
              </a:rPr>
              <a:t> </a:t>
            </a:r>
            <a:r>
              <a:rPr lang="en-US" sz="1600" b="1" dirty="0">
                <a:latin typeface="Arial Rounded MT Bold" pitchFamily="34" charset="0"/>
              </a:rPr>
              <a:t>(O</a:t>
            </a:r>
            <a:r>
              <a:rPr lang="en-US" sz="1200" b="1" dirty="0">
                <a:latin typeface="Arial Rounded MT Bold" pitchFamily="34" charset="0"/>
              </a:rPr>
              <a:t>PTION</a:t>
            </a:r>
            <a:r>
              <a:rPr lang="en-US" sz="1600" b="1" dirty="0">
                <a:latin typeface="Arial Rounded MT Bold" pitchFamily="34" charset="0"/>
              </a:rPr>
              <a:t> C)</a:t>
            </a:r>
          </a:p>
        </p:txBody>
      </p:sp>
      <p:pic>
        <p:nvPicPr>
          <p:cNvPr id="29700" name="Picture 11" descr="PW-22-2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49725" y="849313"/>
            <a:ext cx="2447925" cy="280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13" descr="PW-22-2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6113" y="1639888"/>
            <a:ext cx="2160587" cy="197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60350" y="920750"/>
            <a:ext cx="1646238" cy="533400"/>
          </a:xfrm>
          <a:prstGeom prst="rect">
            <a:avLst/>
          </a:prstGeom>
          <a:solidFill>
            <a:schemeClr val="accent1">
              <a:lumMod val="75000"/>
            </a:schemeClr>
          </a:solidFill>
          <a:ln w="19050">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defRPr/>
            </a:pPr>
            <a:r>
              <a:rPr lang="en-US" sz="1600" b="1" dirty="0"/>
              <a:t>PT-NED</a:t>
            </a:r>
          </a:p>
        </p:txBody>
      </p:sp>
      <p:sp>
        <p:nvSpPr>
          <p:cNvPr id="6" name="Teardrop 5"/>
          <p:cNvSpPr/>
          <p:nvPr/>
        </p:nvSpPr>
        <p:spPr>
          <a:xfrm>
            <a:off x="336550" y="996950"/>
            <a:ext cx="381000" cy="381000"/>
          </a:xfrm>
          <a:prstGeom prst="teardrop">
            <a:avLst/>
          </a:prstGeom>
          <a:solidFill>
            <a:schemeClr val="bg1"/>
          </a:solidFill>
          <a:ln w="19050">
            <a:solidFill>
              <a:srgbClr val="1025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defRPr/>
            </a:pPr>
            <a:r>
              <a:rPr lang="en-US" altLang="en-US" sz="1600" b="1" smtClean="0">
                <a:solidFill>
                  <a:srgbClr val="000000"/>
                </a:solidFill>
                <a:latin typeface="Arial Rounded MT Bold" pitchFamily="34" charset="0"/>
              </a:rPr>
              <a:t>C</a:t>
            </a:r>
          </a:p>
        </p:txBody>
      </p:sp>
      <p:pic>
        <p:nvPicPr>
          <p:cNvPr id="29704" name="Picture 4" descr="http://59.124.16.10/items/Pic/PT/optionC.JPG"/>
          <p:cNvPicPr>
            <a:picLocks noChangeAspect="1" noChangeArrowheads="1"/>
          </p:cNvPicPr>
          <p:nvPr/>
        </p:nvPicPr>
        <p:blipFill>
          <a:blip r:embed="rId4">
            <a:extLst>
              <a:ext uri="{28A0092B-C50C-407E-A947-70E740481C1C}">
                <a14:useLocalDpi xmlns:a14="http://schemas.microsoft.com/office/drawing/2010/main" val="0"/>
              </a:ext>
            </a:extLst>
          </a:blip>
          <a:srcRect l="4068" r="51341" b="31645"/>
          <a:stretch>
            <a:fillRect/>
          </a:stretch>
        </p:blipFill>
        <p:spPr bwMode="auto">
          <a:xfrm>
            <a:off x="284163" y="1616075"/>
            <a:ext cx="1592262" cy="189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29705" name="TextBox 12"/>
          <p:cNvSpPr txBox="1">
            <a:spLocks noChangeArrowheads="1"/>
          </p:cNvSpPr>
          <p:nvPr/>
        </p:nvSpPr>
        <p:spPr bwMode="auto">
          <a:xfrm>
            <a:off x="1989138" y="1023938"/>
            <a:ext cx="1962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pPr>
            <a:r>
              <a:rPr lang="en-US" altLang="en-US" sz="1000"/>
              <a:t> for PVC pipe only</a:t>
            </a:r>
          </a:p>
          <a:p>
            <a:pPr eaLnBrk="1" hangingPunct="1">
              <a:spcBef>
                <a:spcPct val="0"/>
              </a:spcBef>
              <a:buFontTx/>
              <a:buNone/>
            </a:pPr>
            <a:r>
              <a:rPr lang="en-US" altLang="en-US" sz="1000" b="1"/>
              <a:t>Please assemble as pictured:</a:t>
            </a:r>
          </a:p>
        </p:txBody>
      </p:sp>
      <p:sp>
        <p:nvSpPr>
          <p:cNvPr id="29706" name="Text Box 39"/>
          <p:cNvSpPr txBox="1">
            <a:spLocks noChangeArrowheads="1"/>
          </p:cNvSpPr>
          <p:nvPr/>
        </p:nvSpPr>
        <p:spPr bwMode="auto">
          <a:xfrm>
            <a:off x="0" y="4089400"/>
            <a:ext cx="6858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en-US" sz="1800" b="1"/>
              <a:t>Installation Step 2: </a:t>
            </a:r>
            <a:r>
              <a:rPr lang="en-US" altLang="en-US" sz="1800"/>
              <a:t>Inserting the RO Membrane</a:t>
            </a:r>
          </a:p>
        </p:txBody>
      </p:sp>
      <p:pic>
        <p:nvPicPr>
          <p:cNvPr id="29707" name="Picture 31" descr="DSC0079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500" y="4695825"/>
            <a:ext cx="1655763" cy="12398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9708" name="Text Box 32"/>
          <p:cNvSpPr txBox="1">
            <a:spLocks noChangeArrowheads="1"/>
          </p:cNvSpPr>
          <p:nvPr/>
        </p:nvSpPr>
        <p:spPr bwMode="auto">
          <a:xfrm>
            <a:off x="115888" y="5969000"/>
            <a:ext cx="33115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zh-TW" sz="1000" b="1"/>
              <a:t>If membrane housing already has the fitting and tube connected, remove tube from RO housing</a:t>
            </a:r>
          </a:p>
        </p:txBody>
      </p:sp>
      <p:sp>
        <p:nvSpPr>
          <p:cNvPr id="29709" name="Text Box 34"/>
          <p:cNvSpPr txBox="1">
            <a:spLocks noChangeArrowheads="1"/>
          </p:cNvSpPr>
          <p:nvPr/>
        </p:nvSpPr>
        <p:spPr bwMode="auto">
          <a:xfrm>
            <a:off x="25400" y="8121650"/>
            <a:ext cx="3422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zh-TW" sz="1000" b="1"/>
              <a:t>The membrane must be inserted all the way to the end. You must be able to twist on the cap completely.</a:t>
            </a:r>
          </a:p>
        </p:txBody>
      </p:sp>
      <p:pic>
        <p:nvPicPr>
          <p:cNvPr id="29710" name="Picture 3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81450" y="4683125"/>
            <a:ext cx="2255838"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1" name="Text Box 34"/>
          <p:cNvSpPr txBox="1">
            <a:spLocks noChangeArrowheads="1"/>
          </p:cNvSpPr>
          <p:nvPr/>
        </p:nvSpPr>
        <p:spPr bwMode="auto">
          <a:xfrm>
            <a:off x="3500438" y="8121650"/>
            <a:ext cx="30972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zh-TW" sz="1000" b="1"/>
              <a:t>Twist on the cap of the housing, then</a:t>
            </a:r>
            <a:br>
              <a:rPr lang="en-US" altLang="zh-TW" sz="1000" b="1"/>
            </a:br>
            <a:r>
              <a:rPr lang="en-US" altLang="zh-TW" sz="1000" b="1"/>
              <a:t>re-connect the tube from auto shut off valve.</a:t>
            </a:r>
          </a:p>
        </p:txBody>
      </p:sp>
      <p:sp>
        <p:nvSpPr>
          <p:cNvPr id="29712" name="Text Box 36"/>
          <p:cNvSpPr txBox="1">
            <a:spLocks noChangeArrowheads="1"/>
          </p:cNvSpPr>
          <p:nvPr/>
        </p:nvSpPr>
        <p:spPr bwMode="auto">
          <a:xfrm>
            <a:off x="3502025" y="5969000"/>
            <a:ext cx="316706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zh-TW" sz="1000" b="1"/>
              <a:t>Take out the membrane from the clear plastic wrapping, then insert membrane into housing (the end with 2 black rings go in first)</a:t>
            </a:r>
          </a:p>
        </p:txBody>
      </p:sp>
      <p:sp>
        <p:nvSpPr>
          <p:cNvPr id="29713" name="Text Box 34"/>
          <p:cNvSpPr txBox="1">
            <a:spLocks noChangeArrowheads="1"/>
          </p:cNvSpPr>
          <p:nvPr/>
        </p:nvSpPr>
        <p:spPr bwMode="auto">
          <a:xfrm>
            <a:off x="433388" y="8777288"/>
            <a:ext cx="6019800" cy="7842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zh-TW" sz="1000" b="1" i="1" dirty="0"/>
              <a:t>Important: </a:t>
            </a:r>
            <a:r>
              <a:rPr lang="en-US" altLang="zh-TW" sz="1000" b="1" dirty="0"/>
              <a:t>The membrane housing should come with a white O-ring.</a:t>
            </a:r>
            <a:br>
              <a:rPr lang="en-US" altLang="zh-TW" sz="1000" b="1" dirty="0"/>
            </a:br>
            <a:r>
              <a:rPr lang="en-US" altLang="zh-TW" sz="1000" b="1" dirty="0"/>
              <a:t>The sticky grease on it is Vaseline, which will prevent leaking.</a:t>
            </a:r>
            <a:br>
              <a:rPr lang="en-US" altLang="zh-TW" sz="1000" b="1" dirty="0"/>
            </a:br>
            <a:r>
              <a:rPr lang="en-US" altLang="zh-TW" sz="1000" b="1" dirty="0"/>
              <a:t>If the ring is missing, water will leak from the housing.</a:t>
            </a:r>
          </a:p>
          <a:p>
            <a:pPr algn="ctr" eaLnBrk="1" hangingPunct="1">
              <a:spcBef>
                <a:spcPct val="50000"/>
              </a:spcBef>
              <a:buFontTx/>
              <a:buNone/>
            </a:pPr>
            <a:r>
              <a:rPr lang="en-US" altLang="zh-TW" sz="1000" b="1" dirty="0"/>
              <a:t>Please contact us if you’re missing the O-ring.</a:t>
            </a:r>
          </a:p>
        </p:txBody>
      </p:sp>
      <p:pic>
        <p:nvPicPr>
          <p:cNvPr id="29714" name="Picture 9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49725" y="6692900"/>
            <a:ext cx="18002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715" name="Group 23"/>
          <p:cNvGrpSpPr>
            <a:grpSpLocks/>
          </p:cNvGrpSpPr>
          <p:nvPr/>
        </p:nvGrpSpPr>
        <p:grpSpPr bwMode="auto">
          <a:xfrm>
            <a:off x="908050" y="6681788"/>
            <a:ext cx="1728788" cy="1439862"/>
            <a:chOff x="908050" y="6537176"/>
            <a:chExt cx="1728862" cy="1440160"/>
          </a:xfrm>
        </p:grpSpPr>
        <p:pic>
          <p:nvPicPr>
            <p:cNvPr id="29716" name="Picture 33" descr="DSC0393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8050" y="6753373"/>
              <a:ext cx="165735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9717" name="Line 22"/>
            <p:cNvSpPr>
              <a:spLocks noChangeShapeType="1"/>
            </p:cNvSpPr>
            <p:nvPr/>
          </p:nvSpPr>
          <p:spPr bwMode="auto">
            <a:xfrm flipH="1">
              <a:off x="1916112" y="6681192"/>
              <a:ext cx="216743" cy="21465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18" name="Text Box 23"/>
            <p:cNvSpPr txBox="1">
              <a:spLocks noChangeArrowheads="1"/>
            </p:cNvSpPr>
            <p:nvPr/>
          </p:nvSpPr>
          <p:spPr bwMode="auto">
            <a:xfrm>
              <a:off x="2059558" y="6537176"/>
              <a:ext cx="577354"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en-US" sz="1000"/>
                <a:t>O-ring</a:t>
              </a: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033588" y="540861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96922"/>
            <a:ext cx="6858000" cy="989459"/>
          </a:xfrm>
          <a:prstGeom prst="rect">
            <a:avLst/>
          </a:prstGeom>
          <a:noFill/>
        </p:spPr>
        <p:txBody>
          <a:bodyPr wrap="square" rtlCol="0" anchor="ctr" anchorCtr="0">
            <a:noAutofit/>
          </a:bodyPr>
          <a:lstStyle/>
          <a:p>
            <a:pPr algn="ctr">
              <a:spcAft>
                <a:spcPts val="60"/>
              </a:spcAft>
            </a:pPr>
            <a:r>
              <a:rPr lang="en-US" altLang="zh-TW" sz="3200" b="1" dirty="0" smtClean="0">
                <a:solidFill>
                  <a:srgbClr val="000000"/>
                </a:solidFill>
                <a:latin typeface="Arial Black" panose="020B0A04020102020204" pitchFamily="34" charset="0"/>
                <a:ea typeface="宋体"/>
                <a:cs typeface="Arial"/>
              </a:rPr>
              <a:t>RO SYSTEM DIAGRAM</a:t>
            </a:r>
            <a:endParaRPr lang="en-US" sz="3200" b="1" dirty="0">
              <a:latin typeface="Arial Black" panose="020B0A04020102020204" pitchFamily="34" charset="0"/>
              <a:ea typeface="宋体"/>
            </a:endParaRPr>
          </a:p>
          <a:p>
            <a:pPr algn="ctr">
              <a:spcAft>
                <a:spcPts val="60"/>
              </a:spcAft>
            </a:pPr>
            <a:r>
              <a:rPr lang="en-US" sz="2400" b="1" dirty="0" smtClean="0">
                <a:solidFill>
                  <a:srgbClr val="000000"/>
                </a:solidFill>
                <a:latin typeface="Arial"/>
                <a:ea typeface="宋体"/>
                <a:cs typeface="Arial"/>
              </a:rPr>
              <a:t>FILTERS / CONNECTERS / PARTS</a:t>
            </a:r>
            <a:endParaRPr lang="en-US" sz="2400" b="1" dirty="0" smtClean="0">
              <a:effectLst/>
              <a:latin typeface="Arial"/>
              <a:ea typeface="宋体"/>
            </a:endParaRPr>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704" y="1496616"/>
            <a:ext cx="5328592" cy="7355319"/>
          </a:xfrm>
          <a:prstGeom prst="rect">
            <a:avLst/>
          </a:prstGeom>
        </p:spPr>
      </p:pic>
    </p:spTree>
    <p:extLst>
      <p:ext uri="{BB962C8B-B14F-4D97-AF65-F5344CB8AC3E}">
        <p14:creationId xmlns:p14="http://schemas.microsoft.com/office/powerpoint/2010/main" val="32265301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Group 35"/>
          <p:cNvGrpSpPr>
            <a:grpSpLocks/>
          </p:cNvGrpSpPr>
          <p:nvPr/>
        </p:nvGrpSpPr>
        <p:grpSpPr bwMode="auto">
          <a:xfrm>
            <a:off x="3514725" y="4897438"/>
            <a:ext cx="3082925" cy="2071687"/>
            <a:chOff x="2351" y="1986"/>
            <a:chExt cx="1987" cy="1336"/>
          </a:xfrm>
        </p:grpSpPr>
        <p:pic>
          <p:nvPicPr>
            <p:cNvPr id="30745" name="Picture 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 y="1986"/>
              <a:ext cx="1224" cy="1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3" name="Text Box 37"/>
            <p:cNvSpPr txBox="1">
              <a:spLocks noChangeArrowheads="1"/>
            </p:cNvSpPr>
            <p:nvPr/>
          </p:nvSpPr>
          <p:spPr bwMode="auto">
            <a:xfrm>
              <a:off x="2704" y="2024"/>
              <a:ext cx="635" cy="165"/>
            </a:xfrm>
            <a:prstGeom prst="rect">
              <a:avLst/>
            </a:prstGeom>
            <a:noFill/>
            <a:ln w="9525">
              <a:noFill/>
              <a:miter lim="800000"/>
              <a:headEnd/>
              <a:tailEnd/>
            </a:ln>
          </p:spPr>
          <p:txBody>
            <a:bodyPr>
              <a:spAutoFit/>
            </a:bodyPr>
            <a:lstStyle/>
            <a:p>
              <a:pPr algn="ctr">
                <a:spcBef>
                  <a:spcPct val="50000"/>
                </a:spcBef>
                <a:defRPr/>
              </a:pPr>
              <a:r>
                <a:rPr lang="en-US" altLang="zh-TW" sz="1050" dirty="0"/>
                <a:t>Drain Pipe</a:t>
              </a:r>
            </a:p>
          </p:txBody>
        </p:sp>
        <p:sp>
          <p:nvSpPr>
            <p:cNvPr id="7184" name="Text Box 38"/>
            <p:cNvSpPr txBox="1">
              <a:spLocks noChangeArrowheads="1"/>
            </p:cNvSpPr>
            <p:nvPr/>
          </p:nvSpPr>
          <p:spPr bwMode="auto">
            <a:xfrm>
              <a:off x="2478" y="2339"/>
              <a:ext cx="725" cy="271"/>
            </a:xfrm>
            <a:prstGeom prst="rect">
              <a:avLst/>
            </a:prstGeom>
            <a:noFill/>
            <a:ln w="9525">
              <a:noFill/>
              <a:miter lim="800000"/>
              <a:headEnd/>
              <a:tailEnd/>
            </a:ln>
          </p:spPr>
          <p:txBody>
            <a:bodyPr>
              <a:spAutoFit/>
            </a:bodyPr>
            <a:lstStyle/>
            <a:p>
              <a:pPr algn="ctr">
                <a:spcBef>
                  <a:spcPct val="50000"/>
                </a:spcBef>
                <a:defRPr/>
              </a:pPr>
              <a:r>
                <a:rPr lang="en-US" altLang="zh-TW" sz="1050"/>
                <a:t>Drain Clamp Front Plate</a:t>
              </a:r>
            </a:p>
          </p:txBody>
        </p:sp>
        <p:sp>
          <p:nvSpPr>
            <p:cNvPr id="7185" name="Text Box 39"/>
            <p:cNvSpPr txBox="1">
              <a:spLocks noChangeArrowheads="1"/>
            </p:cNvSpPr>
            <p:nvPr/>
          </p:nvSpPr>
          <p:spPr bwMode="auto">
            <a:xfrm>
              <a:off x="2351" y="2596"/>
              <a:ext cx="580" cy="165"/>
            </a:xfrm>
            <a:prstGeom prst="rect">
              <a:avLst/>
            </a:prstGeom>
            <a:noFill/>
            <a:ln w="9525">
              <a:noFill/>
              <a:miter lim="800000"/>
              <a:headEnd/>
              <a:tailEnd/>
            </a:ln>
          </p:spPr>
          <p:txBody>
            <a:bodyPr>
              <a:spAutoFit/>
            </a:bodyPr>
            <a:lstStyle/>
            <a:p>
              <a:pPr algn="ctr">
                <a:spcBef>
                  <a:spcPct val="50000"/>
                </a:spcBef>
                <a:defRPr/>
              </a:pPr>
              <a:r>
                <a:rPr lang="en-US" altLang="zh-TW" sz="1050"/>
                <a:t>¼” Screw</a:t>
              </a:r>
            </a:p>
          </p:txBody>
        </p:sp>
        <p:sp>
          <p:nvSpPr>
            <p:cNvPr id="7186" name="Text Box 40"/>
            <p:cNvSpPr txBox="1">
              <a:spLocks noChangeArrowheads="1"/>
            </p:cNvSpPr>
            <p:nvPr/>
          </p:nvSpPr>
          <p:spPr bwMode="auto">
            <a:xfrm>
              <a:off x="2734" y="3051"/>
              <a:ext cx="590" cy="271"/>
            </a:xfrm>
            <a:prstGeom prst="rect">
              <a:avLst/>
            </a:prstGeom>
            <a:noFill/>
            <a:ln w="9525">
              <a:noFill/>
              <a:miter lim="800000"/>
              <a:headEnd/>
              <a:tailEnd/>
            </a:ln>
          </p:spPr>
          <p:txBody>
            <a:bodyPr>
              <a:spAutoFit/>
            </a:bodyPr>
            <a:lstStyle/>
            <a:p>
              <a:pPr algn="ctr">
                <a:spcBef>
                  <a:spcPct val="50000"/>
                </a:spcBef>
                <a:defRPr/>
              </a:pPr>
              <a:r>
                <a:rPr lang="en-US" altLang="zh-TW" sz="1050"/>
                <a:t>Red Drain Tube</a:t>
              </a:r>
            </a:p>
          </p:txBody>
        </p:sp>
        <p:sp>
          <p:nvSpPr>
            <p:cNvPr id="7187" name="Text Box 41"/>
            <p:cNvSpPr txBox="1">
              <a:spLocks noChangeArrowheads="1"/>
            </p:cNvSpPr>
            <p:nvPr/>
          </p:nvSpPr>
          <p:spPr bwMode="auto">
            <a:xfrm>
              <a:off x="3657" y="2754"/>
              <a:ext cx="681" cy="271"/>
            </a:xfrm>
            <a:prstGeom prst="rect">
              <a:avLst/>
            </a:prstGeom>
            <a:noFill/>
            <a:ln w="9525">
              <a:noFill/>
              <a:miter lim="800000"/>
              <a:headEnd/>
              <a:tailEnd/>
            </a:ln>
          </p:spPr>
          <p:txBody>
            <a:bodyPr>
              <a:spAutoFit/>
            </a:bodyPr>
            <a:lstStyle/>
            <a:p>
              <a:pPr algn="ctr">
                <a:spcBef>
                  <a:spcPct val="50000"/>
                </a:spcBef>
                <a:defRPr/>
              </a:pPr>
              <a:r>
                <a:rPr lang="en-US" altLang="zh-TW" sz="1050" dirty="0"/>
                <a:t>Drain Clamp Back Plate</a:t>
              </a:r>
            </a:p>
          </p:txBody>
        </p:sp>
        <p:sp>
          <p:nvSpPr>
            <p:cNvPr id="7188" name="Text Box 42"/>
            <p:cNvSpPr txBox="1">
              <a:spLocks noChangeArrowheads="1"/>
            </p:cNvSpPr>
            <p:nvPr/>
          </p:nvSpPr>
          <p:spPr bwMode="auto">
            <a:xfrm>
              <a:off x="3648" y="2049"/>
              <a:ext cx="543" cy="165"/>
            </a:xfrm>
            <a:prstGeom prst="rect">
              <a:avLst/>
            </a:prstGeom>
            <a:noFill/>
            <a:ln w="9525">
              <a:noFill/>
              <a:miter lim="800000"/>
              <a:headEnd/>
              <a:tailEnd/>
            </a:ln>
          </p:spPr>
          <p:txBody>
            <a:bodyPr>
              <a:spAutoFit/>
            </a:bodyPr>
            <a:lstStyle/>
            <a:p>
              <a:pPr algn="ctr">
                <a:spcBef>
                  <a:spcPct val="50000"/>
                </a:spcBef>
                <a:defRPr/>
              </a:pPr>
              <a:r>
                <a:rPr lang="en-US" altLang="zh-TW" sz="1050"/>
                <a:t>¼” Nut</a:t>
              </a:r>
            </a:p>
          </p:txBody>
        </p:sp>
      </p:grpSp>
      <p:sp>
        <p:nvSpPr>
          <p:cNvPr id="30723" name="Text Box 39"/>
          <p:cNvSpPr txBox="1">
            <a:spLocks noChangeArrowheads="1"/>
          </p:cNvSpPr>
          <p:nvPr/>
        </p:nvSpPr>
        <p:spPr bwMode="auto">
          <a:xfrm>
            <a:off x="304800" y="84138"/>
            <a:ext cx="6553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en-US" sz="1800" b="1" dirty="0"/>
              <a:t>Installation Step 3:</a:t>
            </a:r>
            <a:r>
              <a:rPr lang="en-US" altLang="en-US" sz="1800" dirty="0"/>
              <a:t> Flow Restrictor (Drain)</a:t>
            </a:r>
          </a:p>
        </p:txBody>
      </p:sp>
      <p:sp>
        <p:nvSpPr>
          <p:cNvPr id="30724" name="Text Box 34"/>
          <p:cNvSpPr txBox="1">
            <a:spLocks noChangeArrowheads="1"/>
          </p:cNvSpPr>
          <p:nvPr/>
        </p:nvSpPr>
        <p:spPr bwMode="auto">
          <a:xfrm>
            <a:off x="690563" y="2324100"/>
            <a:ext cx="52593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zh-TW" sz="1000" dirty="0"/>
              <a:t>Insert the red tube into the flow restrictor. The other end is where waste water comes out.</a:t>
            </a:r>
            <a:br>
              <a:rPr lang="en-US" altLang="zh-TW" sz="1000" dirty="0"/>
            </a:br>
            <a:r>
              <a:rPr lang="en-US" altLang="zh-TW" sz="1000" dirty="0"/>
              <a:t>The ratio from pure water to waste water is 1:3.</a:t>
            </a:r>
          </a:p>
        </p:txBody>
      </p:sp>
      <p:sp>
        <p:nvSpPr>
          <p:cNvPr id="30725" name="Text Box 34"/>
          <p:cNvSpPr txBox="1">
            <a:spLocks noChangeArrowheads="1"/>
          </p:cNvSpPr>
          <p:nvPr/>
        </p:nvSpPr>
        <p:spPr bwMode="auto">
          <a:xfrm>
            <a:off x="3475038" y="631825"/>
            <a:ext cx="2978150" cy="16256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000" b="1" i="1" dirty="0"/>
              <a:t>Important:</a:t>
            </a:r>
          </a:p>
          <a:p>
            <a:pPr eaLnBrk="1" hangingPunct="1">
              <a:spcBef>
                <a:spcPct val="50000"/>
              </a:spcBef>
            </a:pPr>
            <a:r>
              <a:rPr lang="en-US" altLang="zh-TW" sz="1000" b="1" dirty="0"/>
              <a:t>The water that comes out from the restrictor is WASTE water, please do not consume. (You may, however, use it to water lawns, wash clothes/cars, etc.)</a:t>
            </a:r>
          </a:p>
          <a:p>
            <a:pPr eaLnBrk="1" hangingPunct="1">
              <a:spcBef>
                <a:spcPct val="50000"/>
              </a:spcBef>
            </a:pPr>
            <a:r>
              <a:rPr lang="en-US" altLang="zh-TW" sz="1000" b="1" dirty="0"/>
              <a:t>The other end of the flow restrictor MUST be open and free to flow. It CANNOT be blocked off OR connected back to the RO system as an incoming water source!</a:t>
            </a:r>
          </a:p>
        </p:txBody>
      </p:sp>
      <p:pic>
        <p:nvPicPr>
          <p:cNvPr id="30726" name="Picture 29" descr="drai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1788" y="3224213"/>
            <a:ext cx="2952750" cy="267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30" descr="DSC0395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3288" y="3248025"/>
            <a:ext cx="1584325" cy="127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8" name="Text Box 31"/>
          <p:cNvSpPr txBox="1">
            <a:spLocks noChangeArrowheads="1"/>
          </p:cNvSpPr>
          <p:nvPr/>
        </p:nvSpPr>
        <p:spPr bwMode="auto">
          <a:xfrm>
            <a:off x="3443288" y="4545013"/>
            <a:ext cx="3095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800" b="1"/>
              <a:t>Remember, you MUST match the hose opening with the drilled hole. Screw in the saddle valve together tightly.</a:t>
            </a:r>
          </a:p>
        </p:txBody>
      </p:sp>
      <p:pic>
        <p:nvPicPr>
          <p:cNvPr id="30729" name="Picture 32" descr="DSC0396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0638" y="3248025"/>
            <a:ext cx="1439862"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0" name="Text Box 33"/>
          <p:cNvSpPr txBox="1">
            <a:spLocks noChangeArrowheads="1"/>
          </p:cNvSpPr>
          <p:nvPr/>
        </p:nvSpPr>
        <p:spPr bwMode="auto">
          <a:xfrm>
            <a:off x="260350" y="5973763"/>
            <a:ext cx="30972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pPr>
            <a:r>
              <a:rPr lang="en-US" altLang="zh-TW" sz="1000" b="1"/>
              <a:t> Drill a 0.3-0.4 mm hole on the drain pipe</a:t>
            </a:r>
          </a:p>
          <a:p>
            <a:pPr eaLnBrk="1" hangingPunct="1">
              <a:spcBef>
                <a:spcPct val="50000"/>
              </a:spcBef>
            </a:pPr>
            <a:r>
              <a:rPr lang="en-US" altLang="zh-TW" sz="1000" b="1">
                <a:solidFill>
                  <a:srgbClr val="FF0000"/>
                </a:solidFill>
              </a:rPr>
              <a:t> DO NOT drill hole on the bottom of the pipe.</a:t>
            </a:r>
          </a:p>
          <a:p>
            <a:pPr eaLnBrk="1" hangingPunct="1">
              <a:spcBef>
                <a:spcPct val="50000"/>
              </a:spcBef>
            </a:pPr>
            <a:r>
              <a:rPr lang="en-US" altLang="zh-TW" sz="1000" b="1">
                <a:solidFill>
                  <a:srgbClr val="FF0000"/>
                </a:solidFill>
              </a:rPr>
              <a:t> DO NOT lead waste water back to water supply.</a:t>
            </a:r>
          </a:p>
        </p:txBody>
      </p:sp>
      <p:sp>
        <p:nvSpPr>
          <p:cNvPr id="30731" name="Rectangle 34"/>
          <p:cNvSpPr>
            <a:spLocks noChangeArrowheads="1"/>
          </p:cNvSpPr>
          <p:nvPr/>
        </p:nvSpPr>
        <p:spPr bwMode="auto">
          <a:xfrm>
            <a:off x="342900" y="2844800"/>
            <a:ext cx="6172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a:spcBef>
                <a:spcPct val="0"/>
              </a:spcBef>
              <a:buFontTx/>
              <a:buNone/>
            </a:pPr>
            <a:r>
              <a:rPr lang="en-US" altLang="zh-TW" sz="1600" b="1">
                <a:solidFill>
                  <a:schemeClr val="tx2"/>
                </a:solidFill>
              </a:rPr>
              <a:t>The Drain Saddle Valve Installation</a:t>
            </a:r>
          </a:p>
        </p:txBody>
      </p:sp>
      <p:sp>
        <p:nvSpPr>
          <p:cNvPr id="30732" name="Text Box 15"/>
          <p:cNvSpPr txBox="1">
            <a:spLocks noChangeArrowheads="1"/>
          </p:cNvSpPr>
          <p:nvPr/>
        </p:nvSpPr>
        <p:spPr bwMode="auto">
          <a:xfrm>
            <a:off x="260350" y="7543800"/>
            <a:ext cx="63373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zh-TW" sz="1000" b="1"/>
              <a:t>The pressure water tank contains a rubber bladder inside, so the water may taste strange. If using the tank for the first time, please fill it fully with water then drain it out for at least 3 times to clean it out.</a:t>
            </a:r>
          </a:p>
        </p:txBody>
      </p:sp>
      <p:pic>
        <p:nvPicPr>
          <p:cNvPr id="30733" name="Picture 16" descr="DSC0396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0363" y="8123238"/>
            <a:ext cx="151130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4" name="Picture 17" descr="DSC0395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87563" y="8123238"/>
            <a:ext cx="1217612"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5" name="Picture 18" descr="DSC0395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00450" y="8123238"/>
            <a:ext cx="1349375"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6" name="Picture 19" descr="DSC0395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84775" y="8128000"/>
            <a:ext cx="1306513"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7" name="Text Box 20"/>
          <p:cNvSpPr txBox="1">
            <a:spLocks noChangeArrowheads="1"/>
          </p:cNvSpPr>
          <p:nvPr/>
        </p:nvSpPr>
        <p:spPr bwMode="auto">
          <a:xfrm>
            <a:off x="287338" y="9347200"/>
            <a:ext cx="165576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zh-TW" sz="800" b="1"/>
              <a:t>Opening on the top and valve</a:t>
            </a:r>
          </a:p>
        </p:txBody>
      </p:sp>
      <p:sp>
        <p:nvSpPr>
          <p:cNvPr id="30738" name="Text Box 21"/>
          <p:cNvSpPr txBox="1">
            <a:spLocks noChangeArrowheads="1"/>
          </p:cNvSpPr>
          <p:nvPr/>
        </p:nvSpPr>
        <p:spPr bwMode="auto">
          <a:xfrm>
            <a:off x="1871663" y="9347200"/>
            <a:ext cx="165576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zh-TW" sz="800" b="1"/>
              <a:t>Screw in the valve</a:t>
            </a:r>
          </a:p>
        </p:txBody>
      </p:sp>
      <p:sp>
        <p:nvSpPr>
          <p:cNvPr id="30739" name="Text Box 22"/>
          <p:cNvSpPr txBox="1">
            <a:spLocks noChangeArrowheads="1"/>
          </p:cNvSpPr>
          <p:nvPr/>
        </p:nvSpPr>
        <p:spPr bwMode="auto">
          <a:xfrm>
            <a:off x="3429000" y="9347200"/>
            <a:ext cx="16557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zh-TW" sz="800" b="1"/>
              <a:t>Valve open position</a:t>
            </a:r>
          </a:p>
        </p:txBody>
      </p:sp>
      <p:sp>
        <p:nvSpPr>
          <p:cNvPr id="30740" name="Text Box 23"/>
          <p:cNvSpPr txBox="1">
            <a:spLocks noChangeArrowheads="1"/>
          </p:cNvSpPr>
          <p:nvPr/>
        </p:nvSpPr>
        <p:spPr bwMode="auto">
          <a:xfrm>
            <a:off x="4968875" y="9347200"/>
            <a:ext cx="16557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zh-TW" sz="800" b="1"/>
              <a:t>Valve close position</a:t>
            </a:r>
          </a:p>
        </p:txBody>
      </p:sp>
      <p:sp>
        <p:nvSpPr>
          <p:cNvPr id="30741" name="Rectangle 30"/>
          <p:cNvSpPr>
            <a:spLocks noChangeArrowheads="1"/>
          </p:cNvSpPr>
          <p:nvPr/>
        </p:nvSpPr>
        <p:spPr bwMode="auto">
          <a:xfrm>
            <a:off x="765175" y="7256463"/>
            <a:ext cx="5327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a:spcBef>
                <a:spcPct val="0"/>
              </a:spcBef>
              <a:buFontTx/>
              <a:buNone/>
            </a:pPr>
            <a:r>
              <a:rPr lang="en-US" altLang="zh-TW" sz="1600" b="1">
                <a:solidFill>
                  <a:schemeClr val="tx2"/>
                </a:solidFill>
              </a:rPr>
              <a:t>The Pressure Water Tank Installation (optional)</a:t>
            </a:r>
          </a:p>
        </p:txBody>
      </p:sp>
      <p:grpSp>
        <p:nvGrpSpPr>
          <p:cNvPr id="30742" name="Group 32"/>
          <p:cNvGrpSpPr>
            <a:grpSpLocks/>
          </p:cNvGrpSpPr>
          <p:nvPr/>
        </p:nvGrpSpPr>
        <p:grpSpPr bwMode="auto">
          <a:xfrm>
            <a:off x="188913" y="593725"/>
            <a:ext cx="3095625" cy="1730375"/>
            <a:chOff x="188913" y="342900"/>
            <a:chExt cx="3095625" cy="1730375"/>
          </a:xfrm>
        </p:grpSpPr>
        <p:pic>
          <p:nvPicPr>
            <p:cNvPr id="30743" name="Picture 35" descr="DSC0917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8913" y="342900"/>
              <a:ext cx="3095625"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4" name="Oval 15"/>
            <p:cNvSpPr>
              <a:spLocks noChangeArrowheads="1"/>
            </p:cNvSpPr>
            <p:nvPr/>
          </p:nvSpPr>
          <p:spPr bwMode="auto">
            <a:xfrm>
              <a:off x="2276872" y="560512"/>
              <a:ext cx="576262" cy="576262"/>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5" descr="FV-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6513" y="5840413"/>
            <a:ext cx="2159000" cy="167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26" descr="PT-FV-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0350" y="5840413"/>
            <a:ext cx="2170113" cy="200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ext Box 28"/>
          <p:cNvSpPr txBox="1">
            <a:spLocks noChangeArrowheads="1"/>
          </p:cNvSpPr>
          <p:nvPr/>
        </p:nvSpPr>
        <p:spPr bwMode="auto">
          <a:xfrm>
            <a:off x="2636838" y="7569200"/>
            <a:ext cx="3959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800" b="1"/>
              <a:t>Floating valve can be adjusted by using a screwdriver to any angle you want</a:t>
            </a:r>
            <a:r>
              <a:rPr lang="en-US" altLang="zh-TW" sz="800"/>
              <a:t>. Drill a hole on the tank where you want the water line to be reached.</a:t>
            </a:r>
          </a:p>
        </p:txBody>
      </p:sp>
      <p:sp>
        <p:nvSpPr>
          <p:cNvPr id="31749" name="Rectangle 31"/>
          <p:cNvSpPr>
            <a:spLocks noChangeArrowheads="1"/>
          </p:cNvSpPr>
          <p:nvPr/>
        </p:nvSpPr>
        <p:spPr bwMode="auto">
          <a:xfrm>
            <a:off x="260350" y="5457825"/>
            <a:ext cx="6408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a:spcBef>
                <a:spcPct val="0"/>
              </a:spcBef>
              <a:buFontTx/>
              <a:buNone/>
            </a:pPr>
            <a:r>
              <a:rPr lang="en-US" altLang="zh-TW" sz="1600" b="1">
                <a:solidFill>
                  <a:schemeClr val="tx2"/>
                </a:solidFill>
              </a:rPr>
              <a:t>The Floating Valve Installation (optional)</a:t>
            </a:r>
          </a:p>
        </p:txBody>
      </p:sp>
      <p:pic>
        <p:nvPicPr>
          <p:cNvPr id="31750" name="Picture 32" descr="FV"/>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97425" y="5864225"/>
            <a:ext cx="1900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Text Box 40"/>
          <p:cNvSpPr txBox="1">
            <a:spLocks noChangeArrowheads="1"/>
          </p:cNvSpPr>
          <p:nvPr/>
        </p:nvSpPr>
        <p:spPr bwMode="auto">
          <a:xfrm>
            <a:off x="333375" y="4465638"/>
            <a:ext cx="619125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0"/>
              </a:spcBef>
              <a:buFontTx/>
              <a:buNone/>
            </a:pPr>
            <a:r>
              <a:rPr lang="en-US" altLang="en-US" sz="1000" b="1" dirty="0"/>
              <a:t>Most sinks have an extra hole for the mounting of additional faucets, sprayers or soap dispensers. If your sink does not already have an additional hole, you may need to drill 1 " hole on the countertop. Carefully mark the</a:t>
            </a:r>
            <a:r>
              <a:rPr lang="en-US" altLang="zh-TW" sz="1000" b="1" dirty="0"/>
              <a:t> </a:t>
            </a:r>
            <a:r>
              <a:rPr lang="en-US" altLang="en-US" sz="1000" b="1" dirty="0"/>
              <a:t>faucet location, making sure it is far away enough from the regular water faucet so that they don't interfere with each other. Look to see if you can tighten the lock nut from below, before you drill a hole.</a:t>
            </a:r>
            <a:r>
              <a:rPr lang="en-US" altLang="zh-TW" sz="1000" b="1" dirty="0"/>
              <a:t> Once the hole is prepared, assemble all parts together.</a:t>
            </a:r>
            <a:endParaRPr lang="zh-TW" altLang="en-US" sz="1000" b="1" dirty="0"/>
          </a:p>
        </p:txBody>
      </p:sp>
      <p:sp>
        <p:nvSpPr>
          <p:cNvPr id="31752" name="Rectangle 49"/>
          <p:cNvSpPr>
            <a:spLocks noChangeArrowheads="1"/>
          </p:cNvSpPr>
          <p:nvPr/>
        </p:nvSpPr>
        <p:spPr bwMode="auto">
          <a:xfrm>
            <a:off x="333375" y="128588"/>
            <a:ext cx="6408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a:spcBef>
                <a:spcPct val="0"/>
              </a:spcBef>
              <a:buFontTx/>
              <a:buNone/>
            </a:pPr>
            <a:r>
              <a:rPr lang="en-US" altLang="zh-TW" sz="1600" b="1"/>
              <a:t>Long Reach Faucet </a:t>
            </a:r>
            <a:r>
              <a:rPr lang="en-US" altLang="zh-TW" sz="1600" b="1">
                <a:solidFill>
                  <a:schemeClr val="tx2"/>
                </a:solidFill>
              </a:rPr>
              <a:t>Installation (optional)</a:t>
            </a:r>
          </a:p>
        </p:txBody>
      </p:sp>
      <p:pic>
        <p:nvPicPr>
          <p:cNvPr id="31753" name="Picture 4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9475" y="4943475"/>
            <a:ext cx="19050" cy="1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4" name="Picture 4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9475" y="4943475"/>
            <a:ext cx="19050" cy="1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5" name="Picture 4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5888" y="560388"/>
            <a:ext cx="3843337" cy="35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6" name="Text Box 39"/>
          <p:cNvSpPr txBox="1">
            <a:spLocks noChangeArrowheads="1"/>
          </p:cNvSpPr>
          <p:nvPr/>
        </p:nvSpPr>
        <p:spPr bwMode="auto">
          <a:xfrm>
            <a:off x="511175" y="8112125"/>
            <a:ext cx="5797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en-US" sz="1800" b="1"/>
              <a:t>Installation Step 4:</a:t>
            </a:r>
            <a:r>
              <a:rPr lang="en-US" altLang="en-US" sz="1800"/>
              <a:t> Flushing the RO System</a:t>
            </a:r>
          </a:p>
        </p:txBody>
      </p:sp>
      <p:sp>
        <p:nvSpPr>
          <p:cNvPr id="31757" name="Text Box 34"/>
          <p:cNvSpPr txBox="1">
            <a:spLocks noChangeArrowheads="1"/>
          </p:cNvSpPr>
          <p:nvPr/>
        </p:nvSpPr>
        <p:spPr bwMode="auto">
          <a:xfrm>
            <a:off x="188913" y="8612188"/>
            <a:ext cx="6480175" cy="109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AutoNum type="arabicPeriod"/>
            </a:pPr>
            <a:r>
              <a:rPr lang="en-US" altLang="zh-TW" sz="1000" dirty="0"/>
              <a:t>Check to see if all the tubes and fittings are secured properly.</a:t>
            </a:r>
          </a:p>
          <a:p>
            <a:pPr eaLnBrk="1" hangingPunct="1">
              <a:spcBef>
                <a:spcPct val="50000"/>
              </a:spcBef>
              <a:buFontTx/>
              <a:buAutoNum type="arabicPeriod"/>
            </a:pPr>
            <a:r>
              <a:rPr lang="en-US" altLang="zh-TW" sz="1000" dirty="0"/>
              <a:t>Turn on the water source and check for any leaking. If a fitting is leaking, please go back and reconnect the tube to the fitting. If you cannot stop the leaking, please contact us.</a:t>
            </a:r>
          </a:p>
          <a:p>
            <a:pPr eaLnBrk="1" hangingPunct="1">
              <a:spcBef>
                <a:spcPct val="50000"/>
              </a:spcBef>
              <a:buFontTx/>
              <a:buAutoNum type="arabicPeriod"/>
            </a:pPr>
            <a:r>
              <a:rPr lang="en-US" altLang="zh-TW" sz="1000" dirty="0"/>
              <a:t>Let about 5-10 gallons of water flush through the system. This way, the pure water will be safe to use.</a:t>
            </a:r>
          </a:p>
          <a:p>
            <a:pPr eaLnBrk="1" hangingPunct="1">
              <a:spcBef>
                <a:spcPct val="50000"/>
              </a:spcBef>
              <a:buFontTx/>
              <a:buAutoNum type="arabicPeriod"/>
            </a:pPr>
            <a:r>
              <a:rPr lang="en-US" altLang="zh-TW" sz="1000" dirty="0"/>
              <a:t>DO NOT consume the pure water produced in the initial flushing of the system.</a:t>
            </a:r>
          </a:p>
        </p:txBody>
      </p:sp>
      <p:sp>
        <p:nvSpPr>
          <p:cNvPr id="31758" name="Text Box 52"/>
          <p:cNvSpPr txBox="1">
            <a:spLocks noChangeArrowheads="1"/>
          </p:cNvSpPr>
          <p:nvPr/>
        </p:nvSpPr>
        <p:spPr bwMode="auto">
          <a:xfrm>
            <a:off x="3933825" y="4016375"/>
            <a:ext cx="20875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en-US" sz="1000"/>
              <a:t>Quick installer kit (PT-LQfaucet) available on our store (optional)</a:t>
            </a:r>
          </a:p>
        </p:txBody>
      </p:sp>
      <p:pic>
        <p:nvPicPr>
          <p:cNvPr id="31759" name="Picture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60800" y="415925"/>
            <a:ext cx="2127250"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reeform 27"/>
          <p:cNvSpPr>
            <a:spLocks/>
          </p:cNvSpPr>
          <p:nvPr/>
        </p:nvSpPr>
        <p:spPr bwMode="auto">
          <a:xfrm>
            <a:off x="115888" y="3584575"/>
            <a:ext cx="6553200" cy="6121400"/>
          </a:xfrm>
          <a:custGeom>
            <a:avLst/>
            <a:gdLst>
              <a:gd name="T0" fmla="*/ 73025 w 4128"/>
              <a:gd name="T1" fmla="*/ 6121400 h 3856"/>
              <a:gd name="T2" fmla="*/ 6553200 w 4128"/>
              <a:gd name="T3" fmla="*/ 6121400 h 3856"/>
              <a:gd name="T4" fmla="*/ 6553200 w 4128"/>
              <a:gd name="T5" fmla="*/ 0 h 3856"/>
              <a:gd name="T6" fmla="*/ 3313113 w 4128"/>
              <a:gd name="T7" fmla="*/ 0 h 3856"/>
              <a:gd name="T8" fmla="*/ 3313113 w 4128"/>
              <a:gd name="T9" fmla="*/ 288925 h 3856"/>
              <a:gd name="T10" fmla="*/ 0 w 4128"/>
              <a:gd name="T11" fmla="*/ 288925 h 3856"/>
              <a:gd name="T12" fmla="*/ 0 w 4128"/>
              <a:gd name="T13" fmla="*/ 6121400 h 3856"/>
              <a:gd name="T14" fmla="*/ 73025 w 4128"/>
              <a:gd name="T15" fmla="*/ 6121400 h 38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128" h="3856">
                <a:moveTo>
                  <a:pt x="46" y="3856"/>
                </a:moveTo>
                <a:lnTo>
                  <a:pt x="4128" y="3856"/>
                </a:lnTo>
                <a:lnTo>
                  <a:pt x="4128" y="0"/>
                </a:lnTo>
                <a:lnTo>
                  <a:pt x="2087" y="0"/>
                </a:lnTo>
                <a:lnTo>
                  <a:pt x="2087" y="182"/>
                </a:lnTo>
                <a:lnTo>
                  <a:pt x="0" y="182"/>
                </a:lnTo>
                <a:lnTo>
                  <a:pt x="0" y="3856"/>
                </a:lnTo>
                <a:lnTo>
                  <a:pt x="46" y="3856"/>
                </a:lnTo>
                <a:close/>
              </a:path>
            </a:pathLst>
          </a:custGeom>
          <a:solidFill>
            <a:srgbClr val="EAF5F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37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113" y="4989513"/>
            <a:ext cx="1150937"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394126">
            <a:off x="985838" y="5276850"/>
            <a:ext cx="14351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 Box 5"/>
          <p:cNvSpPr txBox="1">
            <a:spLocks noChangeArrowheads="1"/>
          </p:cNvSpPr>
          <p:nvPr/>
        </p:nvSpPr>
        <p:spPr bwMode="auto">
          <a:xfrm>
            <a:off x="404813" y="6140450"/>
            <a:ext cx="19446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spcBef>
                <a:spcPct val="50000"/>
              </a:spcBef>
            </a:pPr>
            <a:r>
              <a:rPr lang="en-US" altLang="zh-TW" sz="1000"/>
              <a:t>Refillable DI Resin/Cartridge</a:t>
            </a:r>
            <a:br>
              <a:rPr lang="en-US" altLang="zh-TW" sz="1000"/>
            </a:br>
            <a:r>
              <a:rPr lang="en-US" altLang="zh-TW" sz="1000"/>
              <a:t>(</a:t>
            </a:r>
            <a:r>
              <a:rPr lang="en-US" altLang="zh-TW" sz="1000" b="1"/>
              <a:t>OT-RES-HOUDI)</a:t>
            </a:r>
          </a:p>
        </p:txBody>
      </p:sp>
      <p:sp>
        <p:nvSpPr>
          <p:cNvPr id="33798" name="Text Box 6"/>
          <p:cNvSpPr txBox="1">
            <a:spLocks noChangeArrowheads="1"/>
          </p:cNvSpPr>
          <p:nvPr/>
        </p:nvSpPr>
        <p:spPr bwMode="auto">
          <a:xfrm>
            <a:off x="2565400" y="6140450"/>
            <a:ext cx="172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spcBef>
                <a:spcPct val="50000"/>
              </a:spcBef>
            </a:pPr>
            <a:r>
              <a:rPr lang="en-US" altLang="zh-TW" sz="1000">
                <a:solidFill>
                  <a:srgbClr val="000000"/>
                </a:solidFill>
              </a:rPr>
              <a:t>Pressure regulator</a:t>
            </a:r>
            <a:br>
              <a:rPr lang="en-US" altLang="zh-TW" sz="1000">
                <a:solidFill>
                  <a:srgbClr val="000000"/>
                </a:solidFill>
              </a:rPr>
            </a:br>
            <a:r>
              <a:rPr lang="en-US" altLang="zh-TW" sz="1000" b="1">
                <a:solidFill>
                  <a:srgbClr val="000000"/>
                </a:solidFill>
              </a:rPr>
              <a:t>(PT-regulator)</a:t>
            </a:r>
            <a:r>
              <a:rPr lang="en-US" altLang="zh-TW" sz="1000" b="1"/>
              <a:t> </a:t>
            </a:r>
            <a:endParaRPr lang="en-US" altLang="en-US" sz="1000" b="1"/>
          </a:p>
        </p:txBody>
      </p:sp>
      <p:pic>
        <p:nvPicPr>
          <p:cNvPr id="33799" name="Picture 7" descr="PT-regulator-3"/>
          <p:cNvPicPr>
            <a:picLocks noChangeAspect="1" noChangeArrowheads="1"/>
          </p:cNvPicPr>
          <p:nvPr/>
        </p:nvPicPr>
        <p:blipFill>
          <a:blip r:embed="rId4">
            <a:lum bright="24000"/>
            <a:extLst>
              <a:ext uri="{28A0092B-C50C-407E-A947-70E740481C1C}">
                <a14:useLocalDpi xmlns:a14="http://schemas.microsoft.com/office/drawing/2010/main" val="0"/>
              </a:ext>
            </a:extLst>
          </a:blip>
          <a:srcRect l="25990" t="4723" r="12578" b="10243"/>
          <a:stretch>
            <a:fillRect/>
          </a:stretch>
        </p:blipFill>
        <p:spPr bwMode="auto">
          <a:xfrm>
            <a:off x="2840038" y="4845050"/>
            <a:ext cx="1177925"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37063" y="4833938"/>
            <a:ext cx="136842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8363" y="4838700"/>
            <a:ext cx="612775"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2" name="Text Box 10"/>
          <p:cNvSpPr txBox="1">
            <a:spLocks noChangeArrowheads="1"/>
          </p:cNvSpPr>
          <p:nvPr/>
        </p:nvSpPr>
        <p:spPr bwMode="auto">
          <a:xfrm>
            <a:off x="4437063" y="6184900"/>
            <a:ext cx="208756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spcBef>
                <a:spcPct val="50000"/>
              </a:spcBef>
            </a:pPr>
            <a:r>
              <a:rPr lang="en-US" altLang="en-US" sz="1000" b="1"/>
              <a:t>(PT-LQfaucet)</a:t>
            </a:r>
          </a:p>
        </p:txBody>
      </p:sp>
      <p:pic>
        <p:nvPicPr>
          <p:cNvPr id="33803" name="Picture 11" descr="Psi-1"/>
          <p:cNvPicPr>
            <a:picLocks noChangeAspect="1" noChangeArrowheads="1"/>
          </p:cNvPicPr>
          <p:nvPr/>
        </p:nvPicPr>
        <p:blipFill>
          <a:blip r:embed="rId7" cstate="print">
            <a:extLst>
              <a:ext uri="{28A0092B-C50C-407E-A947-70E740481C1C}">
                <a14:useLocalDpi xmlns:a14="http://schemas.microsoft.com/office/drawing/2010/main" val="0"/>
              </a:ext>
            </a:extLst>
          </a:blip>
          <a:srcRect l="11664"/>
          <a:stretch>
            <a:fillRect/>
          </a:stretch>
        </p:blipFill>
        <p:spPr bwMode="auto">
          <a:xfrm>
            <a:off x="260350" y="6596063"/>
            <a:ext cx="1755775" cy="149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4" name="Text Box 12"/>
          <p:cNvSpPr txBox="1">
            <a:spLocks noChangeArrowheads="1"/>
          </p:cNvSpPr>
          <p:nvPr/>
        </p:nvSpPr>
        <p:spPr bwMode="auto">
          <a:xfrm>
            <a:off x="115888" y="8097838"/>
            <a:ext cx="20177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spcBef>
                <a:spcPct val="50000"/>
              </a:spcBef>
            </a:pPr>
            <a:r>
              <a:rPr lang="en-US" altLang="en-US" sz="1000"/>
              <a:t>Pressure Gauge</a:t>
            </a:r>
            <a:r>
              <a:rPr lang="en-US" altLang="en-US" sz="1000" b="1"/>
              <a:t> (PT-PSI-150</a:t>
            </a:r>
            <a:r>
              <a:rPr lang="en-US" altLang="en-US" sz="1000"/>
              <a:t>)</a:t>
            </a:r>
          </a:p>
        </p:txBody>
      </p:sp>
      <p:pic>
        <p:nvPicPr>
          <p:cNvPr id="33805" name="Picture 13" descr="PT-FVBS Stainless adjustable Float valve bracket kit small"/>
          <p:cNvPicPr>
            <a:picLocks noChangeAspect="1" noChangeArrowheads="1"/>
          </p:cNvPicPr>
          <p:nvPr/>
        </p:nvPicPr>
        <p:blipFill>
          <a:blip r:embed="rId8">
            <a:extLst>
              <a:ext uri="{28A0092B-C50C-407E-A947-70E740481C1C}">
                <a14:useLocalDpi xmlns:a14="http://schemas.microsoft.com/office/drawing/2010/main" val="0"/>
              </a:ext>
            </a:extLst>
          </a:blip>
          <a:srcRect l="9453" t="9445" r="12578" b="5521"/>
          <a:stretch>
            <a:fillRect/>
          </a:stretch>
        </p:blipFill>
        <p:spPr bwMode="auto">
          <a:xfrm>
            <a:off x="2493963" y="6596063"/>
            <a:ext cx="1800225"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6" name="Text Box 14"/>
          <p:cNvSpPr txBox="1">
            <a:spLocks noChangeArrowheads="1"/>
          </p:cNvSpPr>
          <p:nvPr/>
        </p:nvSpPr>
        <p:spPr bwMode="auto">
          <a:xfrm>
            <a:off x="2205038" y="7964488"/>
            <a:ext cx="23764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spcBef>
                <a:spcPct val="50000"/>
              </a:spcBef>
            </a:pPr>
            <a:r>
              <a:rPr lang="en-US" altLang="en-US" sz="1000"/>
              <a:t>Float-Valve Bracket Kit</a:t>
            </a:r>
            <a:r>
              <a:rPr lang="en-US" altLang="en-US" b="1"/>
              <a:t> </a:t>
            </a:r>
            <a:r>
              <a:rPr lang="en-US" altLang="en-US" sz="1000"/>
              <a:t>(</a:t>
            </a:r>
            <a:r>
              <a:rPr lang="en-US" altLang="en-US" sz="1000" b="1"/>
              <a:t>PT-FVBS</a:t>
            </a:r>
            <a:r>
              <a:rPr lang="en-US" altLang="en-US" sz="1000"/>
              <a:t>)</a:t>
            </a:r>
          </a:p>
        </p:txBody>
      </p:sp>
      <p:pic>
        <p:nvPicPr>
          <p:cNvPr id="33807" name="Picture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5175" y="8408988"/>
            <a:ext cx="1873250" cy="123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8" name="Picture 17" descr="TDS-1-1"/>
          <p:cNvPicPr>
            <a:picLocks noChangeAspect="1" noChangeArrowheads="1"/>
          </p:cNvPicPr>
          <p:nvPr/>
        </p:nvPicPr>
        <p:blipFill>
          <a:blip r:embed="rId10" cstate="print">
            <a:extLst>
              <a:ext uri="{28A0092B-C50C-407E-A947-70E740481C1C}">
                <a14:useLocalDpi xmlns:a14="http://schemas.microsoft.com/office/drawing/2010/main" val="0"/>
              </a:ext>
            </a:extLst>
          </a:blip>
          <a:srcRect l="8255" t="23611" r="7864" b="18124"/>
          <a:stretch>
            <a:fillRect/>
          </a:stretch>
        </p:blipFill>
        <p:spPr bwMode="auto">
          <a:xfrm>
            <a:off x="4581525" y="6956425"/>
            <a:ext cx="203835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9" name="Text Box 18"/>
          <p:cNvSpPr txBox="1">
            <a:spLocks noChangeArrowheads="1"/>
          </p:cNvSpPr>
          <p:nvPr/>
        </p:nvSpPr>
        <p:spPr bwMode="auto">
          <a:xfrm>
            <a:off x="4603750" y="8035925"/>
            <a:ext cx="20161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spcBef>
                <a:spcPct val="50000"/>
              </a:spcBef>
            </a:pPr>
            <a:r>
              <a:rPr lang="en-US" altLang="en-US" sz="1000"/>
              <a:t>TDS Meter </a:t>
            </a:r>
            <a:r>
              <a:rPr lang="en-US" altLang="en-US" sz="1000" b="1"/>
              <a:t>(PT-TDS-1)</a:t>
            </a:r>
          </a:p>
        </p:txBody>
      </p:sp>
      <p:sp>
        <p:nvSpPr>
          <p:cNvPr id="33810" name="Text Box 4"/>
          <p:cNvSpPr txBox="1">
            <a:spLocks noChangeArrowheads="1"/>
          </p:cNvSpPr>
          <p:nvPr/>
        </p:nvSpPr>
        <p:spPr bwMode="auto">
          <a:xfrm>
            <a:off x="114300" y="360363"/>
            <a:ext cx="6627813"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pPr>
            <a:r>
              <a:rPr lang="en-US" altLang="zh-TW" sz="1000" dirty="0"/>
              <a:t> For sanitary reasons, you MUST insert membrane by yourself. </a:t>
            </a:r>
          </a:p>
          <a:p>
            <a:pPr eaLnBrk="1" hangingPunct="1">
              <a:spcBef>
                <a:spcPct val="0"/>
              </a:spcBef>
            </a:pPr>
            <a:r>
              <a:rPr lang="en-US" altLang="zh-TW" sz="1000" dirty="0"/>
              <a:t> Prepare plumbing tools such as wrenches, screwdriver, Teflon tape, protecting eye-glasses, etc.</a:t>
            </a:r>
          </a:p>
          <a:p>
            <a:pPr eaLnBrk="1" hangingPunct="1">
              <a:spcBef>
                <a:spcPct val="0"/>
              </a:spcBef>
            </a:pPr>
            <a:r>
              <a:rPr lang="en-US" altLang="zh-TW" sz="1000" dirty="0"/>
              <a:t> Only connect the RO with cold water and a clean water source, NO seawater.</a:t>
            </a:r>
          </a:p>
          <a:p>
            <a:pPr eaLnBrk="1" hangingPunct="1">
              <a:spcBef>
                <a:spcPct val="0"/>
              </a:spcBef>
            </a:pPr>
            <a:r>
              <a:rPr lang="en-US" altLang="zh-TW" sz="1000" dirty="0"/>
              <a:t> Recommended water source TDS reading is not to exceed 1000 PPM.</a:t>
            </a:r>
          </a:p>
          <a:p>
            <a:pPr eaLnBrk="1" hangingPunct="1">
              <a:spcBef>
                <a:spcPct val="0"/>
              </a:spcBef>
            </a:pPr>
            <a:r>
              <a:rPr lang="en-US" altLang="zh-TW" sz="1000" dirty="0"/>
              <a:t> The RO system should never be placed under direct sunlight or under freezing temperatures if it is placed outside.</a:t>
            </a:r>
          </a:p>
          <a:p>
            <a:pPr eaLnBrk="1" hangingPunct="1">
              <a:spcBef>
                <a:spcPct val="0"/>
              </a:spcBef>
            </a:pPr>
            <a:r>
              <a:rPr lang="en-US" altLang="zh-TW" sz="1000" dirty="0">
                <a:solidFill>
                  <a:srgbClr val="000000"/>
                </a:solidFill>
                <a:cs typeface="Times New Roman" pitchFamily="18" charset="0"/>
              </a:rPr>
              <a:t> Maximum temperature: 113</a:t>
            </a:r>
            <a:r>
              <a:rPr lang="en-US" altLang="zh-TW" sz="1000" baseline="30000" dirty="0">
                <a:solidFill>
                  <a:srgbClr val="000000"/>
                </a:solidFill>
                <a:cs typeface="Times New Roman" pitchFamily="18" charset="0"/>
              </a:rPr>
              <a:t>o</a:t>
            </a:r>
            <a:r>
              <a:rPr lang="en-US" altLang="zh-TW" sz="1000" dirty="0">
                <a:solidFill>
                  <a:srgbClr val="000000"/>
                </a:solidFill>
                <a:cs typeface="Times New Roman" pitchFamily="18" charset="0"/>
              </a:rPr>
              <a:t>F. Minimum temperature: 33</a:t>
            </a:r>
            <a:r>
              <a:rPr lang="en-US" altLang="zh-TW" sz="1000" baseline="30000" dirty="0">
                <a:solidFill>
                  <a:srgbClr val="000000"/>
                </a:solidFill>
                <a:cs typeface="Times New Roman" pitchFamily="18" charset="0"/>
              </a:rPr>
              <a:t>o</a:t>
            </a:r>
            <a:r>
              <a:rPr lang="en-US" altLang="zh-TW" sz="1000" dirty="0">
                <a:solidFill>
                  <a:srgbClr val="000000"/>
                </a:solidFill>
                <a:cs typeface="Times New Roman" pitchFamily="18" charset="0"/>
              </a:rPr>
              <a:t>F.</a:t>
            </a:r>
          </a:p>
          <a:p>
            <a:pPr eaLnBrk="1" hangingPunct="1">
              <a:spcBef>
                <a:spcPct val="0"/>
              </a:spcBef>
            </a:pPr>
            <a:r>
              <a:rPr lang="en-US" altLang="zh-TW" sz="1000" dirty="0">
                <a:solidFill>
                  <a:srgbClr val="000000"/>
                </a:solidFill>
                <a:cs typeface="Times New Roman" pitchFamily="18" charset="0"/>
              </a:rPr>
              <a:t> </a:t>
            </a:r>
            <a:r>
              <a:rPr lang="en-US" altLang="zh-TW" sz="1000" dirty="0"/>
              <a:t>35 PSI minimum is requited for the RO to operate, at 65 PSI 25°C is best.</a:t>
            </a:r>
          </a:p>
          <a:p>
            <a:pPr eaLnBrk="1" hangingPunct="1">
              <a:spcBef>
                <a:spcPct val="0"/>
              </a:spcBef>
            </a:pPr>
            <a:r>
              <a:rPr lang="en-US" altLang="zh-TW" sz="1000" dirty="0"/>
              <a:t> If the pressure of the incoming tap water is too low (less than 35 PSI), a booster pump is required.</a:t>
            </a:r>
          </a:p>
          <a:p>
            <a:pPr eaLnBrk="1" hangingPunct="1">
              <a:spcBef>
                <a:spcPct val="0"/>
              </a:spcBef>
            </a:pPr>
            <a:r>
              <a:rPr lang="en-US" altLang="zh-TW" sz="1000" dirty="0"/>
              <a:t> If water pressure exceeds 85 PSI, a pressure regulator (PT-regulator) must be installed.</a:t>
            </a:r>
          </a:p>
          <a:p>
            <a:pPr eaLnBrk="1" hangingPunct="1">
              <a:spcBef>
                <a:spcPct val="0"/>
              </a:spcBef>
            </a:pPr>
            <a:r>
              <a:rPr lang="en-US" altLang="zh-TW" sz="1000" dirty="0"/>
              <a:t> The installer is responsible for any leaks resulting from installation of tube or related fittings.</a:t>
            </a:r>
          </a:p>
          <a:p>
            <a:pPr eaLnBrk="1" hangingPunct="1">
              <a:spcBef>
                <a:spcPct val="0"/>
              </a:spcBef>
            </a:pPr>
            <a:r>
              <a:rPr lang="en-US" altLang="zh-TW" sz="1000" dirty="0"/>
              <a:t> You must check over the entire unit completely while under proper water pressure to ensure that the unit is not leaking and is functioning properly.</a:t>
            </a:r>
          </a:p>
          <a:p>
            <a:pPr eaLnBrk="1" hangingPunct="1">
              <a:spcBef>
                <a:spcPct val="0"/>
              </a:spcBef>
            </a:pPr>
            <a:r>
              <a:rPr lang="en-US" altLang="zh-TW" sz="1000" dirty="0"/>
              <a:t> Please flush the whole RO system for at least 10-15 gallons, or drain out the water tank at least 3 times for first-time usage.</a:t>
            </a:r>
          </a:p>
          <a:p>
            <a:pPr eaLnBrk="1" hangingPunct="1">
              <a:spcBef>
                <a:spcPct val="0"/>
              </a:spcBef>
            </a:pPr>
            <a:r>
              <a:rPr lang="en-US" altLang="zh-TW" sz="1000" dirty="0"/>
              <a:t> The RO comes with an auto shut-off valve. An auto shut-off valve only works with a float valve, or any CLOSED container such as a pressure tank, an ice maker, etc. If the container is not closed, then you have to turn off the incoming water manually.</a:t>
            </a:r>
          </a:p>
          <a:p>
            <a:pPr eaLnBrk="1" hangingPunct="1">
              <a:spcBef>
                <a:spcPct val="0"/>
              </a:spcBef>
            </a:pPr>
            <a:r>
              <a:rPr lang="en-US" altLang="zh-TW" sz="1000" dirty="0"/>
              <a:t> All RO systems will create waste water. Most RO systems are designed for 1:(3.5 - 4.5) as standard. We used a 450 Flow Restrictor; the ratio from pure to waste water is 1:3.</a:t>
            </a:r>
          </a:p>
          <a:p>
            <a:pPr eaLnBrk="1" hangingPunct="1">
              <a:spcBef>
                <a:spcPct val="0"/>
              </a:spcBef>
            </a:pPr>
            <a:r>
              <a:rPr lang="en-US" altLang="zh-TW" sz="1000" dirty="0"/>
              <a:t> Replace all pre-filters and post-filters per 6-12 months, depending on the water source's quality.</a:t>
            </a:r>
          </a:p>
          <a:p>
            <a:pPr eaLnBrk="1" hangingPunct="1">
              <a:spcBef>
                <a:spcPct val="0"/>
              </a:spcBef>
            </a:pPr>
            <a:r>
              <a:rPr lang="en-US" altLang="zh-TW" sz="1000" dirty="0"/>
              <a:t> Replace membranes per 1-2 years.</a:t>
            </a:r>
          </a:p>
          <a:p>
            <a:pPr eaLnBrk="1" hangingPunct="1">
              <a:spcBef>
                <a:spcPct val="0"/>
              </a:spcBef>
            </a:pPr>
            <a:r>
              <a:rPr lang="en-US" altLang="zh-TW" sz="1000" dirty="0"/>
              <a:t> Change the DI filter per 500 gallons.</a:t>
            </a:r>
            <a:endParaRPr lang="zh-TW" altLang="en-US" sz="1000" dirty="0"/>
          </a:p>
        </p:txBody>
      </p:sp>
      <p:sp>
        <p:nvSpPr>
          <p:cNvPr id="33811" name="Text Box 5"/>
          <p:cNvSpPr txBox="1">
            <a:spLocks noChangeArrowheads="1"/>
          </p:cNvSpPr>
          <p:nvPr/>
        </p:nvSpPr>
        <p:spPr bwMode="auto">
          <a:xfrm>
            <a:off x="549275" y="57150"/>
            <a:ext cx="57165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zh-TW" sz="1600" b="1">
                <a:solidFill>
                  <a:srgbClr val="FF0000"/>
                </a:solidFill>
              </a:rPr>
              <a:t>WARNINGS, TIPS, AND USEFUL INFORMATION</a:t>
            </a:r>
          </a:p>
        </p:txBody>
      </p:sp>
      <p:sp>
        <p:nvSpPr>
          <p:cNvPr id="33812" name="Text Box 24"/>
          <p:cNvSpPr txBox="1">
            <a:spLocks noChangeArrowheads="1"/>
          </p:cNvSpPr>
          <p:nvPr/>
        </p:nvSpPr>
        <p:spPr bwMode="auto">
          <a:xfrm>
            <a:off x="2924175" y="8651875"/>
            <a:ext cx="3673475"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altLang="en-US" sz="1200" dirty="0">
                <a:solidFill>
                  <a:srgbClr val="0000FF"/>
                </a:solidFill>
              </a:rPr>
              <a:t>We also offer many other connectors and adapters to suit your personal RO needs.</a:t>
            </a:r>
          </a:p>
          <a:p>
            <a:pPr eaLnBrk="1" hangingPunct="1">
              <a:spcBef>
                <a:spcPct val="50000"/>
              </a:spcBef>
            </a:pPr>
            <a:r>
              <a:rPr lang="en-US" altLang="en-US" sz="1200" dirty="0">
                <a:solidFill>
                  <a:srgbClr val="0000FF"/>
                </a:solidFill>
              </a:rPr>
              <a:t>Please email us at </a:t>
            </a:r>
            <a:r>
              <a:rPr lang="en-US" altLang="zh-TW" sz="1200" dirty="0">
                <a:solidFill>
                  <a:srgbClr val="0000FF"/>
                </a:solidFill>
                <a:hlinkClick r:id="rId11"/>
              </a:rPr>
              <a:t>ros</a:t>
            </a:r>
            <a:r>
              <a:rPr lang="en-US" altLang="en-US" sz="1200" dirty="0">
                <a:solidFill>
                  <a:srgbClr val="0000FF"/>
                </a:solidFill>
                <a:hlinkClick r:id="rId11"/>
              </a:rPr>
              <a:t>ales@purewaterclub.com</a:t>
            </a:r>
            <a:r>
              <a:rPr lang="en-US" altLang="en-US" sz="1200" dirty="0">
                <a:solidFill>
                  <a:srgbClr val="0000FF"/>
                </a:solidFill>
              </a:rPr>
              <a:t>!</a:t>
            </a:r>
          </a:p>
        </p:txBody>
      </p:sp>
      <p:sp>
        <p:nvSpPr>
          <p:cNvPr id="33813" name="Text Box 5"/>
          <p:cNvSpPr txBox="1">
            <a:spLocks noChangeArrowheads="1"/>
          </p:cNvSpPr>
          <p:nvPr/>
        </p:nvSpPr>
        <p:spPr bwMode="auto">
          <a:xfrm>
            <a:off x="3429000" y="3608388"/>
            <a:ext cx="32686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zh-TW" sz="1600" b="1">
                <a:solidFill>
                  <a:srgbClr val="FF0000"/>
                </a:solidFill>
              </a:rPr>
              <a:t>OTHER PRODUCTS</a:t>
            </a:r>
          </a:p>
        </p:txBody>
      </p:sp>
      <p:sp>
        <p:nvSpPr>
          <p:cNvPr id="33814" name="Text Box 2"/>
          <p:cNvSpPr txBox="1">
            <a:spLocks noChangeArrowheads="1"/>
          </p:cNvSpPr>
          <p:nvPr/>
        </p:nvSpPr>
        <p:spPr bwMode="auto">
          <a:xfrm>
            <a:off x="303213" y="3944938"/>
            <a:ext cx="6149975" cy="93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altLang="zh-TW" sz="1300" b="1">
                <a:solidFill>
                  <a:srgbClr val="0000FF"/>
                </a:solidFill>
              </a:rPr>
              <a:t>Want to get creative and customize your RO system with more efficiency?</a:t>
            </a:r>
          </a:p>
          <a:p>
            <a:pPr eaLnBrk="1" hangingPunct="1">
              <a:spcBef>
                <a:spcPct val="50000"/>
              </a:spcBef>
            </a:pPr>
            <a:r>
              <a:rPr lang="en-US" altLang="zh-TW" sz="1200">
                <a:solidFill>
                  <a:srgbClr val="0000FF"/>
                </a:solidFill>
              </a:rPr>
              <a:t>Here we have more products, some handy/useful parts and tools, that will allow you to make things easier for you as you install your RO system. </a:t>
            </a:r>
            <a:r>
              <a:rPr lang="en-US" altLang="zh-TW" sz="1200" i="1">
                <a:solidFill>
                  <a:srgbClr val="0000FF"/>
                </a:solidFill>
              </a:rPr>
              <a:t>Please note that all products in this section are sold separately.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033588" y="540861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96922"/>
            <a:ext cx="6858000" cy="989459"/>
          </a:xfrm>
          <a:prstGeom prst="rect">
            <a:avLst/>
          </a:prstGeom>
          <a:noFill/>
        </p:spPr>
        <p:txBody>
          <a:bodyPr wrap="square" rtlCol="0" anchor="ctr" anchorCtr="0">
            <a:noAutofit/>
          </a:bodyPr>
          <a:lstStyle/>
          <a:p>
            <a:pPr algn="ctr">
              <a:spcAft>
                <a:spcPts val="60"/>
              </a:spcAft>
            </a:pPr>
            <a:r>
              <a:rPr lang="en-US" sz="3200" b="1" dirty="0" smtClean="0">
                <a:solidFill>
                  <a:srgbClr val="000000"/>
                </a:solidFill>
                <a:latin typeface="Arial Black" panose="020B0A04020102020204" pitchFamily="34" charset="0"/>
                <a:ea typeface="宋体"/>
                <a:cs typeface="Arial"/>
              </a:rPr>
              <a:t>INSTALLATION </a:t>
            </a:r>
            <a:r>
              <a:rPr lang="en-US" sz="3200" b="1" dirty="0">
                <a:solidFill>
                  <a:srgbClr val="000000"/>
                </a:solidFill>
                <a:latin typeface="Arial Black" panose="020B0A04020102020204" pitchFamily="34" charset="0"/>
                <a:ea typeface="宋体"/>
                <a:cs typeface="Arial"/>
              </a:rPr>
              <a:t>STEP </a:t>
            </a:r>
            <a:r>
              <a:rPr lang="en-US" altLang="zh-TW" sz="3200" b="1" dirty="0" smtClean="0">
                <a:solidFill>
                  <a:srgbClr val="000000"/>
                </a:solidFill>
                <a:latin typeface="Arial Black" panose="020B0A04020102020204" pitchFamily="34" charset="0"/>
                <a:ea typeface="宋体"/>
                <a:cs typeface="Arial"/>
              </a:rPr>
              <a:t>1</a:t>
            </a:r>
          </a:p>
          <a:p>
            <a:pPr algn="ctr">
              <a:spcAft>
                <a:spcPts val="60"/>
              </a:spcAft>
            </a:pPr>
            <a:r>
              <a:rPr lang="en-US" sz="2400" b="1" dirty="0" smtClean="0">
                <a:solidFill>
                  <a:srgbClr val="000000"/>
                </a:solidFill>
                <a:latin typeface="Arial"/>
                <a:ea typeface="宋体"/>
                <a:cs typeface="Arial"/>
              </a:rPr>
              <a:t>QUICK CONNECT </a:t>
            </a:r>
            <a:r>
              <a:rPr lang="en-US" altLang="zh-TW" sz="2400" b="1" dirty="0" smtClean="0">
                <a:solidFill>
                  <a:srgbClr val="000000"/>
                </a:solidFill>
                <a:latin typeface="Arial"/>
                <a:ea typeface="宋体"/>
                <a:cs typeface="Arial"/>
              </a:rPr>
              <a:t>GUIDE</a:t>
            </a:r>
            <a:endParaRPr lang="en-US" sz="2400" b="1" dirty="0" smtClean="0">
              <a:effectLst/>
              <a:latin typeface="Arial"/>
              <a:ea typeface="宋体"/>
            </a:endParaRPr>
          </a:p>
        </p:txBody>
      </p:sp>
      <p:sp>
        <p:nvSpPr>
          <p:cNvPr id="80" name="Text Box 391"/>
          <p:cNvSpPr>
            <a:spLocks noChangeArrowheads="1"/>
          </p:cNvSpPr>
          <p:nvPr/>
        </p:nvSpPr>
        <p:spPr bwMode="auto">
          <a:xfrm>
            <a:off x="268517" y="1314963"/>
            <a:ext cx="6362700" cy="648072"/>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nchorCtr="0">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en-US" sz="1200" dirty="0"/>
              <a:t>Before </a:t>
            </a:r>
            <a:r>
              <a:rPr lang="en-US" altLang="en-US" sz="1200" dirty="0" smtClean="0"/>
              <a:t>you install the system, </a:t>
            </a:r>
            <a:r>
              <a:rPr lang="en-US" altLang="en-US" sz="1200" dirty="0"/>
              <a:t>you must learn how to properly connect/disconnect quick push-in fittings. The fitting CAN get damaged if inserted tubes are pulled out by force.</a:t>
            </a:r>
          </a:p>
        </p:txBody>
      </p:sp>
      <p:grpSp>
        <p:nvGrpSpPr>
          <p:cNvPr id="11264" name="群組 11263"/>
          <p:cNvGrpSpPr/>
          <p:nvPr/>
        </p:nvGrpSpPr>
        <p:grpSpPr>
          <a:xfrm>
            <a:off x="909000" y="2299491"/>
            <a:ext cx="5040000" cy="3258172"/>
            <a:chOff x="800708" y="2458368"/>
            <a:chExt cx="5327302" cy="3715964"/>
          </a:xfrm>
        </p:grpSpPr>
        <p:sp>
          <p:nvSpPr>
            <p:cNvPr id="46" name="文字方塊 45"/>
            <p:cNvSpPr txBox="1"/>
            <p:nvPr/>
          </p:nvSpPr>
          <p:spPr>
            <a:xfrm>
              <a:off x="1353155" y="5711815"/>
              <a:ext cx="4142816" cy="307926"/>
            </a:xfrm>
            <a:prstGeom prst="rect">
              <a:avLst/>
            </a:prstGeom>
            <a:noFill/>
            <a:ln>
              <a:noFill/>
            </a:ln>
          </p:spPr>
          <p:txBody>
            <a:bodyPr wrap="square" rtlCol="0" anchor="ctr" anchorCtr="0">
              <a:noAutofit/>
            </a:bodyPr>
            <a:lstStyle/>
            <a:p>
              <a:pPr lvl="0"/>
              <a:r>
                <a:rPr kumimoji="0" lang="en-US" altLang="en-US" sz="1200" b="1" dirty="0" smtClean="0">
                  <a:solidFill>
                    <a:srgbClr val="000000"/>
                  </a:solidFill>
                  <a:ea typeface="宋体" pitchFamily="2" charset="-122"/>
                  <a:cs typeface="Arial" charset="0"/>
                </a:rPr>
                <a:t>Push tube / fitting straight in as far  as it will go.</a:t>
              </a:r>
              <a:endParaRPr kumimoji="0" lang="en-US" altLang="en-US" sz="1200" b="1" dirty="0">
                <a:ea typeface="宋体" pitchFamily="2" charset="-122"/>
                <a:cs typeface="Arial" charset="0"/>
              </a:endParaRPr>
            </a:p>
          </p:txBody>
        </p:sp>
        <p:pic>
          <p:nvPicPr>
            <p:cNvPr id="48" name="圖片 4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3359" y="2871871"/>
              <a:ext cx="1636230" cy="1350010"/>
            </a:xfrm>
            <a:prstGeom prst="rect">
              <a:avLst/>
            </a:prstGeom>
            <a:ln>
              <a:noFill/>
            </a:ln>
          </p:spPr>
        </p:pic>
        <p:sp>
          <p:nvSpPr>
            <p:cNvPr id="49" name="矩形 48"/>
            <p:cNvSpPr/>
            <p:nvPr/>
          </p:nvSpPr>
          <p:spPr bwMode="auto">
            <a:xfrm>
              <a:off x="800708" y="2458368"/>
              <a:ext cx="5256584" cy="3715964"/>
            </a:xfrm>
            <a:prstGeom prst="rect">
              <a:avLst/>
            </a:prstGeom>
            <a:noFill/>
            <a:ln w="15875" cap="flat" cmpd="sng" algn="ctr">
              <a:solidFill>
                <a:srgbClr val="10253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sp>
          <p:nvSpPr>
            <p:cNvPr id="24" name="文字方塊 23"/>
            <p:cNvSpPr txBox="1"/>
            <p:nvPr/>
          </p:nvSpPr>
          <p:spPr>
            <a:xfrm>
              <a:off x="800708" y="2477575"/>
              <a:ext cx="5327302" cy="369332"/>
            </a:xfrm>
            <a:prstGeom prst="rect">
              <a:avLst/>
            </a:prstGeom>
            <a:noFill/>
            <a:ln>
              <a:noFill/>
            </a:ln>
          </p:spPr>
          <p:txBody>
            <a:bodyPr wrap="square" rtlCol="0">
              <a:spAutoFit/>
            </a:bodyPr>
            <a:lstStyle/>
            <a:p>
              <a:pPr algn="ctr"/>
              <a:r>
                <a:rPr lang="en-US" b="1" dirty="0" smtClean="0"/>
                <a:t>TO CONNECT / ATTACH</a:t>
              </a:r>
              <a:endParaRPr lang="en-US" b="1" dirty="0"/>
            </a:p>
          </p:txBody>
        </p:sp>
        <p:pic>
          <p:nvPicPr>
            <p:cNvPr id="84" name="圖片 8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8068" y="2871871"/>
              <a:ext cx="1636230" cy="1350010"/>
            </a:xfrm>
            <a:prstGeom prst="rect">
              <a:avLst/>
            </a:prstGeom>
            <a:ln>
              <a:noFill/>
            </a:ln>
          </p:spPr>
        </p:pic>
        <p:pic>
          <p:nvPicPr>
            <p:cNvPr id="88" name="圖片 8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3359" y="4316349"/>
              <a:ext cx="1636230" cy="1363902"/>
            </a:xfrm>
            <a:prstGeom prst="rect">
              <a:avLst/>
            </a:prstGeom>
            <a:ln>
              <a:noFill/>
            </a:ln>
          </p:spPr>
        </p:pic>
        <p:pic>
          <p:nvPicPr>
            <p:cNvPr id="89" name="圖片 8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8068" y="4316349"/>
              <a:ext cx="1636230" cy="1363902"/>
            </a:xfrm>
            <a:prstGeom prst="rect">
              <a:avLst/>
            </a:prstGeom>
            <a:ln>
              <a:noFill/>
            </a:ln>
          </p:spPr>
        </p:pic>
      </p:grpSp>
      <p:grpSp>
        <p:nvGrpSpPr>
          <p:cNvPr id="11265" name="群組 11264"/>
          <p:cNvGrpSpPr/>
          <p:nvPr/>
        </p:nvGrpSpPr>
        <p:grpSpPr>
          <a:xfrm>
            <a:off x="252742" y="5916273"/>
            <a:ext cx="6488625" cy="3373437"/>
            <a:chOff x="252742" y="5916273"/>
            <a:chExt cx="6488625" cy="3373437"/>
          </a:xfrm>
        </p:grpSpPr>
        <p:grpSp>
          <p:nvGrpSpPr>
            <p:cNvPr id="100" name="群組 99"/>
            <p:cNvGrpSpPr/>
            <p:nvPr/>
          </p:nvGrpSpPr>
          <p:grpSpPr>
            <a:xfrm>
              <a:off x="252742" y="5916273"/>
              <a:ext cx="6488625" cy="3373437"/>
              <a:chOff x="800708" y="2458367"/>
              <a:chExt cx="5327389" cy="3847424"/>
            </a:xfrm>
          </p:grpSpPr>
          <p:sp>
            <p:nvSpPr>
              <p:cNvPr id="101" name="文字方塊 100"/>
              <p:cNvSpPr txBox="1"/>
              <p:nvPr/>
            </p:nvSpPr>
            <p:spPr>
              <a:xfrm>
                <a:off x="1043684" y="5703630"/>
                <a:ext cx="4788808" cy="462516"/>
              </a:xfrm>
              <a:prstGeom prst="rect">
                <a:avLst/>
              </a:prstGeom>
              <a:noFill/>
              <a:ln>
                <a:noFill/>
              </a:ln>
            </p:spPr>
            <p:txBody>
              <a:bodyPr wrap="square" rtlCol="0" anchor="ctr" anchorCtr="0">
                <a:noAutofit/>
              </a:bodyPr>
              <a:lstStyle/>
              <a:p>
                <a:pPr lvl="0"/>
                <a:r>
                  <a:rPr kumimoji="0" lang="en-US" altLang="en-US" sz="1200" b="1" dirty="0" smtClean="0">
                    <a:solidFill>
                      <a:srgbClr val="000000"/>
                    </a:solidFill>
                    <a:ea typeface="宋体" pitchFamily="2" charset="-122"/>
                    <a:cs typeface="Arial" charset="0"/>
                  </a:rPr>
                  <a:t>Push in collet by hand or the flat screwdriver, then </a:t>
                </a:r>
                <a:r>
                  <a:rPr kumimoji="0" lang="en-US" altLang="en-US" sz="1200" b="1" dirty="0">
                    <a:solidFill>
                      <a:srgbClr val="000000"/>
                    </a:solidFill>
                    <a:ea typeface="宋体" pitchFamily="2" charset="-122"/>
                    <a:cs typeface="Arial" charset="0"/>
                  </a:rPr>
                  <a:t>pull </a:t>
                </a:r>
                <a:r>
                  <a:rPr kumimoji="0" lang="en-US" altLang="en-US" sz="1200" b="1" dirty="0" smtClean="0">
                    <a:solidFill>
                      <a:srgbClr val="000000"/>
                    </a:solidFill>
                    <a:ea typeface="宋体" pitchFamily="2" charset="-122"/>
                    <a:cs typeface="Arial" charset="0"/>
                  </a:rPr>
                  <a:t>tube / fitting / stopper </a:t>
                </a:r>
                <a:r>
                  <a:rPr kumimoji="0" lang="en-US" altLang="en-US" sz="1200" b="1" dirty="0">
                    <a:solidFill>
                      <a:srgbClr val="000000"/>
                    </a:solidFill>
                    <a:ea typeface="宋体" pitchFamily="2" charset="-122"/>
                    <a:cs typeface="Arial" charset="0"/>
                  </a:rPr>
                  <a:t>out </a:t>
                </a:r>
                <a:r>
                  <a:rPr kumimoji="0" lang="en-US" altLang="en-US" sz="1200" b="1" dirty="0" smtClean="0">
                    <a:solidFill>
                      <a:srgbClr val="000000"/>
                    </a:solidFill>
                    <a:ea typeface="宋体" pitchFamily="2" charset="-122"/>
                    <a:cs typeface="Arial" charset="0"/>
                  </a:rPr>
                  <a:t>to release.</a:t>
                </a:r>
                <a:endParaRPr kumimoji="0" lang="en-US" altLang="en-US" sz="1200" b="1" dirty="0">
                  <a:ea typeface="宋体" pitchFamily="2" charset="-122"/>
                  <a:cs typeface="Arial" charset="0"/>
                </a:endParaRPr>
              </a:p>
            </p:txBody>
          </p:sp>
          <p:pic>
            <p:nvPicPr>
              <p:cNvPr id="102" name="圖片 10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591" y="2888971"/>
                <a:ext cx="1636230" cy="1345926"/>
              </a:xfrm>
              <a:prstGeom prst="rect">
                <a:avLst/>
              </a:prstGeom>
              <a:ln>
                <a:noFill/>
              </a:ln>
            </p:spPr>
          </p:pic>
          <p:sp>
            <p:nvSpPr>
              <p:cNvPr id="103" name="矩形 102"/>
              <p:cNvSpPr/>
              <p:nvPr/>
            </p:nvSpPr>
            <p:spPr bwMode="auto">
              <a:xfrm>
                <a:off x="800708" y="2458367"/>
                <a:ext cx="5256584" cy="3847424"/>
              </a:xfrm>
              <a:prstGeom prst="rect">
                <a:avLst/>
              </a:prstGeom>
              <a:noFill/>
              <a:ln w="15875" cap="flat" cmpd="sng" algn="ctr">
                <a:solidFill>
                  <a:srgbClr val="10253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sp>
            <p:nvSpPr>
              <p:cNvPr id="104" name="文字方塊 103"/>
              <p:cNvSpPr txBox="1"/>
              <p:nvPr/>
            </p:nvSpPr>
            <p:spPr>
              <a:xfrm>
                <a:off x="800795" y="2477744"/>
                <a:ext cx="5327302" cy="421225"/>
              </a:xfrm>
              <a:prstGeom prst="rect">
                <a:avLst/>
              </a:prstGeom>
              <a:noFill/>
              <a:ln>
                <a:noFill/>
              </a:ln>
            </p:spPr>
            <p:txBody>
              <a:bodyPr wrap="square" rtlCol="0">
                <a:spAutoFit/>
              </a:bodyPr>
              <a:lstStyle/>
              <a:p>
                <a:pPr algn="ctr"/>
                <a:r>
                  <a:rPr lang="en-US" b="1" dirty="0" smtClean="0"/>
                  <a:t>TO </a:t>
                </a:r>
                <a:r>
                  <a:rPr lang="en-US" altLang="zh-TW" b="1" dirty="0" smtClean="0"/>
                  <a:t>DIS</a:t>
                </a:r>
                <a:r>
                  <a:rPr lang="en-US" b="1" dirty="0" smtClean="0"/>
                  <a:t>CONNECT / </a:t>
                </a:r>
                <a:r>
                  <a:rPr lang="en-US" altLang="zh-TW" b="1" dirty="0" smtClean="0"/>
                  <a:t>RELEASE</a:t>
                </a:r>
                <a:endParaRPr lang="en-US" b="1" dirty="0"/>
              </a:p>
            </p:txBody>
          </p:sp>
          <p:pic>
            <p:nvPicPr>
              <p:cNvPr id="105" name="圖片 10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0218" y="2884886"/>
                <a:ext cx="1636230" cy="1350010"/>
              </a:xfrm>
              <a:prstGeom prst="rect">
                <a:avLst/>
              </a:prstGeom>
              <a:ln>
                <a:noFill/>
              </a:ln>
            </p:spPr>
          </p:pic>
          <p:pic>
            <p:nvPicPr>
              <p:cNvPr id="106" name="圖片 10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590" y="4298958"/>
                <a:ext cx="1636230" cy="1381293"/>
              </a:xfrm>
              <a:prstGeom prst="rect">
                <a:avLst/>
              </a:prstGeom>
              <a:ln>
                <a:noFill/>
              </a:ln>
            </p:spPr>
          </p:pic>
          <p:pic>
            <p:nvPicPr>
              <p:cNvPr id="107" name="圖片 10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6330" y="4298958"/>
                <a:ext cx="1630118" cy="1381293"/>
              </a:xfrm>
              <a:prstGeom prst="rect">
                <a:avLst/>
              </a:prstGeom>
              <a:ln>
                <a:noFill/>
              </a:ln>
            </p:spPr>
          </p:pic>
        </p:grpSp>
        <p:pic>
          <p:nvPicPr>
            <p:cNvPr id="108" name="圖片 10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4169" y="6304062"/>
              <a:ext cx="1954211" cy="1183694"/>
            </a:xfrm>
            <a:prstGeom prst="rect">
              <a:avLst/>
            </a:prstGeom>
            <a:ln>
              <a:noFill/>
            </a:ln>
          </p:spPr>
        </p:pic>
        <p:pic>
          <p:nvPicPr>
            <p:cNvPr id="109" name="圖片 10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4170" y="7530111"/>
              <a:ext cx="1954210" cy="1211124"/>
            </a:xfrm>
            <a:prstGeom prst="rect">
              <a:avLst/>
            </a:prstGeom>
            <a:ln>
              <a:noFill/>
            </a:ln>
          </p:spPr>
        </p:pic>
      </p:grpSp>
    </p:spTree>
    <p:extLst>
      <p:ext uri="{BB962C8B-B14F-4D97-AF65-F5344CB8AC3E}">
        <p14:creationId xmlns:p14="http://schemas.microsoft.com/office/powerpoint/2010/main" val="22948079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033588" y="540861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96922"/>
            <a:ext cx="6858000" cy="989459"/>
          </a:xfrm>
          <a:prstGeom prst="rect">
            <a:avLst/>
          </a:prstGeom>
          <a:noFill/>
        </p:spPr>
        <p:txBody>
          <a:bodyPr wrap="square" rtlCol="0" anchor="ctr" anchorCtr="0">
            <a:noAutofit/>
          </a:bodyPr>
          <a:lstStyle/>
          <a:p>
            <a:pPr algn="ctr">
              <a:spcAft>
                <a:spcPts val="60"/>
              </a:spcAft>
            </a:pPr>
            <a:r>
              <a:rPr lang="en-US" sz="3200" b="1" dirty="0" smtClean="0">
                <a:solidFill>
                  <a:srgbClr val="000000"/>
                </a:solidFill>
                <a:latin typeface="Arial Black" panose="020B0A04020102020204" pitchFamily="34" charset="0"/>
                <a:ea typeface="宋体"/>
                <a:cs typeface="Arial"/>
              </a:rPr>
              <a:t>INSTALLATION </a:t>
            </a:r>
            <a:r>
              <a:rPr lang="en-US" sz="3200" b="1" dirty="0">
                <a:solidFill>
                  <a:srgbClr val="000000"/>
                </a:solidFill>
                <a:latin typeface="Arial Black" panose="020B0A04020102020204" pitchFamily="34" charset="0"/>
                <a:ea typeface="宋体"/>
                <a:cs typeface="Arial"/>
              </a:rPr>
              <a:t>STEP </a:t>
            </a:r>
            <a:r>
              <a:rPr lang="en-US" altLang="zh-TW" sz="3200" b="1" dirty="0">
                <a:solidFill>
                  <a:srgbClr val="000000"/>
                </a:solidFill>
                <a:latin typeface="Arial Black" panose="020B0A04020102020204" pitchFamily="34" charset="0"/>
                <a:ea typeface="宋体"/>
                <a:cs typeface="Arial"/>
              </a:rPr>
              <a:t>2</a:t>
            </a:r>
            <a:endParaRPr lang="en-US" altLang="zh-TW" sz="3200" b="1" dirty="0" smtClean="0">
              <a:solidFill>
                <a:srgbClr val="000000"/>
              </a:solidFill>
              <a:latin typeface="Arial Black" panose="020B0A04020102020204" pitchFamily="34" charset="0"/>
              <a:ea typeface="宋体"/>
              <a:cs typeface="Arial"/>
            </a:endParaRPr>
          </a:p>
          <a:p>
            <a:pPr algn="ctr">
              <a:spcAft>
                <a:spcPts val="60"/>
              </a:spcAft>
            </a:pPr>
            <a:r>
              <a:rPr lang="en-US" sz="2400" b="1" dirty="0" smtClean="0">
                <a:solidFill>
                  <a:srgbClr val="000000"/>
                </a:solidFill>
                <a:latin typeface="Arial"/>
                <a:ea typeface="宋体"/>
                <a:cs typeface="Arial"/>
              </a:rPr>
              <a:t>INITIAL FITTING CONNECTION</a:t>
            </a:r>
            <a:endParaRPr lang="en-US" sz="2400" b="1" dirty="0" smtClean="0">
              <a:effectLst/>
              <a:latin typeface="Arial"/>
              <a:ea typeface="宋体"/>
            </a:endParaRPr>
          </a:p>
        </p:txBody>
      </p:sp>
      <p:grpSp>
        <p:nvGrpSpPr>
          <p:cNvPr id="39" name="群組 38"/>
          <p:cNvGrpSpPr/>
          <p:nvPr/>
        </p:nvGrpSpPr>
        <p:grpSpPr>
          <a:xfrm>
            <a:off x="103326" y="1472817"/>
            <a:ext cx="6660000" cy="828000"/>
            <a:chOff x="58316" y="1002903"/>
            <a:chExt cx="6741368" cy="1501825"/>
          </a:xfrm>
        </p:grpSpPr>
        <p:sp>
          <p:nvSpPr>
            <p:cNvPr id="40" name="文字方塊 39"/>
            <p:cNvSpPr txBox="1"/>
            <p:nvPr/>
          </p:nvSpPr>
          <p:spPr>
            <a:xfrm>
              <a:off x="2636911" y="1258487"/>
              <a:ext cx="3455095" cy="990651"/>
            </a:xfrm>
            <a:prstGeom prst="rect">
              <a:avLst/>
            </a:prstGeom>
            <a:noFill/>
          </p:spPr>
          <p:txBody>
            <a:bodyPr wrap="square" rtlCol="0" anchor="ctr" anchorCtr="0">
              <a:noAutofit/>
            </a:bodyPr>
            <a:lstStyle/>
            <a:p>
              <a:pPr lvl="0"/>
              <a:r>
                <a:rPr kumimoji="0" lang="en-US" altLang="en-US" sz="1200" b="1" dirty="0">
                  <a:solidFill>
                    <a:srgbClr val="000000"/>
                  </a:solidFill>
                  <a:ea typeface="宋体" pitchFamily="2" charset="-122"/>
                  <a:cs typeface="Arial" charset="0"/>
                </a:rPr>
                <a:t>Screw the elbow fitting into the end of the</a:t>
              </a:r>
              <a:br>
                <a:rPr kumimoji="0" lang="en-US" altLang="en-US" sz="1200" b="1" dirty="0">
                  <a:solidFill>
                    <a:srgbClr val="000000"/>
                  </a:solidFill>
                  <a:ea typeface="宋体" pitchFamily="2" charset="-122"/>
                  <a:cs typeface="Arial" charset="0"/>
                </a:rPr>
              </a:br>
              <a:r>
                <a:rPr kumimoji="0" lang="en-US" altLang="en-US" sz="1200" b="1" dirty="0">
                  <a:solidFill>
                    <a:srgbClr val="000000"/>
                  </a:solidFill>
                  <a:ea typeface="宋体" pitchFamily="2" charset="-122"/>
                  <a:cs typeface="Arial" charset="0"/>
                </a:rPr>
                <a:t>right filter housing (in) until tightened and</a:t>
              </a:r>
              <a:br>
                <a:rPr kumimoji="0" lang="en-US" altLang="en-US" sz="1200" b="1" dirty="0">
                  <a:solidFill>
                    <a:srgbClr val="000000"/>
                  </a:solidFill>
                  <a:ea typeface="宋体" pitchFamily="2" charset="-122"/>
                  <a:cs typeface="Arial" charset="0"/>
                </a:rPr>
              </a:br>
              <a:r>
                <a:rPr kumimoji="0" lang="en-US" altLang="en-US" sz="1200" b="1" dirty="0">
                  <a:solidFill>
                    <a:srgbClr val="000000"/>
                  </a:solidFill>
                  <a:ea typeface="宋体" pitchFamily="2" charset="-122"/>
                  <a:cs typeface="Arial" charset="0"/>
                </a:rPr>
                <a:t>(the insert) is facing at a downward angle</a:t>
              </a:r>
              <a:r>
                <a:rPr kumimoji="0" lang="en-US" altLang="en-US" sz="1200" b="1" dirty="0" smtClean="0">
                  <a:solidFill>
                    <a:srgbClr val="000000"/>
                  </a:solidFill>
                  <a:ea typeface="宋体" pitchFamily="2" charset="-122"/>
                  <a:cs typeface="Arial" charset="0"/>
                </a:rPr>
                <a:t>.</a:t>
              </a:r>
              <a:endParaRPr kumimoji="0" lang="en-US" altLang="en-US" sz="1200" b="1" dirty="0">
                <a:ea typeface="宋体" pitchFamily="2" charset="-122"/>
                <a:cs typeface="Arial" charset="0"/>
              </a:endParaRPr>
            </a:p>
          </p:txBody>
        </p:sp>
        <p:grpSp>
          <p:nvGrpSpPr>
            <p:cNvPr id="41" name="群組 40"/>
            <p:cNvGrpSpPr/>
            <p:nvPr/>
          </p:nvGrpSpPr>
          <p:grpSpPr>
            <a:xfrm>
              <a:off x="58316" y="1002903"/>
              <a:ext cx="6741368" cy="1501825"/>
              <a:chOff x="188640" y="992559"/>
              <a:chExt cx="6264696" cy="1656185"/>
            </a:xfrm>
          </p:grpSpPr>
          <p:pic>
            <p:nvPicPr>
              <p:cNvPr id="42" name="圖片 4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910" y="992559"/>
                <a:ext cx="1399027" cy="1656185"/>
              </a:xfrm>
              <a:prstGeom prst="rect">
                <a:avLst/>
              </a:prstGeom>
            </p:spPr>
          </p:pic>
          <p:sp>
            <p:nvSpPr>
              <p:cNvPr id="43" name="矩形 42"/>
              <p:cNvSpPr/>
              <p:nvPr/>
            </p:nvSpPr>
            <p:spPr bwMode="auto">
              <a:xfrm>
                <a:off x="188640" y="992559"/>
                <a:ext cx="6264696" cy="165618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grpSp>
      </p:grpSp>
      <p:grpSp>
        <p:nvGrpSpPr>
          <p:cNvPr id="45" name="群組 44"/>
          <p:cNvGrpSpPr/>
          <p:nvPr/>
        </p:nvGrpSpPr>
        <p:grpSpPr>
          <a:xfrm>
            <a:off x="103326" y="2621576"/>
            <a:ext cx="6660000" cy="828000"/>
            <a:chOff x="58316" y="1002903"/>
            <a:chExt cx="6741368" cy="1501825"/>
          </a:xfrm>
        </p:grpSpPr>
        <p:sp>
          <p:nvSpPr>
            <p:cNvPr id="46" name="文字方塊 45"/>
            <p:cNvSpPr txBox="1"/>
            <p:nvPr/>
          </p:nvSpPr>
          <p:spPr>
            <a:xfrm>
              <a:off x="2636911" y="1258487"/>
              <a:ext cx="3455095" cy="990651"/>
            </a:xfrm>
            <a:prstGeom prst="rect">
              <a:avLst/>
            </a:prstGeom>
            <a:noFill/>
          </p:spPr>
          <p:txBody>
            <a:bodyPr wrap="square" rtlCol="0" anchor="ctr" anchorCtr="0">
              <a:noAutofit/>
            </a:bodyPr>
            <a:lstStyle/>
            <a:p>
              <a:pPr lvl="0"/>
              <a:r>
                <a:rPr kumimoji="0" lang="en-US" altLang="en-US" sz="1200" b="1" dirty="0" smtClean="0">
                  <a:solidFill>
                    <a:srgbClr val="000000"/>
                  </a:solidFill>
                  <a:ea typeface="宋体" pitchFamily="2" charset="-122"/>
                  <a:cs typeface="Arial" charset="0"/>
                </a:rPr>
                <a:t>Fully insert the red tubing into the fitting.  Apply force while pushing tube into fitting to ensure the quick connect has locked.</a:t>
              </a:r>
              <a:endParaRPr kumimoji="0" lang="en-US" altLang="en-US" sz="1200" b="1" dirty="0">
                <a:ea typeface="宋体" pitchFamily="2" charset="-122"/>
                <a:cs typeface="Arial" charset="0"/>
              </a:endParaRPr>
            </a:p>
          </p:txBody>
        </p:sp>
        <p:grpSp>
          <p:nvGrpSpPr>
            <p:cNvPr id="47" name="群組 46"/>
            <p:cNvGrpSpPr/>
            <p:nvPr/>
          </p:nvGrpSpPr>
          <p:grpSpPr>
            <a:xfrm>
              <a:off x="58316" y="1002903"/>
              <a:ext cx="6741368" cy="1501825"/>
              <a:chOff x="188640" y="992559"/>
              <a:chExt cx="6264696" cy="1656185"/>
            </a:xfrm>
          </p:grpSpPr>
          <p:pic>
            <p:nvPicPr>
              <p:cNvPr id="48" name="圖片 4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910" y="992559"/>
                <a:ext cx="1399027" cy="1656185"/>
              </a:xfrm>
              <a:prstGeom prst="rect">
                <a:avLst/>
              </a:prstGeom>
            </p:spPr>
          </p:pic>
          <p:sp>
            <p:nvSpPr>
              <p:cNvPr id="49" name="矩形 48"/>
              <p:cNvSpPr/>
              <p:nvPr/>
            </p:nvSpPr>
            <p:spPr bwMode="auto">
              <a:xfrm>
                <a:off x="188640" y="992559"/>
                <a:ext cx="6264696" cy="165618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grpSp>
      </p:grpSp>
      <p:grpSp>
        <p:nvGrpSpPr>
          <p:cNvPr id="50" name="群組 49"/>
          <p:cNvGrpSpPr/>
          <p:nvPr/>
        </p:nvGrpSpPr>
        <p:grpSpPr>
          <a:xfrm>
            <a:off x="103326" y="3770335"/>
            <a:ext cx="6660000" cy="828000"/>
            <a:chOff x="58316" y="1002903"/>
            <a:chExt cx="6741368" cy="1501825"/>
          </a:xfrm>
        </p:grpSpPr>
        <p:sp>
          <p:nvSpPr>
            <p:cNvPr id="51" name="文字方塊 50"/>
            <p:cNvSpPr txBox="1"/>
            <p:nvPr/>
          </p:nvSpPr>
          <p:spPr>
            <a:xfrm>
              <a:off x="2636911" y="1258487"/>
              <a:ext cx="3455095" cy="990651"/>
            </a:xfrm>
            <a:prstGeom prst="rect">
              <a:avLst/>
            </a:prstGeom>
            <a:noFill/>
          </p:spPr>
          <p:txBody>
            <a:bodyPr wrap="square" rtlCol="0" anchor="ctr" anchorCtr="0">
              <a:noAutofit/>
            </a:bodyPr>
            <a:lstStyle/>
            <a:p>
              <a:pPr lvl="0"/>
              <a:r>
                <a:rPr kumimoji="0" lang="en-US" altLang="en-US" sz="1200" b="1" dirty="0">
                  <a:solidFill>
                    <a:srgbClr val="000000"/>
                  </a:solidFill>
                  <a:ea typeface="宋体" pitchFamily="2" charset="-122"/>
                  <a:cs typeface="Arial" charset="0"/>
                </a:rPr>
                <a:t>Screw the elbow fitting into the end of the</a:t>
              </a:r>
              <a:br>
                <a:rPr kumimoji="0" lang="en-US" altLang="en-US" sz="1200" b="1" dirty="0">
                  <a:solidFill>
                    <a:srgbClr val="000000"/>
                  </a:solidFill>
                  <a:ea typeface="宋体" pitchFamily="2" charset="-122"/>
                  <a:cs typeface="Arial" charset="0"/>
                </a:rPr>
              </a:br>
              <a:r>
                <a:rPr kumimoji="0" lang="en-US" altLang="en-US" sz="1200" b="1" dirty="0" smtClean="0">
                  <a:solidFill>
                    <a:srgbClr val="000000"/>
                  </a:solidFill>
                  <a:ea typeface="宋体" pitchFamily="2" charset="-122"/>
                  <a:cs typeface="Arial" charset="0"/>
                </a:rPr>
                <a:t>left filter </a:t>
              </a:r>
              <a:r>
                <a:rPr kumimoji="0" lang="en-US" altLang="en-US" sz="1200" b="1" dirty="0">
                  <a:solidFill>
                    <a:srgbClr val="000000"/>
                  </a:solidFill>
                  <a:ea typeface="宋体" pitchFamily="2" charset="-122"/>
                  <a:cs typeface="Arial" charset="0"/>
                </a:rPr>
                <a:t>housing </a:t>
              </a:r>
              <a:r>
                <a:rPr kumimoji="0" lang="en-US" altLang="en-US" sz="1200" b="1" dirty="0" smtClean="0">
                  <a:solidFill>
                    <a:srgbClr val="000000"/>
                  </a:solidFill>
                  <a:ea typeface="宋体" pitchFamily="2" charset="-122"/>
                  <a:cs typeface="Arial" charset="0"/>
                </a:rPr>
                <a:t>(out) </a:t>
              </a:r>
              <a:r>
                <a:rPr kumimoji="0" lang="en-US" altLang="en-US" sz="1200" b="1" dirty="0">
                  <a:solidFill>
                    <a:srgbClr val="000000"/>
                  </a:solidFill>
                  <a:ea typeface="宋体" pitchFamily="2" charset="-122"/>
                  <a:cs typeface="Arial" charset="0"/>
                </a:rPr>
                <a:t>until tightened and</a:t>
              </a:r>
              <a:br>
                <a:rPr kumimoji="0" lang="en-US" altLang="en-US" sz="1200" b="1" dirty="0">
                  <a:solidFill>
                    <a:srgbClr val="000000"/>
                  </a:solidFill>
                  <a:ea typeface="宋体" pitchFamily="2" charset="-122"/>
                  <a:cs typeface="Arial" charset="0"/>
                </a:rPr>
              </a:br>
              <a:r>
                <a:rPr kumimoji="0" lang="en-US" altLang="en-US" sz="1200" b="1" dirty="0">
                  <a:solidFill>
                    <a:srgbClr val="000000"/>
                  </a:solidFill>
                  <a:ea typeface="宋体" pitchFamily="2" charset="-122"/>
                  <a:cs typeface="Arial" charset="0"/>
                </a:rPr>
                <a:t>(the insert) is facing at a </a:t>
              </a:r>
              <a:r>
                <a:rPr kumimoji="0" lang="en-US" altLang="en-US" sz="1200" b="1" dirty="0" smtClean="0">
                  <a:solidFill>
                    <a:srgbClr val="000000"/>
                  </a:solidFill>
                  <a:ea typeface="宋体" pitchFamily="2" charset="-122"/>
                  <a:cs typeface="Arial" charset="0"/>
                </a:rPr>
                <a:t>11 O’clock degree.</a:t>
              </a:r>
              <a:endParaRPr kumimoji="0" lang="en-US" altLang="en-US" sz="1200" b="1" dirty="0">
                <a:ea typeface="宋体" pitchFamily="2" charset="-122"/>
                <a:cs typeface="Arial" charset="0"/>
              </a:endParaRPr>
            </a:p>
          </p:txBody>
        </p:sp>
        <p:grpSp>
          <p:nvGrpSpPr>
            <p:cNvPr id="52" name="群組 51"/>
            <p:cNvGrpSpPr/>
            <p:nvPr/>
          </p:nvGrpSpPr>
          <p:grpSpPr>
            <a:xfrm>
              <a:off x="58316" y="1002903"/>
              <a:ext cx="6741368" cy="1501825"/>
              <a:chOff x="188640" y="992559"/>
              <a:chExt cx="6264696" cy="1656185"/>
            </a:xfrm>
          </p:grpSpPr>
          <p:pic>
            <p:nvPicPr>
              <p:cNvPr id="53" name="圖片 5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910" y="992559"/>
                <a:ext cx="1399027" cy="1656185"/>
              </a:xfrm>
              <a:prstGeom prst="rect">
                <a:avLst/>
              </a:prstGeom>
            </p:spPr>
          </p:pic>
          <p:sp>
            <p:nvSpPr>
              <p:cNvPr id="54" name="矩形 53"/>
              <p:cNvSpPr/>
              <p:nvPr/>
            </p:nvSpPr>
            <p:spPr bwMode="auto">
              <a:xfrm>
                <a:off x="188640" y="992559"/>
                <a:ext cx="6264696" cy="165618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grpSp>
      </p:grpSp>
      <p:grpSp>
        <p:nvGrpSpPr>
          <p:cNvPr id="55" name="群組 54"/>
          <p:cNvGrpSpPr/>
          <p:nvPr/>
        </p:nvGrpSpPr>
        <p:grpSpPr>
          <a:xfrm>
            <a:off x="103326" y="4919094"/>
            <a:ext cx="6660000" cy="828000"/>
            <a:chOff x="58316" y="1002903"/>
            <a:chExt cx="6741368" cy="1501825"/>
          </a:xfrm>
        </p:grpSpPr>
        <p:sp>
          <p:nvSpPr>
            <p:cNvPr id="56" name="文字方塊 55"/>
            <p:cNvSpPr txBox="1"/>
            <p:nvPr/>
          </p:nvSpPr>
          <p:spPr>
            <a:xfrm>
              <a:off x="2636911" y="1258487"/>
              <a:ext cx="3455095" cy="990651"/>
            </a:xfrm>
            <a:prstGeom prst="rect">
              <a:avLst/>
            </a:prstGeom>
            <a:noFill/>
          </p:spPr>
          <p:txBody>
            <a:bodyPr wrap="square" rtlCol="0" anchor="ctr" anchorCtr="0">
              <a:noAutofit/>
            </a:bodyPr>
            <a:lstStyle/>
            <a:p>
              <a:r>
                <a:rPr kumimoji="0" lang="en-US" altLang="en-US" sz="1200" b="1" dirty="0">
                  <a:solidFill>
                    <a:srgbClr val="000000"/>
                  </a:solidFill>
                  <a:ea typeface="宋体" pitchFamily="2" charset="-122"/>
                  <a:cs typeface="Arial" charset="0"/>
                </a:rPr>
                <a:t>Fully insert the red tubing into the fitting.  Apply force while pushing tube into fitting to ensure the quick connect has </a:t>
              </a:r>
              <a:r>
                <a:rPr kumimoji="0" lang="en-US" altLang="en-US" sz="1200" b="1" dirty="0" smtClean="0">
                  <a:solidFill>
                    <a:srgbClr val="000000"/>
                  </a:solidFill>
                  <a:ea typeface="宋体" pitchFamily="2" charset="-122"/>
                  <a:cs typeface="Arial" charset="0"/>
                </a:rPr>
                <a:t>locked.</a:t>
              </a:r>
              <a:endParaRPr kumimoji="0" lang="en-US" altLang="en-US" sz="1200" b="1" dirty="0">
                <a:ea typeface="宋体" pitchFamily="2" charset="-122"/>
                <a:cs typeface="Arial" charset="0"/>
              </a:endParaRPr>
            </a:p>
          </p:txBody>
        </p:sp>
        <p:grpSp>
          <p:nvGrpSpPr>
            <p:cNvPr id="57" name="群組 56"/>
            <p:cNvGrpSpPr/>
            <p:nvPr/>
          </p:nvGrpSpPr>
          <p:grpSpPr>
            <a:xfrm>
              <a:off x="58316" y="1002903"/>
              <a:ext cx="6741368" cy="1501825"/>
              <a:chOff x="188640" y="992559"/>
              <a:chExt cx="6264696" cy="1656185"/>
            </a:xfrm>
          </p:grpSpPr>
          <p:pic>
            <p:nvPicPr>
              <p:cNvPr id="58" name="圖片 5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910" y="992559"/>
                <a:ext cx="1399027" cy="1656185"/>
              </a:xfrm>
              <a:prstGeom prst="rect">
                <a:avLst/>
              </a:prstGeom>
            </p:spPr>
          </p:pic>
          <p:sp>
            <p:nvSpPr>
              <p:cNvPr id="59" name="矩形 58"/>
              <p:cNvSpPr/>
              <p:nvPr/>
            </p:nvSpPr>
            <p:spPr bwMode="auto">
              <a:xfrm>
                <a:off x="188640" y="992559"/>
                <a:ext cx="6264696" cy="165618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grpSp>
      </p:grpSp>
      <p:grpSp>
        <p:nvGrpSpPr>
          <p:cNvPr id="60" name="群組 59"/>
          <p:cNvGrpSpPr/>
          <p:nvPr/>
        </p:nvGrpSpPr>
        <p:grpSpPr>
          <a:xfrm>
            <a:off x="103326" y="6067853"/>
            <a:ext cx="6660000" cy="828000"/>
            <a:chOff x="58316" y="1002903"/>
            <a:chExt cx="6741368" cy="1501825"/>
          </a:xfrm>
        </p:grpSpPr>
        <p:sp>
          <p:nvSpPr>
            <p:cNvPr id="61" name="文字方塊 60"/>
            <p:cNvSpPr txBox="1"/>
            <p:nvPr/>
          </p:nvSpPr>
          <p:spPr>
            <a:xfrm>
              <a:off x="2636911" y="1258487"/>
              <a:ext cx="3455095" cy="990651"/>
            </a:xfrm>
            <a:prstGeom prst="rect">
              <a:avLst/>
            </a:prstGeom>
            <a:noFill/>
          </p:spPr>
          <p:txBody>
            <a:bodyPr wrap="square" rtlCol="0" anchor="ctr" anchorCtr="0">
              <a:noAutofit/>
            </a:bodyPr>
            <a:lstStyle/>
            <a:p>
              <a:r>
                <a:rPr kumimoji="0" lang="en-US" altLang="en-US" sz="1200" b="1" dirty="0">
                  <a:solidFill>
                    <a:srgbClr val="000000"/>
                  </a:solidFill>
                  <a:ea typeface="宋体" pitchFamily="2" charset="-122"/>
                  <a:cs typeface="Arial" charset="0"/>
                </a:rPr>
                <a:t>FEED-Fully insert the red tubing into the fitting.  Apply force while pushing tube into fitting to ensure the quick </a:t>
              </a:r>
              <a:r>
                <a:rPr kumimoji="0" lang="en-US" altLang="en-US" sz="1200" b="1" dirty="0" smtClean="0">
                  <a:solidFill>
                    <a:srgbClr val="000000"/>
                  </a:solidFill>
                  <a:ea typeface="宋体" pitchFamily="2" charset="-122"/>
                  <a:cs typeface="Arial" charset="0"/>
                </a:rPr>
                <a:t>connect</a:t>
              </a:r>
              <a:r>
                <a:rPr kumimoji="0" lang="en-US" altLang="en-US" sz="1200" b="1" dirty="0" smtClean="0">
                  <a:solidFill>
                    <a:srgbClr val="000000"/>
                  </a:solidFill>
                  <a:ea typeface="宋体" pitchFamily="2" charset="-122"/>
                  <a:cs typeface="Arial" charset="0"/>
                </a:rPr>
                <a:t>.</a:t>
              </a:r>
              <a:endParaRPr kumimoji="0" lang="en-US" altLang="en-US" sz="1200" b="1" dirty="0">
                <a:ea typeface="宋体" pitchFamily="2" charset="-122"/>
                <a:cs typeface="Arial" charset="0"/>
              </a:endParaRPr>
            </a:p>
          </p:txBody>
        </p:sp>
        <p:grpSp>
          <p:nvGrpSpPr>
            <p:cNvPr id="62" name="群組 61"/>
            <p:cNvGrpSpPr/>
            <p:nvPr/>
          </p:nvGrpSpPr>
          <p:grpSpPr>
            <a:xfrm>
              <a:off x="58316" y="1002903"/>
              <a:ext cx="6741368" cy="1501825"/>
              <a:chOff x="188640" y="992559"/>
              <a:chExt cx="6264696" cy="1656185"/>
            </a:xfrm>
          </p:grpSpPr>
          <p:pic>
            <p:nvPicPr>
              <p:cNvPr id="63" name="圖片 6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910" y="992559"/>
                <a:ext cx="1399027" cy="1656185"/>
              </a:xfrm>
              <a:prstGeom prst="rect">
                <a:avLst/>
              </a:prstGeom>
            </p:spPr>
          </p:pic>
          <p:sp>
            <p:nvSpPr>
              <p:cNvPr id="64" name="矩形 63"/>
              <p:cNvSpPr/>
              <p:nvPr/>
            </p:nvSpPr>
            <p:spPr bwMode="auto">
              <a:xfrm>
                <a:off x="188640" y="992559"/>
                <a:ext cx="6264696" cy="165618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grpSp>
      </p:grpSp>
      <p:grpSp>
        <p:nvGrpSpPr>
          <p:cNvPr id="65" name="群組 64"/>
          <p:cNvGrpSpPr/>
          <p:nvPr/>
        </p:nvGrpSpPr>
        <p:grpSpPr>
          <a:xfrm>
            <a:off x="103326" y="7216612"/>
            <a:ext cx="6660000" cy="828000"/>
            <a:chOff x="58316" y="1002903"/>
            <a:chExt cx="6741368" cy="1501825"/>
          </a:xfrm>
        </p:grpSpPr>
        <p:sp>
          <p:nvSpPr>
            <p:cNvPr id="66" name="文字方塊 65"/>
            <p:cNvSpPr txBox="1"/>
            <p:nvPr/>
          </p:nvSpPr>
          <p:spPr>
            <a:xfrm>
              <a:off x="2636911" y="1258487"/>
              <a:ext cx="3455095" cy="990651"/>
            </a:xfrm>
            <a:prstGeom prst="rect">
              <a:avLst/>
            </a:prstGeom>
            <a:noFill/>
          </p:spPr>
          <p:txBody>
            <a:bodyPr wrap="square" rtlCol="0" anchor="ctr" anchorCtr="0">
              <a:noAutofit/>
            </a:bodyPr>
            <a:lstStyle/>
            <a:p>
              <a:r>
                <a:rPr kumimoji="0" lang="en-US" altLang="en-US" sz="1200" b="1" dirty="0" smtClean="0">
                  <a:solidFill>
                    <a:srgbClr val="000000"/>
                  </a:solidFill>
                  <a:ea typeface="宋体" pitchFamily="2" charset="-122"/>
                  <a:cs typeface="Arial" charset="0"/>
                </a:rPr>
                <a:t>DRAIN-</a:t>
              </a:r>
              <a:r>
                <a:rPr kumimoji="0" lang="en-US" altLang="en-US" sz="1200" b="1" dirty="0">
                  <a:solidFill>
                    <a:srgbClr val="000000"/>
                  </a:solidFill>
                  <a:ea typeface="宋体" pitchFamily="2" charset="-122"/>
                  <a:cs typeface="Arial" charset="0"/>
                </a:rPr>
                <a:t>Fully insert the red tubing into the fitting.  Apply force while pushing tube into fitting to ensure the quick connect </a:t>
              </a:r>
              <a:r>
                <a:rPr kumimoji="0" lang="en-US" altLang="en-US" sz="1200" b="1" dirty="0" smtClean="0">
                  <a:solidFill>
                    <a:srgbClr val="000000"/>
                  </a:solidFill>
                  <a:ea typeface="宋体" pitchFamily="2" charset="-122"/>
                  <a:cs typeface="Arial" charset="0"/>
                </a:rPr>
                <a:t>has</a:t>
              </a:r>
              <a:r>
                <a:rPr kumimoji="0" lang="en-US" altLang="en-US" sz="1200" b="1" dirty="0" smtClean="0">
                  <a:solidFill>
                    <a:srgbClr val="000000"/>
                  </a:solidFill>
                  <a:ea typeface="宋体" pitchFamily="2" charset="-122"/>
                  <a:cs typeface="Arial" charset="0"/>
                </a:rPr>
                <a:t>.</a:t>
              </a:r>
              <a:endParaRPr kumimoji="0" lang="en-US" altLang="en-US" sz="1200" b="1" dirty="0">
                <a:ea typeface="宋体" pitchFamily="2" charset="-122"/>
                <a:cs typeface="Arial" charset="0"/>
              </a:endParaRPr>
            </a:p>
          </p:txBody>
        </p:sp>
        <p:grpSp>
          <p:nvGrpSpPr>
            <p:cNvPr id="67" name="群組 66"/>
            <p:cNvGrpSpPr/>
            <p:nvPr/>
          </p:nvGrpSpPr>
          <p:grpSpPr>
            <a:xfrm>
              <a:off x="58316" y="1002903"/>
              <a:ext cx="6741368" cy="1501825"/>
              <a:chOff x="188640" y="992559"/>
              <a:chExt cx="6264696" cy="1656185"/>
            </a:xfrm>
          </p:grpSpPr>
          <p:pic>
            <p:nvPicPr>
              <p:cNvPr id="68" name="圖片 6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910" y="992559"/>
                <a:ext cx="1399027" cy="1656185"/>
              </a:xfrm>
              <a:prstGeom prst="rect">
                <a:avLst/>
              </a:prstGeom>
            </p:spPr>
          </p:pic>
          <p:sp>
            <p:nvSpPr>
              <p:cNvPr id="69" name="矩形 68"/>
              <p:cNvSpPr/>
              <p:nvPr/>
            </p:nvSpPr>
            <p:spPr bwMode="auto">
              <a:xfrm>
                <a:off x="188640" y="992559"/>
                <a:ext cx="6264696" cy="165618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grpSp>
      </p:grpSp>
      <p:grpSp>
        <p:nvGrpSpPr>
          <p:cNvPr id="75" name="群組 74"/>
          <p:cNvGrpSpPr/>
          <p:nvPr/>
        </p:nvGrpSpPr>
        <p:grpSpPr>
          <a:xfrm>
            <a:off x="103326" y="8365373"/>
            <a:ext cx="6660000" cy="828000"/>
            <a:chOff x="58316" y="1002903"/>
            <a:chExt cx="6741368" cy="1501825"/>
          </a:xfrm>
        </p:grpSpPr>
        <p:sp>
          <p:nvSpPr>
            <p:cNvPr id="76" name="文字方塊 75"/>
            <p:cNvSpPr txBox="1"/>
            <p:nvPr/>
          </p:nvSpPr>
          <p:spPr>
            <a:xfrm>
              <a:off x="2636911" y="1258487"/>
              <a:ext cx="3455095" cy="990651"/>
            </a:xfrm>
            <a:prstGeom prst="rect">
              <a:avLst/>
            </a:prstGeom>
            <a:noFill/>
          </p:spPr>
          <p:txBody>
            <a:bodyPr wrap="square" rtlCol="0" anchor="ctr" anchorCtr="0">
              <a:noAutofit/>
            </a:bodyPr>
            <a:lstStyle/>
            <a:p>
              <a:r>
                <a:rPr kumimoji="0" lang="en-US" altLang="en-US" sz="1200" b="1" dirty="0">
                  <a:solidFill>
                    <a:srgbClr val="000000"/>
                  </a:solidFill>
                  <a:ea typeface="宋体" pitchFamily="2" charset="-122"/>
                  <a:cs typeface="Arial" charset="0"/>
                </a:rPr>
                <a:t>DRAIN-Fully insert the red tubing into the fitting.  Apply force while pushing tube into fitting to ensure the quick connect has</a:t>
              </a:r>
              <a:r>
                <a:rPr kumimoji="0" lang="en-US" altLang="en-US" sz="1200" b="1" dirty="0" smtClean="0">
                  <a:solidFill>
                    <a:srgbClr val="000000"/>
                  </a:solidFill>
                  <a:ea typeface="宋体" pitchFamily="2" charset="-122"/>
                  <a:cs typeface="Arial" charset="0"/>
                </a:rPr>
                <a:t>.</a:t>
              </a:r>
              <a:r>
                <a:rPr kumimoji="0" lang="en-US" altLang="en-US" sz="1200" b="1" dirty="0" smtClean="0">
                  <a:solidFill>
                    <a:srgbClr val="000000"/>
                  </a:solidFill>
                  <a:ea typeface="宋体" pitchFamily="2" charset="-122"/>
                  <a:cs typeface="Arial" charset="0"/>
                </a:rPr>
                <a:t>.</a:t>
              </a:r>
              <a:endParaRPr kumimoji="0" lang="en-US" altLang="en-US" sz="1200" b="1" dirty="0">
                <a:ea typeface="宋体" pitchFamily="2" charset="-122"/>
                <a:cs typeface="Arial" charset="0"/>
              </a:endParaRPr>
            </a:p>
          </p:txBody>
        </p:sp>
        <p:grpSp>
          <p:nvGrpSpPr>
            <p:cNvPr id="77" name="群組 76"/>
            <p:cNvGrpSpPr/>
            <p:nvPr/>
          </p:nvGrpSpPr>
          <p:grpSpPr>
            <a:xfrm>
              <a:off x="58316" y="1002903"/>
              <a:ext cx="6741368" cy="1501825"/>
              <a:chOff x="188640" y="992559"/>
              <a:chExt cx="6264696" cy="1656185"/>
            </a:xfrm>
          </p:grpSpPr>
          <p:pic>
            <p:nvPicPr>
              <p:cNvPr id="78" name="圖片 7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910" y="992559"/>
                <a:ext cx="1399027" cy="1656185"/>
              </a:xfrm>
              <a:prstGeom prst="rect">
                <a:avLst/>
              </a:prstGeom>
            </p:spPr>
          </p:pic>
          <p:sp>
            <p:nvSpPr>
              <p:cNvPr id="79" name="矩形 78"/>
              <p:cNvSpPr/>
              <p:nvPr/>
            </p:nvSpPr>
            <p:spPr bwMode="auto">
              <a:xfrm>
                <a:off x="188640" y="992559"/>
                <a:ext cx="6264696" cy="165618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grpSp>
      </p:grpSp>
    </p:spTree>
    <p:extLst>
      <p:ext uri="{BB962C8B-B14F-4D97-AF65-F5344CB8AC3E}">
        <p14:creationId xmlns:p14="http://schemas.microsoft.com/office/powerpoint/2010/main" val="18790829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033588" y="540861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grpSp>
        <p:nvGrpSpPr>
          <p:cNvPr id="39" name="群組 38"/>
          <p:cNvGrpSpPr/>
          <p:nvPr/>
        </p:nvGrpSpPr>
        <p:grpSpPr>
          <a:xfrm>
            <a:off x="87474" y="699639"/>
            <a:ext cx="6741368" cy="828000"/>
            <a:chOff x="58316" y="1002903"/>
            <a:chExt cx="6741368" cy="1501825"/>
          </a:xfrm>
        </p:grpSpPr>
        <p:sp>
          <p:nvSpPr>
            <p:cNvPr id="40" name="文字方塊 39"/>
            <p:cNvSpPr txBox="1"/>
            <p:nvPr/>
          </p:nvSpPr>
          <p:spPr>
            <a:xfrm>
              <a:off x="2636911" y="1258487"/>
              <a:ext cx="3455095" cy="990651"/>
            </a:xfrm>
            <a:prstGeom prst="rect">
              <a:avLst/>
            </a:prstGeom>
            <a:noFill/>
          </p:spPr>
          <p:txBody>
            <a:bodyPr wrap="square" rtlCol="0" anchor="ctr" anchorCtr="0">
              <a:noAutofit/>
            </a:bodyPr>
            <a:lstStyle/>
            <a:p>
              <a:r>
                <a:rPr kumimoji="0" lang="en-US" altLang="en-US" sz="1200" b="1" dirty="0">
                  <a:solidFill>
                    <a:srgbClr val="000000"/>
                  </a:solidFill>
                  <a:ea typeface="宋体" pitchFamily="2" charset="-122"/>
                  <a:cs typeface="Arial" charset="0"/>
                </a:rPr>
                <a:t>RO-DRAIN-Fully insert the red tubing into the fitting.  Apply force while pushing tube into fitting to ensure the quick </a:t>
              </a:r>
              <a:r>
                <a:rPr kumimoji="0" lang="en-US" altLang="en-US" sz="1200" b="1" dirty="0" smtClean="0">
                  <a:solidFill>
                    <a:srgbClr val="000000"/>
                  </a:solidFill>
                  <a:ea typeface="宋体" pitchFamily="2" charset="-122"/>
                  <a:cs typeface="Arial" charset="0"/>
                </a:rPr>
                <a:t>connect</a:t>
              </a:r>
              <a:endParaRPr kumimoji="0" lang="en-US" altLang="en-US" sz="1200" b="1" dirty="0">
                <a:ea typeface="宋体" pitchFamily="2" charset="-122"/>
                <a:cs typeface="Arial" charset="0"/>
              </a:endParaRPr>
            </a:p>
          </p:txBody>
        </p:sp>
        <p:grpSp>
          <p:nvGrpSpPr>
            <p:cNvPr id="41" name="群組 40"/>
            <p:cNvGrpSpPr/>
            <p:nvPr/>
          </p:nvGrpSpPr>
          <p:grpSpPr>
            <a:xfrm>
              <a:off x="58316" y="1002903"/>
              <a:ext cx="6741368" cy="1501825"/>
              <a:chOff x="188640" y="992559"/>
              <a:chExt cx="6264696" cy="1656185"/>
            </a:xfrm>
          </p:grpSpPr>
          <p:pic>
            <p:nvPicPr>
              <p:cNvPr id="42" name="圖片 4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910" y="992559"/>
                <a:ext cx="1399027" cy="1656185"/>
              </a:xfrm>
              <a:prstGeom prst="rect">
                <a:avLst/>
              </a:prstGeom>
            </p:spPr>
          </p:pic>
          <p:sp>
            <p:nvSpPr>
              <p:cNvPr id="43" name="矩形 42"/>
              <p:cNvSpPr/>
              <p:nvPr/>
            </p:nvSpPr>
            <p:spPr bwMode="auto">
              <a:xfrm>
                <a:off x="188640" y="992559"/>
                <a:ext cx="6264696" cy="165618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grpSp>
      </p:grpSp>
      <p:grpSp>
        <p:nvGrpSpPr>
          <p:cNvPr id="45" name="群組 44"/>
          <p:cNvGrpSpPr/>
          <p:nvPr/>
        </p:nvGrpSpPr>
        <p:grpSpPr>
          <a:xfrm>
            <a:off x="87474" y="1955512"/>
            <a:ext cx="6741368" cy="828000"/>
            <a:chOff x="58316" y="1002903"/>
            <a:chExt cx="6741368" cy="1501825"/>
          </a:xfrm>
        </p:grpSpPr>
        <p:sp>
          <p:nvSpPr>
            <p:cNvPr id="46" name="文字方塊 45"/>
            <p:cNvSpPr txBox="1"/>
            <p:nvPr/>
          </p:nvSpPr>
          <p:spPr>
            <a:xfrm>
              <a:off x="2636911" y="1258487"/>
              <a:ext cx="3455095" cy="990651"/>
            </a:xfrm>
            <a:prstGeom prst="rect">
              <a:avLst/>
            </a:prstGeom>
            <a:noFill/>
          </p:spPr>
          <p:txBody>
            <a:bodyPr wrap="square" rtlCol="0" anchor="ctr" anchorCtr="0">
              <a:noAutofit/>
            </a:bodyPr>
            <a:lstStyle/>
            <a:p>
              <a:r>
                <a:rPr kumimoji="0" lang="en-US" altLang="en-US" sz="1200" b="1" dirty="0">
                  <a:solidFill>
                    <a:srgbClr val="000000"/>
                  </a:solidFill>
                  <a:ea typeface="宋体" pitchFamily="2" charset="-122"/>
                  <a:cs typeface="Arial" charset="0"/>
                </a:rPr>
                <a:t>RO-DRAIN-Fully insert the red tubing into the fitting.  Apply force while pushing tube into fitting to ensure the quick connect</a:t>
              </a:r>
              <a:endParaRPr kumimoji="0" lang="en-US" altLang="en-US" sz="1200" b="1" dirty="0">
                <a:ea typeface="宋体" pitchFamily="2" charset="-122"/>
                <a:cs typeface="Arial" charset="0"/>
              </a:endParaRPr>
            </a:p>
          </p:txBody>
        </p:sp>
        <p:grpSp>
          <p:nvGrpSpPr>
            <p:cNvPr id="47" name="群組 46"/>
            <p:cNvGrpSpPr/>
            <p:nvPr/>
          </p:nvGrpSpPr>
          <p:grpSpPr>
            <a:xfrm>
              <a:off x="58316" y="1002903"/>
              <a:ext cx="6741368" cy="1501825"/>
              <a:chOff x="188640" y="992559"/>
              <a:chExt cx="6264696" cy="1656185"/>
            </a:xfrm>
          </p:grpSpPr>
          <p:pic>
            <p:nvPicPr>
              <p:cNvPr id="48" name="圖片 4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910" y="992559"/>
                <a:ext cx="1399027" cy="1656185"/>
              </a:xfrm>
              <a:prstGeom prst="rect">
                <a:avLst/>
              </a:prstGeom>
            </p:spPr>
          </p:pic>
          <p:sp>
            <p:nvSpPr>
              <p:cNvPr id="49" name="矩形 48"/>
              <p:cNvSpPr/>
              <p:nvPr/>
            </p:nvSpPr>
            <p:spPr bwMode="auto">
              <a:xfrm>
                <a:off x="188640" y="992559"/>
                <a:ext cx="6264696" cy="165618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grpSp>
      </p:grpSp>
      <p:grpSp>
        <p:nvGrpSpPr>
          <p:cNvPr id="50" name="群組 49"/>
          <p:cNvGrpSpPr/>
          <p:nvPr/>
        </p:nvGrpSpPr>
        <p:grpSpPr>
          <a:xfrm>
            <a:off x="87474" y="3211385"/>
            <a:ext cx="6741368" cy="828000"/>
            <a:chOff x="58316" y="1002903"/>
            <a:chExt cx="6741368" cy="1501825"/>
          </a:xfrm>
        </p:grpSpPr>
        <p:sp>
          <p:nvSpPr>
            <p:cNvPr id="51" name="文字方塊 50"/>
            <p:cNvSpPr txBox="1"/>
            <p:nvPr/>
          </p:nvSpPr>
          <p:spPr>
            <a:xfrm>
              <a:off x="2636911" y="1258487"/>
              <a:ext cx="3455095" cy="990651"/>
            </a:xfrm>
            <a:prstGeom prst="rect">
              <a:avLst/>
            </a:prstGeom>
            <a:noFill/>
          </p:spPr>
          <p:txBody>
            <a:bodyPr wrap="square" rtlCol="0" anchor="ctr" anchorCtr="0">
              <a:noAutofit/>
            </a:bodyPr>
            <a:lstStyle/>
            <a:p>
              <a:r>
                <a:rPr kumimoji="0" lang="en-US" altLang="en-US" sz="1200" b="1" dirty="0">
                  <a:solidFill>
                    <a:srgbClr val="000000"/>
                  </a:solidFill>
                  <a:ea typeface="宋体" pitchFamily="2" charset="-122"/>
                  <a:cs typeface="Arial" charset="0"/>
                </a:rPr>
                <a:t>RO-DRAIN-Fully insert the red tubing into the fitting.  Apply force while pushing tube into fitting to ensure the quick connect</a:t>
              </a:r>
              <a:endParaRPr kumimoji="0" lang="en-US" altLang="en-US" sz="1200" b="1" dirty="0">
                <a:ea typeface="宋体" pitchFamily="2" charset="-122"/>
                <a:cs typeface="Arial" charset="0"/>
              </a:endParaRPr>
            </a:p>
          </p:txBody>
        </p:sp>
        <p:grpSp>
          <p:nvGrpSpPr>
            <p:cNvPr id="52" name="群組 51"/>
            <p:cNvGrpSpPr/>
            <p:nvPr/>
          </p:nvGrpSpPr>
          <p:grpSpPr>
            <a:xfrm>
              <a:off x="58316" y="1002903"/>
              <a:ext cx="6741368" cy="1501825"/>
              <a:chOff x="188640" y="992559"/>
              <a:chExt cx="6264696" cy="1656185"/>
            </a:xfrm>
          </p:grpSpPr>
          <p:pic>
            <p:nvPicPr>
              <p:cNvPr id="53" name="圖片 5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910" y="992559"/>
                <a:ext cx="1399027" cy="1656185"/>
              </a:xfrm>
              <a:prstGeom prst="rect">
                <a:avLst/>
              </a:prstGeom>
            </p:spPr>
          </p:pic>
          <p:sp>
            <p:nvSpPr>
              <p:cNvPr id="54" name="矩形 53"/>
              <p:cNvSpPr/>
              <p:nvPr/>
            </p:nvSpPr>
            <p:spPr bwMode="auto">
              <a:xfrm>
                <a:off x="188640" y="992559"/>
                <a:ext cx="6264696" cy="165618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grpSp>
      </p:grpSp>
      <p:grpSp>
        <p:nvGrpSpPr>
          <p:cNvPr id="55" name="群組 54"/>
          <p:cNvGrpSpPr/>
          <p:nvPr/>
        </p:nvGrpSpPr>
        <p:grpSpPr>
          <a:xfrm>
            <a:off x="87474" y="4467258"/>
            <a:ext cx="6741368" cy="828000"/>
            <a:chOff x="58316" y="1002903"/>
            <a:chExt cx="6741368" cy="1501825"/>
          </a:xfrm>
        </p:grpSpPr>
        <p:sp>
          <p:nvSpPr>
            <p:cNvPr id="56" name="文字方塊 55"/>
            <p:cNvSpPr txBox="1"/>
            <p:nvPr/>
          </p:nvSpPr>
          <p:spPr>
            <a:xfrm>
              <a:off x="2636911" y="1258487"/>
              <a:ext cx="3455095" cy="990651"/>
            </a:xfrm>
            <a:prstGeom prst="rect">
              <a:avLst/>
            </a:prstGeom>
            <a:noFill/>
          </p:spPr>
          <p:txBody>
            <a:bodyPr wrap="square" rtlCol="0" anchor="ctr" anchorCtr="0">
              <a:noAutofit/>
            </a:bodyPr>
            <a:lstStyle/>
            <a:p>
              <a:r>
                <a:rPr kumimoji="0" lang="en-US" altLang="en-US" sz="1200" b="1" dirty="0" smtClean="0">
                  <a:solidFill>
                    <a:srgbClr val="000000"/>
                  </a:solidFill>
                  <a:ea typeface="宋体" pitchFamily="2" charset="-122"/>
                  <a:cs typeface="Arial" charset="0"/>
                </a:rPr>
                <a:t>Tank-DRAIN-Fully </a:t>
              </a:r>
              <a:r>
                <a:rPr kumimoji="0" lang="en-US" altLang="en-US" sz="1200" b="1" dirty="0">
                  <a:solidFill>
                    <a:srgbClr val="000000"/>
                  </a:solidFill>
                  <a:ea typeface="宋体" pitchFamily="2" charset="-122"/>
                  <a:cs typeface="Arial" charset="0"/>
                </a:rPr>
                <a:t>insert the red tubing into the fitting.  Apply force while pushing tube into fitting to ensure the quick </a:t>
              </a:r>
              <a:r>
                <a:rPr kumimoji="0" lang="en-US" altLang="en-US" sz="1200" b="1" dirty="0" smtClean="0">
                  <a:solidFill>
                    <a:srgbClr val="000000"/>
                  </a:solidFill>
                  <a:ea typeface="宋体" pitchFamily="2" charset="-122"/>
                  <a:cs typeface="Arial" charset="0"/>
                </a:rPr>
                <a:t>connect</a:t>
              </a:r>
              <a:r>
                <a:rPr kumimoji="0" lang="en-US" altLang="en-US" sz="1200" b="1" dirty="0" smtClean="0">
                  <a:solidFill>
                    <a:srgbClr val="000000"/>
                  </a:solidFill>
                  <a:ea typeface="宋体" pitchFamily="2" charset="-122"/>
                  <a:cs typeface="Arial" charset="0"/>
                </a:rPr>
                <a:t>.</a:t>
              </a:r>
              <a:endParaRPr kumimoji="0" lang="en-US" altLang="en-US" sz="1200" b="1" dirty="0">
                <a:ea typeface="宋体" pitchFamily="2" charset="-122"/>
                <a:cs typeface="Arial" charset="0"/>
              </a:endParaRPr>
            </a:p>
          </p:txBody>
        </p:sp>
        <p:grpSp>
          <p:nvGrpSpPr>
            <p:cNvPr id="57" name="群組 56"/>
            <p:cNvGrpSpPr/>
            <p:nvPr/>
          </p:nvGrpSpPr>
          <p:grpSpPr>
            <a:xfrm>
              <a:off x="58316" y="1002903"/>
              <a:ext cx="6741368" cy="1501825"/>
              <a:chOff x="188640" y="992559"/>
              <a:chExt cx="6264696" cy="1656185"/>
            </a:xfrm>
          </p:grpSpPr>
          <p:pic>
            <p:nvPicPr>
              <p:cNvPr id="58" name="圖片 5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910" y="992559"/>
                <a:ext cx="1399027" cy="1656185"/>
              </a:xfrm>
              <a:prstGeom prst="rect">
                <a:avLst/>
              </a:prstGeom>
            </p:spPr>
          </p:pic>
          <p:sp>
            <p:nvSpPr>
              <p:cNvPr id="59" name="矩形 58"/>
              <p:cNvSpPr/>
              <p:nvPr/>
            </p:nvSpPr>
            <p:spPr bwMode="auto">
              <a:xfrm>
                <a:off x="188640" y="992559"/>
                <a:ext cx="6264696" cy="165618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grpSp>
      </p:grpSp>
      <p:grpSp>
        <p:nvGrpSpPr>
          <p:cNvPr id="60" name="群組 59"/>
          <p:cNvGrpSpPr/>
          <p:nvPr/>
        </p:nvGrpSpPr>
        <p:grpSpPr>
          <a:xfrm>
            <a:off x="87474" y="5723131"/>
            <a:ext cx="6741368" cy="828000"/>
            <a:chOff x="58316" y="1002903"/>
            <a:chExt cx="6741368" cy="1501825"/>
          </a:xfrm>
        </p:grpSpPr>
        <p:sp>
          <p:nvSpPr>
            <p:cNvPr id="61" name="文字方塊 60"/>
            <p:cNvSpPr txBox="1"/>
            <p:nvPr/>
          </p:nvSpPr>
          <p:spPr>
            <a:xfrm>
              <a:off x="2636911" y="1258487"/>
              <a:ext cx="3455095" cy="990651"/>
            </a:xfrm>
            <a:prstGeom prst="rect">
              <a:avLst/>
            </a:prstGeom>
            <a:noFill/>
          </p:spPr>
          <p:txBody>
            <a:bodyPr wrap="square" rtlCol="0" anchor="ctr" anchorCtr="0">
              <a:noAutofit/>
            </a:bodyPr>
            <a:lstStyle/>
            <a:p>
              <a:r>
                <a:rPr kumimoji="0" lang="en-US" altLang="en-US" sz="1200" b="1" dirty="0">
                  <a:solidFill>
                    <a:srgbClr val="000000"/>
                  </a:solidFill>
                  <a:ea typeface="宋体" pitchFamily="2" charset="-122"/>
                  <a:cs typeface="Arial" charset="0"/>
                </a:rPr>
                <a:t>Tank-DRAIN-Fully insert the red tubing into the fitting.  Apply force while pushing tube into fitting to ensure the quick connect</a:t>
              </a:r>
              <a:r>
                <a:rPr kumimoji="0" lang="en-US" altLang="en-US" sz="1200" b="1" dirty="0" smtClean="0">
                  <a:solidFill>
                    <a:srgbClr val="000000"/>
                  </a:solidFill>
                  <a:ea typeface="宋体" pitchFamily="2" charset="-122"/>
                  <a:cs typeface="Arial" charset="0"/>
                </a:rPr>
                <a:t>.</a:t>
              </a:r>
              <a:r>
                <a:rPr kumimoji="0" lang="en-US" altLang="en-US" sz="1200" b="1" dirty="0" smtClean="0">
                  <a:solidFill>
                    <a:srgbClr val="000000"/>
                  </a:solidFill>
                  <a:ea typeface="宋体" pitchFamily="2" charset="-122"/>
                  <a:cs typeface="Arial" charset="0"/>
                </a:rPr>
                <a:t>.</a:t>
              </a:r>
              <a:endParaRPr kumimoji="0" lang="en-US" altLang="en-US" sz="1200" b="1" dirty="0">
                <a:ea typeface="宋体" pitchFamily="2" charset="-122"/>
                <a:cs typeface="Arial" charset="0"/>
              </a:endParaRPr>
            </a:p>
          </p:txBody>
        </p:sp>
        <p:grpSp>
          <p:nvGrpSpPr>
            <p:cNvPr id="62" name="群組 61"/>
            <p:cNvGrpSpPr/>
            <p:nvPr/>
          </p:nvGrpSpPr>
          <p:grpSpPr>
            <a:xfrm>
              <a:off x="58316" y="1002903"/>
              <a:ext cx="6741368" cy="1501825"/>
              <a:chOff x="188640" y="992559"/>
              <a:chExt cx="6264696" cy="1656185"/>
            </a:xfrm>
          </p:grpSpPr>
          <p:pic>
            <p:nvPicPr>
              <p:cNvPr id="63" name="圖片 6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910" y="992559"/>
                <a:ext cx="1399027" cy="1656185"/>
              </a:xfrm>
              <a:prstGeom prst="rect">
                <a:avLst/>
              </a:prstGeom>
            </p:spPr>
          </p:pic>
          <p:sp>
            <p:nvSpPr>
              <p:cNvPr id="64" name="矩形 63"/>
              <p:cNvSpPr/>
              <p:nvPr/>
            </p:nvSpPr>
            <p:spPr bwMode="auto">
              <a:xfrm>
                <a:off x="188640" y="992559"/>
                <a:ext cx="6264696" cy="165618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grpSp>
      </p:grpSp>
      <p:grpSp>
        <p:nvGrpSpPr>
          <p:cNvPr id="65" name="群組 64"/>
          <p:cNvGrpSpPr/>
          <p:nvPr/>
        </p:nvGrpSpPr>
        <p:grpSpPr>
          <a:xfrm>
            <a:off x="87474" y="6979004"/>
            <a:ext cx="6741368" cy="828000"/>
            <a:chOff x="58316" y="1002903"/>
            <a:chExt cx="6741368" cy="1501825"/>
          </a:xfrm>
        </p:grpSpPr>
        <p:sp>
          <p:nvSpPr>
            <p:cNvPr id="66" name="文字方塊 65"/>
            <p:cNvSpPr txBox="1"/>
            <p:nvPr/>
          </p:nvSpPr>
          <p:spPr>
            <a:xfrm>
              <a:off x="2636911" y="1258487"/>
              <a:ext cx="3455095" cy="990651"/>
            </a:xfrm>
            <a:prstGeom prst="rect">
              <a:avLst/>
            </a:prstGeom>
            <a:noFill/>
          </p:spPr>
          <p:txBody>
            <a:bodyPr wrap="square" rtlCol="0" anchor="ctr" anchorCtr="0">
              <a:noAutofit/>
            </a:bodyPr>
            <a:lstStyle/>
            <a:p>
              <a:r>
                <a:rPr kumimoji="0" lang="en-US" altLang="en-US" sz="1200" b="1" dirty="0" smtClean="0">
                  <a:solidFill>
                    <a:srgbClr val="000000"/>
                  </a:solidFill>
                  <a:ea typeface="宋体" pitchFamily="2" charset="-122"/>
                  <a:cs typeface="Arial" charset="0"/>
                </a:rPr>
                <a:t>FAUCET</a:t>
              </a:r>
              <a:r>
                <a:rPr kumimoji="0" lang="en-US" altLang="en-US" sz="1200" b="1" dirty="0">
                  <a:solidFill>
                    <a:srgbClr val="000000"/>
                  </a:solidFill>
                  <a:ea typeface="宋体" pitchFamily="2" charset="-122"/>
                  <a:cs typeface="Arial" charset="0"/>
                </a:rPr>
                <a:t>. </a:t>
              </a:r>
              <a:r>
                <a:rPr kumimoji="0" lang="en-US" altLang="en-US" sz="1200" b="1" dirty="0" smtClean="0">
                  <a:solidFill>
                    <a:srgbClr val="000000"/>
                  </a:solidFill>
                  <a:ea typeface="宋体" pitchFamily="2" charset="-122"/>
                  <a:cs typeface="Arial" charset="0"/>
                </a:rPr>
                <a:t>-DRAIN-Fully </a:t>
              </a:r>
              <a:r>
                <a:rPr kumimoji="0" lang="en-US" altLang="en-US" sz="1200" b="1" dirty="0">
                  <a:solidFill>
                    <a:srgbClr val="000000"/>
                  </a:solidFill>
                  <a:ea typeface="宋体" pitchFamily="2" charset="-122"/>
                  <a:cs typeface="Arial" charset="0"/>
                </a:rPr>
                <a:t>insert the red tubing into the fitting.  Apply force while pushing tube into fitting to ensure the </a:t>
              </a:r>
              <a:r>
                <a:rPr kumimoji="0" lang="en-US" altLang="en-US" sz="1200" b="1" dirty="0" smtClean="0">
                  <a:solidFill>
                    <a:srgbClr val="000000"/>
                  </a:solidFill>
                  <a:ea typeface="宋体" pitchFamily="2" charset="-122"/>
                  <a:cs typeface="Arial" charset="0"/>
                </a:rPr>
                <a:t>qui</a:t>
              </a:r>
              <a:endParaRPr kumimoji="0" lang="en-US" altLang="en-US" sz="1200" b="1" dirty="0">
                <a:ea typeface="宋体" pitchFamily="2" charset="-122"/>
                <a:cs typeface="Arial" charset="0"/>
              </a:endParaRPr>
            </a:p>
          </p:txBody>
        </p:sp>
        <p:grpSp>
          <p:nvGrpSpPr>
            <p:cNvPr id="67" name="群組 66"/>
            <p:cNvGrpSpPr/>
            <p:nvPr/>
          </p:nvGrpSpPr>
          <p:grpSpPr>
            <a:xfrm>
              <a:off x="58316" y="1002903"/>
              <a:ext cx="6741368" cy="1501825"/>
              <a:chOff x="188640" y="992559"/>
              <a:chExt cx="6264696" cy="1656185"/>
            </a:xfrm>
          </p:grpSpPr>
          <p:pic>
            <p:nvPicPr>
              <p:cNvPr id="68" name="圖片 6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910" y="992559"/>
                <a:ext cx="1399027" cy="1656185"/>
              </a:xfrm>
              <a:prstGeom prst="rect">
                <a:avLst/>
              </a:prstGeom>
            </p:spPr>
          </p:pic>
          <p:sp>
            <p:nvSpPr>
              <p:cNvPr id="69" name="矩形 68"/>
              <p:cNvSpPr/>
              <p:nvPr/>
            </p:nvSpPr>
            <p:spPr bwMode="auto">
              <a:xfrm>
                <a:off x="188640" y="992559"/>
                <a:ext cx="6264696" cy="165618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grpSp>
      </p:grpSp>
      <p:grpSp>
        <p:nvGrpSpPr>
          <p:cNvPr id="75" name="群組 74"/>
          <p:cNvGrpSpPr/>
          <p:nvPr/>
        </p:nvGrpSpPr>
        <p:grpSpPr>
          <a:xfrm>
            <a:off x="87474" y="8234875"/>
            <a:ext cx="6741368" cy="828000"/>
            <a:chOff x="58316" y="1002903"/>
            <a:chExt cx="6741368" cy="1501825"/>
          </a:xfrm>
        </p:grpSpPr>
        <p:sp>
          <p:nvSpPr>
            <p:cNvPr id="76" name="文字方塊 75"/>
            <p:cNvSpPr txBox="1"/>
            <p:nvPr/>
          </p:nvSpPr>
          <p:spPr>
            <a:xfrm>
              <a:off x="2636911" y="1258487"/>
              <a:ext cx="3455095" cy="990651"/>
            </a:xfrm>
            <a:prstGeom prst="rect">
              <a:avLst/>
            </a:prstGeom>
            <a:noFill/>
          </p:spPr>
          <p:txBody>
            <a:bodyPr wrap="square" rtlCol="0" anchor="ctr" anchorCtr="0">
              <a:noAutofit/>
            </a:bodyPr>
            <a:lstStyle/>
            <a:p>
              <a:r>
                <a:rPr kumimoji="0" lang="en-US" altLang="en-US" sz="1200" b="1" dirty="0">
                  <a:solidFill>
                    <a:srgbClr val="000000"/>
                  </a:solidFill>
                  <a:ea typeface="宋体" pitchFamily="2" charset="-122"/>
                  <a:cs typeface="Arial" charset="0"/>
                </a:rPr>
                <a:t>FAUCET. -DRAIN-Fully insert the red tubing into the fitting.  Apply force while pushing tube into fitting to ensure the </a:t>
              </a:r>
              <a:r>
                <a:rPr kumimoji="0" lang="en-US" altLang="en-US" sz="1200" b="1" dirty="0" smtClean="0">
                  <a:solidFill>
                    <a:srgbClr val="000000"/>
                  </a:solidFill>
                  <a:ea typeface="宋体" pitchFamily="2" charset="-122"/>
                  <a:cs typeface="Arial" charset="0"/>
                </a:rPr>
                <a:t>qui</a:t>
              </a:r>
              <a:r>
                <a:rPr kumimoji="0" lang="en-US" altLang="en-US" sz="1200" b="1" dirty="0" smtClean="0">
                  <a:solidFill>
                    <a:srgbClr val="000000"/>
                  </a:solidFill>
                  <a:ea typeface="宋体" pitchFamily="2" charset="-122"/>
                  <a:cs typeface="Arial" charset="0"/>
                </a:rPr>
                <a:t>.</a:t>
              </a:r>
              <a:endParaRPr kumimoji="0" lang="en-US" altLang="en-US" sz="1200" b="1" dirty="0">
                <a:ea typeface="宋体" pitchFamily="2" charset="-122"/>
                <a:cs typeface="Arial" charset="0"/>
              </a:endParaRPr>
            </a:p>
          </p:txBody>
        </p:sp>
        <p:grpSp>
          <p:nvGrpSpPr>
            <p:cNvPr id="77" name="群組 76"/>
            <p:cNvGrpSpPr/>
            <p:nvPr/>
          </p:nvGrpSpPr>
          <p:grpSpPr>
            <a:xfrm>
              <a:off x="58316" y="1002903"/>
              <a:ext cx="6741368" cy="1501825"/>
              <a:chOff x="188640" y="992559"/>
              <a:chExt cx="6264696" cy="1656185"/>
            </a:xfrm>
          </p:grpSpPr>
          <p:pic>
            <p:nvPicPr>
              <p:cNvPr id="78" name="圖片 7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910" y="992559"/>
                <a:ext cx="1399027" cy="1656185"/>
              </a:xfrm>
              <a:prstGeom prst="rect">
                <a:avLst/>
              </a:prstGeom>
            </p:spPr>
          </p:pic>
          <p:sp>
            <p:nvSpPr>
              <p:cNvPr id="79" name="矩形 78"/>
              <p:cNvSpPr/>
              <p:nvPr/>
            </p:nvSpPr>
            <p:spPr bwMode="auto">
              <a:xfrm>
                <a:off x="188640" y="992559"/>
                <a:ext cx="6264696" cy="165618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grpSp>
      </p:grpSp>
    </p:spTree>
    <p:extLst>
      <p:ext uri="{BB962C8B-B14F-4D97-AF65-F5344CB8AC3E}">
        <p14:creationId xmlns:p14="http://schemas.microsoft.com/office/powerpoint/2010/main" val="21674278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033588" y="540861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96922"/>
            <a:ext cx="6858000" cy="989459"/>
          </a:xfrm>
          <a:prstGeom prst="rect">
            <a:avLst/>
          </a:prstGeom>
          <a:noFill/>
        </p:spPr>
        <p:txBody>
          <a:bodyPr wrap="square" rtlCol="0" anchor="ctr" anchorCtr="0">
            <a:noAutofit/>
          </a:bodyPr>
          <a:lstStyle/>
          <a:p>
            <a:pPr algn="ctr">
              <a:spcAft>
                <a:spcPts val="60"/>
              </a:spcAft>
            </a:pPr>
            <a:r>
              <a:rPr lang="en-US" sz="3200" b="1" dirty="0" smtClean="0">
                <a:solidFill>
                  <a:srgbClr val="000000"/>
                </a:solidFill>
                <a:latin typeface="Arial Black" panose="020B0A04020102020204" pitchFamily="34" charset="0"/>
                <a:ea typeface="宋体"/>
                <a:cs typeface="Arial"/>
              </a:rPr>
              <a:t>INSTALLATION </a:t>
            </a:r>
            <a:r>
              <a:rPr lang="en-US" sz="3200" b="1" dirty="0">
                <a:solidFill>
                  <a:srgbClr val="000000"/>
                </a:solidFill>
                <a:latin typeface="Arial Black" panose="020B0A04020102020204" pitchFamily="34" charset="0"/>
                <a:ea typeface="宋体"/>
                <a:cs typeface="Arial"/>
              </a:rPr>
              <a:t>STEP 3</a:t>
            </a:r>
            <a:endParaRPr lang="en-US" altLang="zh-TW" sz="3200" b="1" dirty="0" smtClean="0">
              <a:solidFill>
                <a:srgbClr val="000000"/>
              </a:solidFill>
              <a:latin typeface="Arial Black" panose="020B0A04020102020204" pitchFamily="34" charset="0"/>
              <a:ea typeface="宋体"/>
              <a:cs typeface="Arial"/>
            </a:endParaRPr>
          </a:p>
          <a:p>
            <a:pPr algn="ctr">
              <a:spcAft>
                <a:spcPts val="60"/>
              </a:spcAft>
            </a:pPr>
            <a:r>
              <a:rPr lang="en-US" sz="2400" b="1" dirty="0" smtClean="0">
                <a:solidFill>
                  <a:srgbClr val="000000"/>
                </a:solidFill>
                <a:latin typeface="Arial"/>
                <a:ea typeface="宋体"/>
                <a:cs typeface="Arial"/>
              </a:rPr>
              <a:t>FEED WATER ADAPTER</a:t>
            </a:r>
            <a:endParaRPr lang="en-US" sz="2400" b="1" dirty="0" smtClean="0">
              <a:effectLst/>
              <a:latin typeface="Arial"/>
              <a:ea typeface="宋体"/>
            </a:endParaRPr>
          </a:p>
        </p:txBody>
      </p:sp>
      <p:sp>
        <p:nvSpPr>
          <p:cNvPr id="80" name="Text Box 391"/>
          <p:cNvSpPr>
            <a:spLocks noChangeArrowheads="1"/>
          </p:cNvSpPr>
          <p:nvPr/>
        </p:nvSpPr>
        <p:spPr bwMode="auto">
          <a:xfrm>
            <a:off x="239263" y="1314962"/>
            <a:ext cx="6379474" cy="829725"/>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nchorCtr="0">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en-US" sz="1600" b="1" dirty="0" smtClean="0">
                <a:solidFill>
                  <a:srgbClr val="FF0000"/>
                </a:solidFill>
              </a:rPr>
              <a:t>CAUTION </a:t>
            </a:r>
            <a:r>
              <a:rPr lang="en-US" altLang="zh-TW" sz="1600" b="1" dirty="0" smtClean="0">
                <a:solidFill>
                  <a:srgbClr val="FF0000"/>
                </a:solidFill>
              </a:rPr>
              <a:t>!</a:t>
            </a:r>
          </a:p>
          <a:p>
            <a:pPr algn="ctr" eaLnBrk="1" hangingPunct="1">
              <a:spcBef>
                <a:spcPct val="50000"/>
              </a:spcBef>
              <a:buFontTx/>
              <a:buNone/>
            </a:pPr>
            <a:r>
              <a:rPr lang="en-US" altLang="zh-TW" sz="1200" dirty="0" smtClean="0"/>
              <a:t>Must use COLD water line for the system</a:t>
            </a:r>
            <a:r>
              <a:rPr lang="en-US" altLang="en-US" sz="1200" dirty="0" smtClean="0"/>
              <a:t>. HOT water will severely damage the system.</a:t>
            </a:r>
            <a:endParaRPr lang="en-US" altLang="en-US" sz="1200" dirty="0"/>
          </a:p>
        </p:txBody>
      </p:sp>
      <p:sp>
        <p:nvSpPr>
          <p:cNvPr id="2" name="文字方塊 1"/>
          <p:cNvSpPr txBox="1"/>
          <p:nvPr/>
        </p:nvSpPr>
        <p:spPr>
          <a:xfrm>
            <a:off x="515351" y="2340174"/>
            <a:ext cx="5827298" cy="2914755"/>
          </a:xfrm>
          <a:prstGeom prst="rect">
            <a:avLst/>
          </a:prstGeom>
          <a:noFill/>
        </p:spPr>
        <p:txBody>
          <a:bodyPr wrap="square" rtlCol="0">
            <a:noAutofit/>
          </a:bodyPr>
          <a:lstStyle/>
          <a:p>
            <a:pPr>
              <a:spcBef>
                <a:spcPts val="900"/>
              </a:spcBef>
              <a:spcAft>
                <a:spcPts val="0"/>
              </a:spcAft>
            </a:pPr>
            <a:r>
              <a:rPr lang="en-US" sz="1400" dirty="0" smtClean="0">
                <a:effectLst/>
                <a:latin typeface="+mj-lt"/>
                <a:ea typeface="宋体"/>
                <a:cs typeface="Microsoft YaHei"/>
              </a:rPr>
              <a:t>1.) Find the cold water (angle) shut off valve underneath the sink and turn it off.</a:t>
            </a:r>
          </a:p>
          <a:p>
            <a:pPr>
              <a:spcBef>
                <a:spcPts val="900"/>
              </a:spcBef>
              <a:spcAft>
                <a:spcPts val="0"/>
              </a:spcAft>
            </a:pPr>
            <a:r>
              <a:rPr lang="en-US" sz="1400" dirty="0" smtClean="0">
                <a:ea typeface="宋体"/>
                <a:cs typeface="Microsoft YaHei"/>
              </a:rPr>
              <a:t>2.) </a:t>
            </a:r>
            <a:r>
              <a:rPr lang="en-US" sz="1400" dirty="0">
                <a:ea typeface="宋体"/>
                <a:cs typeface="Microsoft YaHei"/>
              </a:rPr>
              <a:t>On single-handle kitchen faucets, the hot water may have to be turned off to prevent any hot water cross over.</a:t>
            </a:r>
          </a:p>
          <a:p>
            <a:pPr>
              <a:spcBef>
                <a:spcPts val="900"/>
              </a:spcBef>
              <a:spcAft>
                <a:spcPts val="0"/>
              </a:spcAft>
            </a:pPr>
            <a:r>
              <a:rPr lang="en-US" sz="1400" dirty="0" smtClean="0">
                <a:effectLst/>
                <a:latin typeface="+mj-lt"/>
                <a:ea typeface="宋体"/>
                <a:cs typeface="Microsoft YaHei"/>
              </a:rPr>
              <a:t>3.) Open the cold water faucet to release the pressure.</a:t>
            </a:r>
          </a:p>
          <a:p>
            <a:pPr>
              <a:spcBef>
                <a:spcPts val="900"/>
              </a:spcBef>
              <a:spcAft>
                <a:spcPts val="0"/>
              </a:spcAft>
            </a:pPr>
            <a:r>
              <a:rPr lang="en-US" sz="1400" dirty="0" smtClean="0">
                <a:effectLst/>
                <a:latin typeface="+mj-lt"/>
                <a:ea typeface="宋体"/>
                <a:cs typeface="Microsoft YaHei"/>
              </a:rPr>
              <a:t>4.) If the water continues to come out of faucet with angled valve turned off, the house main water must be turned off.</a:t>
            </a:r>
          </a:p>
          <a:p>
            <a:pPr>
              <a:spcBef>
                <a:spcPts val="900"/>
              </a:spcBef>
              <a:spcAft>
                <a:spcPts val="0"/>
              </a:spcAft>
            </a:pPr>
            <a:r>
              <a:rPr lang="en-US" sz="1400" dirty="0" smtClean="0">
                <a:latin typeface="+mj-lt"/>
                <a:ea typeface="宋体"/>
                <a:cs typeface="Microsoft YaHei"/>
              </a:rPr>
              <a:t>5.) Remove the cold water supply hose of the </a:t>
            </a:r>
            <a:r>
              <a:rPr lang="en-US" sz="1400" dirty="0" smtClean="0">
                <a:ea typeface="宋体"/>
                <a:cs typeface="Microsoft YaHei"/>
              </a:rPr>
              <a:t>faucet</a:t>
            </a:r>
            <a:r>
              <a:rPr lang="en-US" sz="1400" dirty="0" smtClean="0">
                <a:latin typeface="+mj-lt"/>
                <a:ea typeface="宋体"/>
                <a:cs typeface="Microsoft YaHei"/>
              </a:rPr>
              <a:t> from the valve</a:t>
            </a:r>
            <a:r>
              <a:rPr lang="en-US" altLang="en-US" sz="1400" dirty="0" smtClean="0"/>
              <a:t>. </a:t>
            </a:r>
          </a:p>
          <a:p>
            <a:pPr>
              <a:spcBef>
                <a:spcPts val="900"/>
              </a:spcBef>
              <a:spcAft>
                <a:spcPts val="0"/>
              </a:spcAft>
            </a:pPr>
            <a:r>
              <a:rPr lang="en-US" sz="1400" dirty="0" smtClean="0">
                <a:ea typeface="宋体"/>
                <a:cs typeface="Microsoft YaHei"/>
              </a:rPr>
              <a:t>6.) </a:t>
            </a:r>
            <a:r>
              <a:rPr lang="en-US" altLang="en-US" sz="1400" dirty="0" smtClean="0"/>
              <a:t>Install the adapter and the incoming feed water tube (red color) as shown below, make sure the O-ring is inserted in the proper position. </a:t>
            </a:r>
            <a:endParaRPr kumimoji="0" lang="en-US" altLang="en-US" sz="1400" b="1" dirty="0" smtClean="0">
              <a:ea typeface="宋体" pitchFamily="2" charset="-122"/>
              <a:cs typeface="Arial" charset="0"/>
            </a:endParaRPr>
          </a:p>
          <a:p>
            <a:pPr>
              <a:spcBef>
                <a:spcPts val="900"/>
              </a:spcBef>
              <a:spcAft>
                <a:spcPts val="0"/>
              </a:spcAft>
            </a:pPr>
            <a:endParaRPr kumimoji="0" lang="en-US" altLang="en-US" sz="1400" b="1" dirty="0" smtClean="0">
              <a:ea typeface="宋体" pitchFamily="2" charset="-122"/>
              <a:cs typeface="Arial" charset="0"/>
            </a:endParaRPr>
          </a:p>
          <a:p>
            <a:pPr>
              <a:spcBef>
                <a:spcPts val="900"/>
              </a:spcBef>
              <a:spcAft>
                <a:spcPts val="0"/>
              </a:spcAft>
            </a:pPr>
            <a:endParaRPr lang="en-US" sz="1400" dirty="0" smtClean="0">
              <a:effectLst/>
              <a:latin typeface="+mj-lt"/>
              <a:ea typeface="宋体"/>
              <a:cs typeface="Microsoft YaHei"/>
            </a:endParaRPr>
          </a:p>
          <a:p>
            <a:endParaRPr lang="en-US" dirty="0"/>
          </a:p>
        </p:txBody>
      </p:sp>
      <p:grpSp>
        <p:nvGrpSpPr>
          <p:cNvPr id="5" name="群組 4"/>
          <p:cNvGrpSpPr/>
          <p:nvPr/>
        </p:nvGrpSpPr>
        <p:grpSpPr>
          <a:xfrm>
            <a:off x="239263" y="5254929"/>
            <a:ext cx="6379474" cy="3874535"/>
            <a:chOff x="239263" y="5254929"/>
            <a:chExt cx="6379474" cy="3874535"/>
          </a:xfrm>
        </p:grpSpPr>
        <p:grpSp>
          <p:nvGrpSpPr>
            <p:cNvPr id="4" name="群組 3"/>
            <p:cNvGrpSpPr/>
            <p:nvPr/>
          </p:nvGrpSpPr>
          <p:grpSpPr>
            <a:xfrm>
              <a:off x="239263" y="5254929"/>
              <a:ext cx="6379474" cy="3874535"/>
              <a:chOff x="239263" y="5254929"/>
              <a:chExt cx="6379474" cy="3874535"/>
            </a:xfrm>
          </p:grpSpPr>
          <p:grpSp>
            <p:nvGrpSpPr>
              <p:cNvPr id="100" name="群組 99"/>
              <p:cNvGrpSpPr/>
              <p:nvPr/>
            </p:nvGrpSpPr>
            <p:grpSpPr>
              <a:xfrm>
                <a:off x="239263" y="5254929"/>
                <a:ext cx="6379474" cy="3874535"/>
                <a:chOff x="800708" y="2458367"/>
                <a:chExt cx="5256584" cy="3847424"/>
              </a:xfrm>
            </p:grpSpPr>
            <p:pic>
              <p:nvPicPr>
                <p:cNvPr id="102" name="圖片 10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200" y="2898969"/>
                  <a:ext cx="1510799" cy="3176596"/>
                </a:xfrm>
                <a:prstGeom prst="rect">
                  <a:avLst/>
                </a:prstGeom>
                <a:ln>
                  <a:noFill/>
                </a:ln>
              </p:spPr>
            </p:pic>
            <p:sp>
              <p:nvSpPr>
                <p:cNvPr id="103" name="矩形 102"/>
                <p:cNvSpPr/>
                <p:nvPr/>
              </p:nvSpPr>
              <p:spPr bwMode="auto">
                <a:xfrm>
                  <a:off x="800708" y="2458367"/>
                  <a:ext cx="5256584" cy="3847424"/>
                </a:xfrm>
                <a:prstGeom prst="rect">
                  <a:avLst/>
                </a:prstGeom>
                <a:noFill/>
                <a:ln w="15875" cap="flat" cmpd="sng" algn="ctr">
                  <a:solidFill>
                    <a:srgbClr val="10253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sp>
              <p:nvSpPr>
                <p:cNvPr id="104" name="文字方塊 103"/>
                <p:cNvSpPr txBox="1"/>
                <p:nvPr/>
              </p:nvSpPr>
              <p:spPr>
                <a:xfrm>
                  <a:off x="997943" y="2489870"/>
                  <a:ext cx="1541055" cy="366748"/>
                </a:xfrm>
                <a:prstGeom prst="rect">
                  <a:avLst/>
                </a:prstGeom>
                <a:noFill/>
                <a:ln>
                  <a:noFill/>
                </a:ln>
              </p:spPr>
              <p:txBody>
                <a:bodyPr wrap="square" rtlCol="0">
                  <a:spAutoFit/>
                </a:bodyPr>
                <a:lstStyle/>
                <a:p>
                  <a:pPr algn="ctr"/>
                  <a:r>
                    <a:rPr lang="en-US" b="1" dirty="0" smtClean="0"/>
                    <a:t>1/2”</a:t>
                  </a:r>
                  <a:endParaRPr lang="en-US" b="1" dirty="0"/>
                </a:p>
              </p:txBody>
            </p:sp>
          </p:grpSp>
          <p:pic>
            <p:nvPicPr>
              <p:cNvPr id="14" name="圖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2288" y="5698636"/>
                <a:ext cx="1833530" cy="3198980"/>
              </a:xfrm>
              <a:prstGeom prst="rect">
                <a:avLst/>
              </a:prstGeom>
              <a:ln>
                <a:noFill/>
              </a:ln>
            </p:spPr>
          </p:pic>
          <p:pic>
            <p:nvPicPr>
              <p:cNvPr id="15" name="圖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5823" y="5698636"/>
                <a:ext cx="1833530" cy="1481406"/>
              </a:xfrm>
              <a:prstGeom prst="rect">
                <a:avLst/>
              </a:prstGeom>
              <a:ln>
                <a:noFill/>
              </a:ln>
            </p:spPr>
          </p:pic>
          <p:pic>
            <p:nvPicPr>
              <p:cNvPr id="16" name="圖片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5823" y="7589845"/>
                <a:ext cx="1833530" cy="1307771"/>
              </a:xfrm>
              <a:prstGeom prst="rect">
                <a:avLst/>
              </a:prstGeom>
              <a:ln>
                <a:noFill/>
              </a:ln>
            </p:spPr>
          </p:pic>
        </p:grpSp>
        <p:sp>
          <p:nvSpPr>
            <p:cNvPr id="18" name="文字方塊 17"/>
            <p:cNvSpPr txBox="1"/>
            <p:nvPr/>
          </p:nvSpPr>
          <p:spPr>
            <a:xfrm>
              <a:off x="2492921" y="5286654"/>
              <a:ext cx="1870249" cy="369332"/>
            </a:xfrm>
            <a:prstGeom prst="rect">
              <a:avLst/>
            </a:prstGeom>
            <a:noFill/>
            <a:ln>
              <a:noFill/>
            </a:ln>
          </p:spPr>
          <p:txBody>
            <a:bodyPr wrap="square" rtlCol="0">
              <a:spAutoFit/>
            </a:bodyPr>
            <a:lstStyle/>
            <a:p>
              <a:pPr algn="ctr"/>
              <a:r>
                <a:rPr lang="en-US" b="1" dirty="0" smtClean="0"/>
                <a:t>3/8</a:t>
              </a:r>
              <a:r>
                <a:rPr lang="en-US" b="1" dirty="0" smtClean="0"/>
                <a:t>”</a:t>
              </a:r>
              <a:endParaRPr lang="en-US" b="1" dirty="0"/>
            </a:p>
          </p:txBody>
        </p:sp>
        <p:sp>
          <p:nvSpPr>
            <p:cNvPr id="19" name="文字方塊 18"/>
            <p:cNvSpPr txBox="1"/>
            <p:nvPr/>
          </p:nvSpPr>
          <p:spPr>
            <a:xfrm>
              <a:off x="4527463" y="5300149"/>
              <a:ext cx="1870249" cy="369332"/>
            </a:xfrm>
            <a:prstGeom prst="rect">
              <a:avLst/>
            </a:prstGeom>
            <a:noFill/>
            <a:ln>
              <a:noFill/>
            </a:ln>
          </p:spPr>
          <p:txBody>
            <a:bodyPr wrap="square" rtlCol="0">
              <a:spAutoFit/>
            </a:bodyPr>
            <a:lstStyle/>
            <a:p>
              <a:pPr algn="ctr"/>
              <a:r>
                <a:rPr lang="en-US" b="1" dirty="0" smtClean="0"/>
                <a:t>ON Position</a:t>
              </a:r>
              <a:endParaRPr lang="en-US" b="1" dirty="0"/>
            </a:p>
          </p:txBody>
        </p:sp>
        <p:sp>
          <p:nvSpPr>
            <p:cNvPr id="20" name="文字方塊 19"/>
            <p:cNvSpPr txBox="1"/>
            <p:nvPr/>
          </p:nvSpPr>
          <p:spPr>
            <a:xfrm>
              <a:off x="4527462" y="7220513"/>
              <a:ext cx="1870249" cy="369332"/>
            </a:xfrm>
            <a:prstGeom prst="rect">
              <a:avLst/>
            </a:prstGeom>
            <a:noFill/>
            <a:ln>
              <a:noFill/>
            </a:ln>
          </p:spPr>
          <p:txBody>
            <a:bodyPr wrap="square" rtlCol="0">
              <a:spAutoFit/>
            </a:bodyPr>
            <a:lstStyle/>
            <a:p>
              <a:pPr algn="ctr"/>
              <a:r>
                <a:rPr lang="en-US" b="1" dirty="0" smtClean="0"/>
                <a:t>OFF Position</a:t>
              </a:r>
              <a:endParaRPr lang="en-US" b="1" dirty="0"/>
            </a:p>
          </p:txBody>
        </p:sp>
      </p:grpSp>
    </p:spTree>
    <p:extLst>
      <p:ext uri="{BB962C8B-B14F-4D97-AF65-F5344CB8AC3E}">
        <p14:creationId xmlns:p14="http://schemas.microsoft.com/office/powerpoint/2010/main" val="7852785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033588" y="540861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96922"/>
            <a:ext cx="6858000" cy="989459"/>
          </a:xfrm>
          <a:prstGeom prst="rect">
            <a:avLst/>
          </a:prstGeom>
          <a:noFill/>
        </p:spPr>
        <p:txBody>
          <a:bodyPr wrap="square" rtlCol="0" anchor="ctr" anchorCtr="0">
            <a:noAutofit/>
          </a:bodyPr>
          <a:lstStyle/>
          <a:p>
            <a:pPr algn="ctr">
              <a:spcAft>
                <a:spcPts val="60"/>
              </a:spcAft>
            </a:pPr>
            <a:r>
              <a:rPr lang="en-US" sz="3200" b="1" dirty="0" smtClean="0">
                <a:solidFill>
                  <a:srgbClr val="000000"/>
                </a:solidFill>
                <a:latin typeface="Arial Black" panose="020B0A04020102020204" pitchFamily="34" charset="0"/>
                <a:ea typeface="宋体"/>
                <a:cs typeface="Arial"/>
              </a:rPr>
              <a:t>INSTALLATION </a:t>
            </a:r>
            <a:r>
              <a:rPr lang="en-US" sz="3200" b="1" dirty="0">
                <a:solidFill>
                  <a:srgbClr val="000000"/>
                </a:solidFill>
                <a:latin typeface="Arial Black" panose="020B0A04020102020204" pitchFamily="34" charset="0"/>
                <a:ea typeface="宋体"/>
                <a:cs typeface="Arial"/>
              </a:rPr>
              <a:t>STEP 4</a:t>
            </a:r>
            <a:endParaRPr lang="en-US" altLang="zh-TW" sz="3200" b="1" dirty="0" smtClean="0">
              <a:solidFill>
                <a:srgbClr val="000000"/>
              </a:solidFill>
              <a:latin typeface="Arial Black" panose="020B0A04020102020204" pitchFamily="34" charset="0"/>
              <a:ea typeface="宋体"/>
              <a:cs typeface="Arial"/>
            </a:endParaRPr>
          </a:p>
          <a:p>
            <a:pPr algn="ctr">
              <a:spcAft>
                <a:spcPts val="60"/>
              </a:spcAft>
            </a:pPr>
            <a:r>
              <a:rPr lang="en-US" sz="2400" b="1" dirty="0">
                <a:solidFill>
                  <a:srgbClr val="000000"/>
                </a:solidFill>
                <a:latin typeface="Arial"/>
                <a:ea typeface="宋体"/>
                <a:cs typeface="Arial"/>
              </a:rPr>
              <a:t>DRAIN LINE ADAPTER</a:t>
            </a:r>
            <a:endParaRPr lang="en-US" sz="2400" b="1" dirty="0" smtClean="0">
              <a:effectLst/>
              <a:latin typeface="Arial"/>
              <a:ea typeface="宋体"/>
            </a:endParaRPr>
          </a:p>
        </p:txBody>
      </p:sp>
      <p:sp>
        <p:nvSpPr>
          <p:cNvPr id="80" name="Text Box 391"/>
          <p:cNvSpPr>
            <a:spLocks noChangeArrowheads="1"/>
          </p:cNvSpPr>
          <p:nvPr/>
        </p:nvSpPr>
        <p:spPr bwMode="auto">
          <a:xfrm>
            <a:off x="247649" y="1279403"/>
            <a:ext cx="6362700" cy="1405790"/>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nchorCtr="0">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200" dirty="0" smtClean="0"/>
              <a:t>There are three configurations to install the drain line adapter. It depends upon if there is the garbage disposal with/without dishwasher under the sink</a:t>
            </a:r>
            <a:r>
              <a:rPr lang="en-US" altLang="en-US" sz="1200" dirty="0" smtClean="0"/>
              <a:t>.</a:t>
            </a:r>
          </a:p>
          <a:p>
            <a:pPr eaLnBrk="1" hangingPunct="1">
              <a:spcBef>
                <a:spcPct val="50000"/>
              </a:spcBef>
              <a:buNone/>
            </a:pPr>
            <a:r>
              <a:rPr lang="en-US" sz="1200" dirty="0" smtClean="0">
                <a:solidFill>
                  <a:srgbClr val="FF0000"/>
                </a:solidFill>
              </a:rPr>
              <a:t>NOTE</a:t>
            </a:r>
            <a:r>
              <a:rPr lang="en-US" altLang="zh-TW" sz="1200" dirty="0" smtClean="0">
                <a:solidFill>
                  <a:srgbClr val="FF0000"/>
                </a:solidFill>
              </a:rPr>
              <a:t>:</a:t>
            </a:r>
            <a:r>
              <a:rPr lang="en-US" sz="1200" dirty="0" smtClean="0">
                <a:solidFill>
                  <a:srgbClr val="FF0000"/>
                </a:solidFill>
              </a:rPr>
              <a:t> Use tautness of dishwasher hose to keep tail of adapter slightly above horizontal. It is important for proper drainage and a clog free installation, if dishwasher hose material cannot be easily shortened or it is undesirable to do so, attach uncut end of hose to adapter, then tie up remaining slack with suitable material.</a:t>
            </a:r>
            <a:endParaRPr lang="en-US" altLang="en-US" sz="1200" dirty="0"/>
          </a:p>
        </p:txBody>
      </p:sp>
      <p:grpSp>
        <p:nvGrpSpPr>
          <p:cNvPr id="8" name="群組 7"/>
          <p:cNvGrpSpPr/>
          <p:nvPr/>
        </p:nvGrpSpPr>
        <p:grpSpPr>
          <a:xfrm>
            <a:off x="192574" y="2898266"/>
            <a:ext cx="6472851" cy="6480722"/>
            <a:chOff x="213441" y="2290566"/>
            <a:chExt cx="6472851" cy="7126928"/>
          </a:xfrm>
        </p:grpSpPr>
        <p:pic>
          <p:nvPicPr>
            <p:cNvPr id="25" name="圖片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664" y="4587021"/>
              <a:ext cx="1872208" cy="1384996"/>
            </a:xfrm>
            <a:prstGeom prst="rect">
              <a:avLst/>
            </a:prstGeom>
            <a:ln>
              <a:noFill/>
            </a:ln>
          </p:spPr>
        </p:pic>
        <p:sp>
          <p:nvSpPr>
            <p:cNvPr id="26" name="文字方塊 25"/>
            <p:cNvSpPr txBox="1"/>
            <p:nvPr/>
          </p:nvSpPr>
          <p:spPr>
            <a:xfrm>
              <a:off x="2437936" y="4665375"/>
              <a:ext cx="4087407" cy="1200329"/>
            </a:xfrm>
            <a:prstGeom prst="rect">
              <a:avLst/>
            </a:prstGeom>
            <a:noFill/>
          </p:spPr>
          <p:txBody>
            <a:bodyPr wrap="square" rtlCol="0">
              <a:noAutofit/>
            </a:bodyPr>
            <a:lstStyle/>
            <a:p>
              <a:r>
                <a:rPr lang="en-US" sz="1200" dirty="0"/>
                <a:t>3</a:t>
              </a:r>
              <a:r>
                <a:rPr lang="en-US" sz="1200" dirty="0" smtClean="0"/>
                <a:t>.) Scrape the inside of exposed disposal nipple with a screwdriver to remove any buildup caused by dishwasher.</a:t>
              </a:r>
            </a:p>
            <a:p>
              <a:endParaRPr lang="en-US" sz="1200" dirty="0" smtClean="0"/>
            </a:p>
            <a:p>
              <a:r>
                <a:rPr lang="en-US" sz="1200" dirty="0"/>
                <a:t>4</a:t>
              </a:r>
              <a:r>
                <a:rPr lang="en-US" sz="1200" dirty="0" smtClean="0"/>
                <a:t>.) Mount provided hose coupler one inch over disposal nipple. Then slip both provided new stainless steel hose clamps loosely over hose coupler.</a:t>
              </a:r>
            </a:p>
          </p:txBody>
        </p:sp>
        <p:grpSp>
          <p:nvGrpSpPr>
            <p:cNvPr id="7" name="群組 6"/>
            <p:cNvGrpSpPr/>
            <p:nvPr/>
          </p:nvGrpSpPr>
          <p:grpSpPr>
            <a:xfrm>
              <a:off x="213441" y="2290566"/>
              <a:ext cx="6472851" cy="7126928"/>
              <a:chOff x="213441" y="2290566"/>
              <a:chExt cx="6472851" cy="7126928"/>
            </a:xfrm>
          </p:grpSpPr>
          <p:grpSp>
            <p:nvGrpSpPr>
              <p:cNvPr id="6" name="群組 5"/>
              <p:cNvGrpSpPr/>
              <p:nvPr/>
            </p:nvGrpSpPr>
            <p:grpSpPr>
              <a:xfrm>
                <a:off x="213441" y="2290566"/>
                <a:ext cx="6472851" cy="7126928"/>
                <a:chOff x="213441" y="2290566"/>
                <a:chExt cx="6472851" cy="7126928"/>
              </a:xfrm>
            </p:grpSpPr>
            <p:grpSp>
              <p:nvGrpSpPr>
                <p:cNvPr id="5" name="群組 4"/>
                <p:cNvGrpSpPr/>
                <p:nvPr/>
              </p:nvGrpSpPr>
              <p:grpSpPr>
                <a:xfrm>
                  <a:off x="213441" y="2290566"/>
                  <a:ext cx="6472851" cy="7126928"/>
                  <a:chOff x="213441" y="2290566"/>
                  <a:chExt cx="6472851" cy="7262021"/>
                </a:xfrm>
              </p:grpSpPr>
              <p:grpSp>
                <p:nvGrpSpPr>
                  <p:cNvPr id="3" name="群組 2"/>
                  <p:cNvGrpSpPr/>
                  <p:nvPr/>
                </p:nvGrpSpPr>
                <p:grpSpPr>
                  <a:xfrm>
                    <a:off x="213441" y="2290566"/>
                    <a:ext cx="6472851" cy="7262021"/>
                    <a:chOff x="213441" y="2290566"/>
                    <a:chExt cx="6472851" cy="7262021"/>
                  </a:xfrm>
                </p:grpSpPr>
                <p:grpSp>
                  <p:nvGrpSpPr>
                    <p:cNvPr id="11264" name="群組 11263"/>
                    <p:cNvGrpSpPr/>
                    <p:nvPr/>
                  </p:nvGrpSpPr>
                  <p:grpSpPr>
                    <a:xfrm>
                      <a:off x="213441" y="2290566"/>
                      <a:ext cx="6472851" cy="7262021"/>
                      <a:chOff x="800708" y="2458367"/>
                      <a:chExt cx="5327302" cy="3715963"/>
                    </a:xfrm>
                  </p:grpSpPr>
                  <p:pic>
                    <p:nvPicPr>
                      <p:cNvPr id="48" name="圖片 4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089" y="2745492"/>
                        <a:ext cx="1540869" cy="708700"/>
                      </a:xfrm>
                      <a:prstGeom prst="rect">
                        <a:avLst/>
                      </a:prstGeom>
                      <a:ln>
                        <a:noFill/>
                      </a:ln>
                    </p:spPr>
                  </p:pic>
                  <p:sp>
                    <p:nvSpPr>
                      <p:cNvPr id="49" name="矩形 48"/>
                      <p:cNvSpPr/>
                      <p:nvPr/>
                    </p:nvSpPr>
                    <p:spPr bwMode="auto">
                      <a:xfrm>
                        <a:off x="800708" y="2458367"/>
                        <a:ext cx="5256584" cy="3715963"/>
                      </a:xfrm>
                      <a:prstGeom prst="rect">
                        <a:avLst/>
                      </a:prstGeom>
                      <a:noFill/>
                      <a:ln w="15875" cap="flat" cmpd="sng" algn="ctr">
                        <a:solidFill>
                          <a:srgbClr val="10253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sp>
                    <p:nvSpPr>
                      <p:cNvPr id="24" name="文字方塊 23"/>
                      <p:cNvSpPr txBox="1"/>
                      <p:nvPr/>
                    </p:nvSpPr>
                    <p:spPr>
                      <a:xfrm>
                        <a:off x="800708" y="2477575"/>
                        <a:ext cx="5327302" cy="421225"/>
                      </a:xfrm>
                      <a:prstGeom prst="rect">
                        <a:avLst/>
                      </a:prstGeom>
                      <a:noFill/>
                      <a:ln>
                        <a:noFill/>
                      </a:ln>
                    </p:spPr>
                    <p:txBody>
                      <a:bodyPr wrap="square" rtlCol="0">
                        <a:noAutofit/>
                      </a:bodyPr>
                      <a:lstStyle/>
                      <a:p>
                        <a:pPr algn="ctr"/>
                        <a:r>
                          <a:rPr lang="en-US" b="1" dirty="0" smtClean="0"/>
                          <a:t>A: Garbage disposal with Dishwasher </a:t>
                        </a:r>
                        <a:endParaRPr lang="en-US" b="1" dirty="0"/>
                      </a:p>
                    </p:txBody>
                  </p:sp>
                </p:grpSp>
                <p:sp>
                  <p:nvSpPr>
                    <p:cNvPr id="2" name="文字方塊 1"/>
                    <p:cNvSpPr txBox="1"/>
                    <p:nvPr/>
                  </p:nvSpPr>
                  <p:spPr>
                    <a:xfrm>
                      <a:off x="2437937" y="2851686"/>
                      <a:ext cx="4087407" cy="1384995"/>
                    </a:xfrm>
                    <a:prstGeom prst="rect">
                      <a:avLst/>
                    </a:prstGeom>
                    <a:noFill/>
                  </p:spPr>
                  <p:txBody>
                    <a:bodyPr wrap="square" rtlCol="0">
                      <a:noAutofit/>
                    </a:bodyPr>
                    <a:lstStyle/>
                    <a:p>
                      <a:r>
                        <a:rPr lang="en-US" sz="1200" dirty="0" smtClean="0"/>
                        <a:t>1.) Shut off the power supply of the disposal or the circuit breaker before starting work.</a:t>
                      </a:r>
                    </a:p>
                    <a:p>
                      <a:endParaRPr lang="en-US" sz="1200" dirty="0" smtClean="0"/>
                    </a:p>
                    <a:p>
                      <a:r>
                        <a:rPr lang="en-US" sz="1200" dirty="0" smtClean="0"/>
                        <a:t>2.) Remove dishwasher drain hose from disposal by unscrewing hose clamp, or expanding spring clamp with</a:t>
                      </a:r>
                    </a:p>
                    <a:p>
                      <a:r>
                        <a:rPr lang="en-US" sz="1200" dirty="0"/>
                        <a:t>p</a:t>
                      </a:r>
                      <a:r>
                        <a:rPr lang="en-US" sz="1200" dirty="0" smtClean="0"/>
                        <a:t>liers. Move clamp away from disposal nipple, then twist</a:t>
                      </a:r>
                    </a:p>
                    <a:p>
                      <a:r>
                        <a:rPr lang="en-US" sz="1200" dirty="0" smtClean="0"/>
                        <a:t>hose back and forth while pulling away from disposal.</a:t>
                      </a:r>
                    </a:p>
                  </p:txBody>
                </p:sp>
              </p:grpSp>
              <p:sp>
                <p:nvSpPr>
                  <p:cNvPr id="4" name="文字方塊 3"/>
                  <p:cNvSpPr txBox="1"/>
                  <p:nvPr/>
                </p:nvSpPr>
                <p:spPr>
                  <a:xfrm>
                    <a:off x="410393" y="6325022"/>
                    <a:ext cx="6120682" cy="864095"/>
                  </a:xfrm>
                  <a:prstGeom prst="rect">
                    <a:avLst/>
                  </a:prstGeom>
                  <a:noFill/>
                </p:spPr>
                <p:txBody>
                  <a:bodyPr wrap="square" rtlCol="0">
                    <a:noAutofit/>
                  </a:bodyPr>
                  <a:lstStyle/>
                  <a:p>
                    <a:r>
                      <a:rPr lang="en-US" sz="1200" dirty="0" smtClean="0"/>
                      <a:t>5.) Slide the three-way adapter into remaining one inch of hose coupler unti</a:t>
                    </a:r>
                    <a:r>
                      <a:rPr lang="en-US" sz="1200" dirty="0"/>
                      <a:t>l</a:t>
                    </a:r>
                    <a:r>
                      <a:rPr lang="en-US" sz="1200" dirty="0" smtClean="0"/>
                      <a:t> firmly seated against disposal nipple. Orient the ‘smaller branch" in a vertical position to connect RO drain tube. Tighten both hose clamps securely over hose coupler so that the three-way adapter is solidly mounted on disposal.</a:t>
                    </a:r>
                  </a:p>
                  <a:p>
                    <a:endParaRPr lang="en-US" sz="1200" dirty="0"/>
                  </a:p>
                  <a:p>
                    <a:endParaRPr lang="en-US" sz="1200" dirty="0" smtClean="0"/>
                  </a:p>
                  <a:p>
                    <a:endParaRPr lang="en-US" sz="1200" dirty="0"/>
                  </a:p>
                </p:txBody>
              </p:sp>
            </p:grpSp>
            <p:sp>
              <p:nvSpPr>
                <p:cNvPr id="30" name="文字方塊 29"/>
                <p:cNvSpPr txBox="1"/>
                <p:nvPr/>
              </p:nvSpPr>
              <p:spPr>
                <a:xfrm>
                  <a:off x="2437937" y="7375759"/>
                  <a:ext cx="4087407" cy="1702944"/>
                </a:xfrm>
                <a:prstGeom prst="rect">
                  <a:avLst/>
                </a:prstGeom>
                <a:noFill/>
              </p:spPr>
              <p:txBody>
                <a:bodyPr wrap="square" rtlCol="0">
                  <a:noAutofit/>
                </a:bodyPr>
                <a:lstStyle/>
                <a:p>
                  <a:r>
                    <a:rPr lang="en-US" sz="1200" dirty="0" smtClean="0"/>
                    <a:t>6.) Lift tail of adapter slightly higher than horizontal, and position semi-taut hose behind it. Take a measurement on the hose against the three-way adapter. Cut off excess hose squarely with a sharp Knife, then reuse original hose clamp and tighten securely.</a:t>
                  </a:r>
                </a:p>
                <a:p>
                  <a:endParaRPr lang="en-US" sz="1200" dirty="0" smtClean="0"/>
                </a:p>
                <a:p>
                  <a:r>
                    <a:rPr lang="en-US" sz="1200" dirty="0" smtClean="0"/>
                    <a:t>7.) Insert the rubber plug with elbow quick fitting into the smaller branch of the three-way adapter. Then insert  the RO drain tube (gray color) into the elbow quick fitting.</a:t>
                  </a:r>
                </a:p>
                <a:p>
                  <a:endParaRPr lang="en-US" sz="1200" dirty="0" smtClean="0"/>
                </a:p>
              </p:txBody>
            </p:sp>
          </p:grpSp>
          <p:pic>
            <p:nvPicPr>
              <p:cNvPr id="32" name="圖片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664" y="7534733"/>
                <a:ext cx="1872208" cy="1384996"/>
              </a:xfrm>
              <a:prstGeom prst="rect">
                <a:avLst/>
              </a:prstGeom>
              <a:ln>
                <a:noFill/>
              </a:ln>
            </p:spPr>
          </p:pic>
        </p:grpSp>
      </p:grpSp>
    </p:spTree>
    <p:extLst>
      <p:ext uri="{BB962C8B-B14F-4D97-AF65-F5344CB8AC3E}">
        <p14:creationId xmlns:p14="http://schemas.microsoft.com/office/powerpoint/2010/main" val="31599806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033588" y="540861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grpSp>
        <p:nvGrpSpPr>
          <p:cNvPr id="20" name="群組 19"/>
          <p:cNvGrpSpPr/>
          <p:nvPr/>
        </p:nvGrpSpPr>
        <p:grpSpPr>
          <a:xfrm>
            <a:off x="223474" y="279719"/>
            <a:ext cx="6472851" cy="5622333"/>
            <a:chOff x="223474" y="194763"/>
            <a:chExt cx="6472851" cy="5622333"/>
          </a:xfrm>
        </p:grpSpPr>
        <p:pic>
          <p:nvPicPr>
            <p:cNvPr id="25" name="圖片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697" y="2482088"/>
              <a:ext cx="1872208" cy="1384996"/>
            </a:xfrm>
            <a:prstGeom prst="rect">
              <a:avLst/>
            </a:prstGeom>
            <a:ln>
              <a:noFill/>
            </a:ln>
          </p:spPr>
        </p:pic>
        <p:sp>
          <p:nvSpPr>
            <p:cNvPr id="26" name="文字方塊 25"/>
            <p:cNvSpPr txBox="1"/>
            <p:nvPr/>
          </p:nvSpPr>
          <p:spPr>
            <a:xfrm>
              <a:off x="2426618" y="2209585"/>
              <a:ext cx="4087407" cy="1712288"/>
            </a:xfrm>
            <a:prstGeom prst="rect">
              <a:avLst/>
            </a:prstGeom>
            <a:noFill/>
          </p:spPr>
          <p:txBody>
            <a:bodyPr wrap="square" rtlCol="0">
              <a:noAutofit/>
            </a:bodyPr>
            <a:lstStyle/>
            <a:p>
              <a:r>
                <a:rPr lang="en-US" sz="1200" dirty="0" smtClean="0"/>
                <a:t>3.) Mount provided hose coupler one inch over disposal nipple. Then slip both provided new stainless steel hose clamps loosely over hose coupler.</a:t>
              </a:r>
            </a:p>
            <a:p>
              <a:endParaRPr lang="en-US" sz="1200" dirty="0" smtClean="0"/>
            </a:p>
            <a:p>
              <a:r>
                <a:rPr lang="en-US" altLang="zh-TW" sz="1200" dirty="0"/>
                <a:t>4</a:t>
              </a:r>
              <a:r>
                <a:rPr lang="en-US" sz="1200" dirty="0" smtClean="0"/>
                <a:t>.) Slide the bigger end of the two-way adapter into remaining one inch of hose coupler until firmly seated against disposal nipple. Tighten both hose clamps securely over hose coupler so that the two-way adapter is solidly mounted on disposal.</a:t>
              </a:r>
            </a:p>
            <a:p>
              <a:endParaRPr lang="en-US" sz="1200" dirty="0" smtClean="0"/>
            </a:p>
            <a:p>
              <a:endParaRPr lang="en-US" sz="1200" dirty="0" smtClean="0"/>
            </a:p>
          </p:txBody>
        </p:sp>
        <p:pic>
          <p:nvPicPr>
            <p:cNvPr id="48" name="圖片 4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697" y="745443"/>
              <a:ext cx="1872208" cy="1359231"/>
            </a:xfrm>
            <a:prstGeom prst="rect">
              <a:avLst/>
            </a:prstGeom>
            <a:ln>
              <a:noFill/>
            </a:ln>
          </p:spPr>
        </p:pic>
        <p:sp>
          <p:nvSpPr>
            <p:cNvPr id="49" name="矩形 48"/>
            <p:cNvSpPr/>
            <p:nvPr/>
          </p:nvSpPr>
          <p:spPr bwMode="auto">
            <a:xfrm>
              <a:off x="223474" y="194763"/>
              <a:ext cx="6386926" cy="5622333"/>
            </a:xfrm>
            <a:prstGeom prst="rect">
              <a:avLst/>
            </a:prstGeom>
            <a:noFill/>
            <a:ln w="15875" cap="flat" cmpd="sng" algn="ctr">
              <a:solidFill>
                <a:srgbClr val="10253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sp>
          <p:nvSpPr>
            <p:cNvPr id="24" name="文字方塊 23"/>
            <p:cNvSpPr txBox="1"/>
            <p:nvPr/>
          </p:nvSpPr>
          <p:spPr>
            <a:xfrm>
              <a:off x="223474" y="231600"/>
              <a:ext cx="6472851" cy="807877"/>
            </a:xfrm>
            <a:prstGeom prst="rect">
              <a:avLst/>
            </a:prstGeom>
            <a:noFill/>
            <a:ln>
              <a:noFill/>
            </a:ln>
          </p:spPr>
          <p:txBody>
            <a:bodyPr wrap="square" rtlCol="0">
              <a:noAutofit/>
            </a:bodyPr>
            <a:lstStyle/>
            <a:p>
              <a:pPr algn="ctr"/>
              <a:r>
                <a:rPr lang="en-US" b="1" dirty="0"/>
                <a:t>B</a:t>
              </a:r>
              <a:r>
                <a:rPr lang="en-US" b="1" dirty="0" smtClean="0"/>
                <a:t>: Garbage disposal without Dishwasher </a:t>
              </a:r>
              <a:endParaRPr lang="en-US" b="1" dirty="0"/>
            </a:p>
          </p:txBody>
        </p:sp>
        <p:sp>
          <p:nvSpPr>
            <p:cNvPr id="2" name="文字方塊 1"/>
            <p:cNvSpPr txBox="1"/>
            <p:nvPr/>
          </p:nvSpPr>
          <p:spPr>
            <a:xfrm>
              <a:off x="2437935" y="635538"/>
              <a:ext cx="4087407" cy="1509150"/>
            </a:xfrm>
            <a:prstGeom prst="rect">
              <a:avLst/>
            </a:prstGeom>
            <a:noFill/>
          </p:spPr>
          <p:txBody>
            <a:bodyPr wrap="square" rtlCol="0">
              <a:noAutofit/>
            </a:bodyPr>
            <a:lstStyle/>
            <a:p>
              <a:r>
                <a:rPr lang="en-US" sz="1200" dirty="0" smtClean="0"/>
                <a:t>1.) Shut off the power supply of the disposal or the circuit breaker before starting work.</a:t>
              </a:r>
            </a:p>
            <a:p>
              <a:endParaRPr lang="en-US" sz="1200" dirty="0" smtClean="0"/>
            </a:p>
            <a:p>
              <a:r>
                <a:rPr lang="en-US" sz="1200" dirty="0" smtClean="0"/>
                <a:t>2.) Knock out the plug inside the disposal nipple by using a hammer and flat screwdriver. Tap away all edges of the knock out plug until only a round hole remains. Remove all pieces of plug left inside disposal. Run fingers carefully to search for any hidden fragments.</a:t>
              </a:r>
            </a:p>
            <a:p>
              <a:endParaRPr lang="en-US" sz="1200" dirty="0" smtClean="0"/>
            </a:p>
          </p:txBody>
        </p:sp>
        <p:sp>
          <p:nvSpPr>
            <p:cNvPr id="30" name="文字方塊 29"/>
            <p:cNvSpPr txBox="1"/>
            <p:nvPr/>
          </p:nvSpPr>
          <p:spPr>
            <a:xfrm>
              <a:off x="2447970" y="4023617"/>
              <a:ext cx="4087407" cy="1721471"/>
            </a:xfrm>
            <a:prstGeom prst="rect">
              <a:avLst/>
            </a:prstGeom>
            <a:noFill/>
          </p:spPr>
          <p:txBody>
            <a:bodyPr wrap="square" rtlCol="0">
              <a:noAutofit/>
            </a:bodyPr>
            <a:lstStyle/>
            <a:p>
              <a:r>
                <a:rPr lang="en-US" altLang="zh-TW" sz="1200" dirty="0"/>
                <a:t>5</a:t>
              </a:r>
              <a:r>
                <a:rPr lang="en-US" sz="1200" dirty="0" smtClean="0"/>
                <a:t>.) Lift tail of adapter slightly higher than horizontal, and position semi-taut hose behind it. Take a measurement on the hose against the two-way adapter. Cut off excess hose squarely with a sharp Knife, then reuse original hose clamp and tighten securely.</a:t>
              </a:r>
            </a:p>
            <a:p>
              <a:endParaRPr lang="en-US" sz="1200" dirty="0" smtClean="0"/>
            </a:p>
            <a:p>
              <a:r>
                <a:rPr lang="en-US" altLang="zh-TW" sz="1200" dirty="0"/>
                <a:t>6</a:t>
              </a:r>
              <a:r>
                <a:rPr lang="en-US" sz="1200" dirty="0" smtClean="0"/>
                <a:t>.) Insert the rubber plug with elbow quick fitting into the smaller end of the two-way adapter. Then insert  the RO drain tube (gray color) into the elbow quick fitting.</a:t>
              </a:r>
            </a:p>
            <a:p>
              <a:endParaRPr lang="en-US" sz="1200" dirty="0" smtClean="0"/>
            </a:p>
          </p:txBody>
        </p:sp>
        <p:pic>
          <p:nvPicPr>
            <p:cNvPr id="32" name="圖片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697" y="4191854"/>
              <a:ext cx="1872208" cy="1384996"/>
            </a:xfrm>
            <a:prstGeom prst="rect">
              <a:avLst/>
            </a:prstGeom>
            <a:ln>
              <a:noFill/>
            </a:ln>
          </p:spPr>
        </p:pic>
      </p:grpSp>
      <p:grpSp>
        <p:nvGrpSpPr>
          <p:cNvPr id="21" name="群組 20"/>
          <p:cNvGrpSpPr/>
          <p:nvPr/>
        </p:nvGrpSpPr>
        <p:grpSpPr>
          <a:xfrm>
            <a:off x="223474" y="5959202"/>
            <a:ext cx="6472851" cy="3530302"/>
            <a:chOff x="223474" y="5959202"/>
            <a:chExt cx="6472851" cy="3530302"/>
          </a:xfrm>
        </p:grpSpPr>
        <p:sp>
          <p:nvSpPr>
            <p:cNvPr id="34" name="矩形 33"/>
            <p:cNvSpPr/>
            <p:nvPr/>
          </p:nvSpPr>
          <p:spPr bwMode="auto">
            <a:xfrm>
              <a:off x="223474" y="5959202"/>
              <a:ext cx="6386926" cy="3530302"/>
            </a:xfrm>
            <a:prstGeom prst="rect">
              <a:avLst/>
            </a:prstGeom>
            <a:noFill/>
            <a:ln w="15875" cap="flat" cmpd="sng" algn="ctr">
              <a:solidFill>
                <a:srgbClr val="10253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pic>
          <p:nvPicPr>
            <p:cNvPr id="29" name="圖片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696" y="7954295"/>
              <a:ext cx="1872208" cy="1384996"/>
            </a:xfrm>
            <a:prstGeom prst="rect">
              <a:avLst/>
            </a:prstGeom>
            <a:ln>
              <a:noFill/>
            </a:ln>
          </p:spPr>
        </p:pic>
        <p:sp>
          <p:nvSpPr>
            <p:cNvPr id="31" name="文字方塊 30"/>
            <p:cNvSpPr txBox="1"/>
            <p:nvPr/>
          </p:nvSpPr>
          <p:spPr>
            <a:xfrm>
              <a:off x="2437936" y="7954295"/>
              <a:ext cx="4087407" cy="1384996"/>
            </a:xfrm>
            <a:prstGeom prst="rect">
              <a:avLst/>
            </a:prstGeom>
            <a:noFill/>
          </p:spPr>
          <p:txBody>
            <a:bodyPr wrap="square" rtlCol="0">
              <a:noAutofit/>
            </a:bodyPr>
            <a:lstStyle/>
            <a:p>
              <a:r>
                <a:rPr lang="en-US" sz="1200" dirty="0" smtClean="0"/>
                <a:t>2.) Position the rubber drain plug at selected location and mark for the opening. Drill ½-inch </a:t>
              </a:r>
              <a:r>
                <a:rPr lang="en-US" altLang="zh-TW" sz="1200" dirty="0" smtClean="0"/>
                <a:t>(12.7mm) hole at mark through one side of pipe.</a:t>
              </a:r>
              <a:endParaRPr lang="en-US" sz="1200" dirty="0" smtClean="0"/>
            </a:p>
            <a:p>
              <a:endParaRPr lang="en-US" sz="1200" dirty="0" smtClean="0"/>
            </a:p>
            <a:p>
              <a:r>
                <a:rPr lang="en-US" sz="1200" dirty="0" smtClean="0"/>
                <a:t>3.) Insert the rubber plug with elbow quick fitting into the hole of the drainpipe. Then insert  the RO drain tube (gray color) into the elbow quick fitting.</a:t>
              </a:r>
            </a:p>
          </p:txBody>
        </p:sp>
        <p:pic>
          <p:nvPicPr>
            <p:cNvPr id="33" name="圖片 3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915" y="6388306"/>
              <a:ext cx="1872208" cy="1359231"/>
            </a:xfrm>
            <a:prstGeom prst="rect">
              <a:avLst/>
            </a:prstGeom>
            <a:ln>
              <a:noFill/>
            </a:ln>
          </p:spPr>
        </p:pic>
        <p:sp>
          <p:nvSpPr>
            <p:cNvPr id="35" name="文字方塊 34"/>
            <p:cNvSpPr txBox="1"/>
            <p:nvPr/>
          </p:nvSpPr>
          <p:spPr>
            <a:xfrm>
              <a:off x="223474" y="6002302"/>
              <a:ext cx="6472851" cy="807877"/>
            </a:xfrm>
            <a:prstGeom prst="rect">
              <a:avLst/>
            </a:prstGeom>
            <a:noFill/>
            <a:ln>
              <a:noFill/>
            </a:ln>
          </p:spPr>
          <p:txBody>
            <a:bodyPr wrap="square" rtlCol="0">
              <a:noAutofit/>
            </a:bodyPr>
            <a:lstStyle/>
            <a:p>
              <a:pPr algn="ctr"/>
              <a:r>
                <a:rPr lang="en-US" b="1" dirty="0" smtClean="0"/>
                <a:t>C: Drill hole on drainpipe</a:t>
              </a:r>
              <a:r>
                <a:rPr lang="zh-TW" altLang="en-US" b="1" dirty="0" smtClean="0"/>
                <a:t> </a:t>
              </a:r>
              <a:r>
                <a:rPr lang="en-US" altLang="zh-TW" b="1" dirty="0" smtClean="0"/>
                <a:t>(n</a:t>
              </a:r>
              <a:r>
                <a:rPr lang="en-US" b="1" dirty="0" smtClean="0"/>
                <a:t>o garbage disposal) </a:t>
              </a:r>
              <a:endParaRPr lang="en-US" b="1" dirty="0"/>
            </a:p>
          </p:txBody>
        </p:sp>
        <p:sp>
          <p:nvSpPr>
            <p:cNvPr id="36" name="文字方塊 35"/>
            <p:cNvSpPr txBox="1"/>
            <p:nvPr/>
          </p:nvSpPr>
          <p:spPr>
            <a:xfrm>
              <a:off x="2447971" y="6456858"/>
              <a:ext cx="4087407" cy="1222125"/>
            </a:xfrm>
            <a:prstGeom prst="rect">
              <a:avLst/>
            </a:prstGeom>
            <a:noFill/>
          </p:spPr>
          <p:txBody>
            <a:bodyPr wrap="square" rtlCol="0">
              <a:noAutofit/>
            </a:bodyPr>
            <a:lstStyle/>
            <a:p>
              <a:r>
                <a:rPr lang="en-US" sz="1200" dirty="0" smtClean="0"/>
                <a:t>1.) The rubber drain plug is used to make a wastewater connection with the drainpipe under the sink. The rubber drain plug should always be installed before (above) the p-trap and on a vertical or horizontal drain. To avoid clogging the drain line with debris, do not install the drain saddle near a garbage disposal.</a:t>
              </a:r>
            </a:p>
            <a:p>
              <a:endParaRPr lang="en-US" sz="1200" dirty="0" smtClean="0"/>
            </a:p>
          </p:txBody>
        </p:sp>
      </p:grpSp>
    </p:spTree>
    <p:extLst>
      <p:ext uri="{BB962C8B-B14F-4D97-AF65-F5344CB8AC3E}">
        <p14:creationId xmlns:p14="http://schemas.microsoft.com/office/powerpoint/2010/main" val="23511761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033588" y="540861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96922"/>
            <a:ext cx="6858000" cy="989459"/>
          </a:xfrm>
          <a:prstGeom prst="rect">
            <a:avLst/>
          </a:prstGeom>
          <a:noFill/>
        </p:spPr>
        <p:txBody>
          <a:bodyPr wrap="square" rtlCol="0" anchor="ctr" anchorCtr="0">
            <a:noAutofit/>
          </a:bodyPr>
          <a:lstStyle/>
          <a:p>
            <a:pPr algn="ctr">
              <a:spcAft>
                <a:spcPts val="60"/>
              </a:spcAft>
            </a:pPr>
            <a:r>
              <a:rPr lang="en-US" sz="3200" b="1" dirty="0" smtClean="0">
                <a:solidFill>
                  <a:srgbClr val="000000"/>
                </a:solidFill>
                <a:latin typeface="Arial Black" panose="020B0A04020102020204" pitchFamily="34" charset="0"/>
                <a:ea typeface="宋体"/>
                <a:cs typeface="Arial"/>
              </a:rPr>
              <a:t>INSTALLATION </a:t>
            </a:r>
            <a:r>
              <a:rPr lang="en-US" sz="3200" b="1" dirty="0">
                <a:solidFill>
                  <a:srgbClr val="000000"/>
                </a:solidFill>
                <a:latin typeface="Arial Black" panose="020B0A04020102020204" pitchFamily="34" charset="0"/>
                <a:ea typeface="宋体"/>
                <a:cs typeface="Arial"/>
              </a:rPr>
              <a:t>STEP </a:t>
            </a:r>
            <a:r>
              <a:rPr lang="en-US" sz="3200" b="1" dirty="0" smtClean="0">
                <a:solidFill>
                  <a:srgbClr val="000000"/>
                </a:solidFill>
                <a:latin typeface="Arial Black" panose="020B0A04020102020204" pitchFamily="34" charset="0"/>
                <a:ea typeface="宋体"/>
                <a:cs typeface="Arial"/>
              </a:rPr>
              <a:t>5</a:t>
            </a:r>
            <a:endParaRPr lang="en-US" altLang="zh-TW" sz="3200" b="1" dirty="0" smtClean="0">
              <a:solidFill>
                <a:srgbClr val="000000"/>
              </a:solidFill>
              <a:latin typeface="Arial Black" panose="020B0A04020102020204" pitchFamily="34" charset="0"/>
              <a:ea typeface="宋体"/>
              <a:cs typeface="Arial"/>
            </a:endParaRPr>
          </a:p>
          <a:p>
            <a:pPr algn="ctr">
              <a:spcAft>
                <a:spcPts val="60"/>
              </a:spcAft>
            </a:pPr>
            <a:r>
              <a:rPr lang="en-US" sz="2400" b="1" dirty="0" smtClean="0">
                <a:solidFill>
                  <a:srgbClr val="000000"/>
                </a:solidFill>
                <a:latin typeface="Arial"/>
                <a:ea typeface="宋体"/>
                <a:cs typeface="Arial"/>
              </a:rPr>
              <a:t>PURE WATER FAUCET</a:t>
            </a:r>
            <a:endParaRPr lang="en-US" sz="2400" b="1" dirty="0" smtClean="0">
              <a:effectLst/>
              <a:latin typeface="Arial"/>
              <a:ea typeface="宋体"/>
            </a:endParaRPr>
          </a:p>
        </p:txBody>
      </p:sp>
      <p:sp>
        <p:nvSpPr>
          <p:cNvPr id="2" name="文字方塊 1"/>
          <p:cNvSpPr txBox="1"/>
          <p:nvPr/>
        </p:nvSpPr>
        <p:spPr>
          <a:xfrm>
            <a:off x="540697" y="1424608"/>
            <a:ext cx="5827298" cy="3168352"/>
          </a:xfrm>
          <a:prstGeom prst="rect">
            <a:avLst/>
          </a:prstGeom>
          <a:noFill/>
        </p:spPr>
        <p:txBody>
          <a:bodyPr wrap="square" rtlCol="0">
            <a:noAutofit/>
          </a:bodyPr>
          <a:lstStyle/>
          <a:p>
            <a:pPr>
              <a:spcBef>
                <a:spcPts val="900"/>
              </a:spcBef>
              <a:spcAft>
                <a:spcPts val="0"/>
              </a:spcAft>
            </a:pPr>
            <a:r>
              <a:rPr lang="en-US" sz="1400" dirty="0" smtClean="0">
                <a:effectLst/>
                <a:latin typeface="+mj-lt"/>
                <a:ea typeface="宋体"/>
                <a:cs typeface="Microsoft YaHei"/>
              </a:rPr>
              <a:t>Most sinks have an extra hole for the mounting of additional faucets, sprayers or soap dispensers. If your sink does not already have an additional hole, you may need to drill 1 " hole on the countertop. Carefully mark the faucet location, making sure it is far away enough from the regular water faucet so that they don't interfere with each other. Look to see if you can tighten the lock nut from below, before you drill a hole. Once the hole is prepared, assemble all parts together.</a:t>
            </a:r>
          </a:p>
          <a:p>
            <a:pPr>
              <a:spcBef>
                <a:spcPts val="900"/>
              </a:spcBef>
              <a:spcAft>
                <a:spcPts val="0"/>
              </a:spcAft>
            </a:pPr>
            <a:r>
              <a:rPr kumimoji="0" lang="en-US" altLang="en-US" sz="1400" dirty="0" smtClean="0">
                <a:ea typeface="宋体" pitchFamily="2" charset="-122"/>
                <a:cs typeface="Arial" charset="0"/>
              </a:rPr>
              <a:t>The RO Faucet may be installed on any flat surface. Check the underside of the location for interference. You may use the existing hole on the sink or drill a new hole.</a:t>
            </a:r>
          </a:p>
          <a:p>
            <a:pPr>
              <a:spcBef>
                <a:spcPts val="900"/>
              </a:spcBef>
              <a:spcAft>
                <a:spcPts val="0"/>
              </a:spcAft>
            </a:pPr>
            <a:r>
              <a:rPr kumimoji="0" lang="en-US" altLang="en-US" sz="1400" dirty="0" smtClean="0">
                <a:ea typeface="宋体" pitchFamily="2" charset="-122"/>
                <a:cs typeface="Arial" charset="0"/>
              </a:rPr>
              <a:t>Make sure the washer is big enough to cover the hole. If you drill a new hole on the countertop or sink, make sure that drilling the hole will not damage any pipe or wiring underneath the countertop or sink.</a:t>
            </a:r>
          </a:p>
          <a:p>
            <a:pPr>
              <a:spcBef>
                <a:spcPts val="900"/>
              </a:spcBef>
              <a:spcAft>
                <a:spcPts val="0"/>
              </a:spcAft>
            </a:pPr>
            <a:endParaRPr kumimoji="0" lang="en-US" altLang="en-US" sz="1400" b="1" dirty="0" smtClean="0">
              <a:ea typeface="宋体" pitchFamily="2" charset="-122"/>
              <a:cs typeface="Arial" charset="0"/>
            </a:endParaRPr>
          </a:p>
          <a:p>
            <a:pPr>
              <a:spcBef>
                <a:spcPts val="900"/>
              </a:spcBef>
              <a:spcAft>
                <a:spcPts val="0"/>
              </a:spcAft>
            </a:pPr>
            <a:endParaRPr lang="en-US" sz="1400" dirty="0" smtClean="0">
              <a:effectLst/>
              <a:latin typeface="+mj-lt"/>
              <a:ea typeface="宋体"/>
              <a:cs typeface="Microsoft YaHei"/>
            </a:endParaRPr>
          </a:p>
          <a:p>
            <a:endParaRPr lang="en-US" dirty="0"/>
          </a:p>
        </p:txBody>
      </p:sp>
      <p:grpSp>
        <p:nvGrpSpPr>
          <p:cNvPr id="3" name="群組 2"/>
          <p:cNvGrpSpPr/>
          <p:nvPr/>
        </p:nvGrpSpPr>
        <p:grpSpPr>
          <a:xfrm>
            <a:off x="264662" y="4868344"/>
            <a:ext cx="6379474" cy="3528392"/>
            <a:chOff x="264609" y="5097017"/>
            <a:chExt cx="6379474" cy="3528392"/>
          </a:xfrm>
        </p:grpSpPr>
        <p:pic>
          <p:nvPicPr>
            <p:cNvPr id="22" name="圖片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697" y="5252691"/>
              <a:ext cx="1833530" cy="3198980"/>
            </a:xfrm>
            <a:prstGeom prst="rect">
              <a:avLst/>
            </a:prstGeom>
            <a:ln>
              <a:noFill/>
            </a:ln>
          </p:spPr>
        </p:pic>
        <p:sp>
          <p:nvSpPr>
            <p:cNvPr id="23" name="矩形 22"/>
            <p:cNvSpPr/>
            <p:nvPr/>
          </p:nvSpPr>
          <p:spPr bwMode="auto">
            <a:xfrm>
              <a:off x="264609" y="5097017"/>
              <a:ext cx="6379474" cy="3528392"/>
            </a:xfrm>
            <a:prstGeom prst="rect">
              <a:avLst/>
            </a:prstGeom>
            <a:noFill/>
            <a:ln w="15875" cap="flat" cmpd="sng" algn="ctr">
              <a:solidFill>
                <a:srgbClr val="10253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pic>
          <p:nvPicPr>
            <p:cNvPr id="19" name="圖片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7634" y="5252691"/>
              <a:ext cx="1833530" cy="3198980"/>
            </a:xfrm>
            <a:prstGeom prst="rect">
              <a:avLst/>
            </a:prstGeom>
            <a:ln>
              <a:noFill/>
            </a:ln>
          </p:spPr>
        </p:pic>
        <p:pic>
          <p:nvPicPr>
            <p:cNvPr id="20" name="圖片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169" y="5252691"/>
              <a:ext cx="1833530" cy="1481406"/>
            </a:xfrm>
            <a:prstGeom prst="rect">
              <a:avLst/>
            </a:prstGeom>
            <a:ln>
              <a:noFill/>
            </a:ln>
          </p:spPr>
        </p:pic>
        <p:pic>
          <p:nvPicPr>
            <p:cNvPr id="21" name="圖片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169" y="7143900"/>
              <a:ext cx="1833530" cy="1307771"/>
            </a:xfrm>
            <a:prstGeom prst="rect">
              <a:avLst/>
            </a:prstGeom>
            <a:ln>
              <a:noFill/>
            </a:ln>
          </p:spPr>
        </p:pic>
        <p:sp>
          <p:nvSpPr>
            <p:cNvPr id="17" name="文字方塊 16"/>
            <p:cNvSpPr txBox="1"/>
            <p:nvPr/>
          </p:nvSpPr>
          <p:spPr>
            <a:xfrm>
              <a:off x="4552808" y="6774568"/>
              <a:ext cx="1870249" cy="369332"/>
            </a:xfrm>
            <a:prstGeom prst="rect">
              <a:avLst/>
            </a:prstGeom>
            <a:noFill/>
            <a:ln>
              <a:noFill/>
            </a:ln>
          </p:spPr>
          <p:txBody>
            <a:bodyPr wrap="square" rtlCol="0">
              <a:spAutoFit/>
            </a:bodyPr>
            <a:lstStyle/>
            <a:p>
              <a:pPr algn="ctr"/>
              <a:r>
                <a:rPr lang="en-US" b="1" dirty="0" smtClean="0"/>
                <a:t>With Bracket</a:t>
              </a:r>
              <a:endParaRPr lang="en-US" b="1" dirty="0"/>
            </a:p>
          </p:txBody>
        </p:sp>
      </p:grpSp>
    </p:spTree>
    <p:extLst>
      <p:ext uri="{BB962C8B-B14F-4D97-AF65-F5344CB8AC3E}">
        <p14:creationId xmlns:p14="http://schemas.microsoft.com/office/powerpoint/2010/main" val="3654386107"/>
      </p:ext>
    </p:extLst>
  </p:cSld>
  <p:clrMapOvr>
    <a:masterClrMapping/>
  </p:clrMapOvr>
  <p:timing>
    <p:tnLst>
      <p:par>
        <p:cTn id="1" dur="indefinite" restart="never" nodeType="tmRoot"/>
      </p:par>
    </p:tnLst>
  </p:timing>
</p:sld>
</file>

<file path=ppt/theme/theme1.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charset="-120"/>
          </a:defRPr>
        </a:defPPr>
      </a:lstStyle>
    </a:ln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9557</TotalTime>
  <Words>4410</Words>
  <Application>Microsoft Office PowerPoint</Application>
  <PresentationFormat>A4 紙張 (210x297 公釐)</PresentationFormat>
  <Paragraphs>494</Paragraphs>
  <Slides>22</Slides>
  <Notes>3</Notes>
  <HiddenSlides>0</HiddenSlides>
  <MMClips>0</MMClips>
  <ScaleCrop>false</ScaleCrop>
  <HeadingPairs>
    <vt:vector size="4" baseType="variant">
      <vt:variant>
        <vt:lpstr>佈景主題</vt:lpstr>
      </vt:variant>
      <vt:variant>
        <vt:i4>1</vt:i4>
      </vt:variant>
      <vt:variant>
        <vt:lpstr>投影片標題</vt:lpstr>
      </vt:variant>
      <vt:variant>
        <vt:i4>22</vt:i4>
      </vt:variant>
    </vt:vector>
  </HeadingPairs>
  <TitlesOfParts>
    <vt:vector size="23" baseType="lpstr">
      <vt:lpstr>預設簡報設計</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FeyFeyFey</dc:creator>
  <cp:lastModifiedBy>david</cp:lastModifiedBy>
  <cp:revision>326</cp:revision>
  <dcterms:created xsi:type="dcterms:W3CDTF">2011-06-12T03:23:16Z</dcterms:created>
  <dcterms:modified xsi:type="dcterms:W3CDTF">2017-05-02T14:02:19Z</dcterms:modified>
</cp:coreProperties>
</file>