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3" r:id="rId2"/>
    <p:sldId id="320" r:id="rId3"/>
    <p:sldId id="302" r:id="rId4"/>
    <p:sldId id="303" r:id="rId5"/>
    <p:sldId id="323" r:id="rId6"/>
    <p:sldId id="304" r:id="rId7"/>
    <p:sldId id="312" r:id="rId8"/>
    <p:sldId id="306" r:id="rId9"/>
    <p:sldId id="307" r:id="rId10"/>
    <p:sldId id="309" r:id="rId11"/>
    <p:sldId id="310" r:id="rId12"/>
    <p:sldId id="317" r:id="rId13"/>
    <p:sldId id="318" r:id="rId14"/>
    <p:sldId id="321" r:id="rId15"/>
    <p:sldId id="322" r:id="rId16"/>
  </p:sldIdLst>
  <p:sldSz cx="6858000" cy="9906000" type="A4"/>
  <p:notesSz cx="7315200" cy="96012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BFC5"/>
    <a:srgbClr val="FF0000"/>
    <a:srgbClr val="10253F"/>
    <a:srgbClr val="EAF5F6"/>
    <a:srgbClr val="0000FF"/>
    <a:srgbClr val="0099FF"/>
    <a:srgbClr val="666699"/>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95" autoAdjust="0"/>
    <p:restoredTop sz="89205" autoAdjust="0"/>
  </p:normalViewPr>
  <p:slideViewPr>
    <p:cSldViewPr>
      <p:cViewPr>
        <p:scale>
          <a:sx n="80" d="100"/>
          <a:sy n="80" d="100"/>
        </p:scale>
        <p:origin x="-1692" y="-72"/>
      </p:cViewPr>
      <p:guideLst>
        <p:guide orient="horz" pos="3120"/>
        <p:guide orient="horz" pos="3619"/>
        <p:guide orient="horz" pos="4027"/>
        <p:guide orient="horz" pos="4934"/>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defTabSz="946150">
              <a:defRPr sz="1200"/>
            </a:lvl1pPr>
          </a:lstStyle>
          <a:p>
            <a:pPr>
              <a:defRPr/>
            </a:pPr>
            <a:endParaRPr lang="en-US" altLang="zh-TW"/>
          </a:p>
        </p:txBody>
      </p:sp>
      <p:sp>
        <p:nvSpPr>
          <p:cNvPr id="1741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algn="r" defTabSz="946150">
              <a:defRPr sz="1200"/>
            </a:lvl1pPr>
          </a:lstStyle>
          <a:p>
            <a:pPr>
              <a:defRPr/>
            </a:pPr>
            <a:fld id="{99EA8006-1516-4997-9DE5-687A93F84CC3}" type="datetimeFigureOut">
              <a:rPr lang="zh-TW" altLang="en-US"/>
              <a:pPr>
                <a:defRPr/>
              </a:pPr>
              <a:t>2017/5/3</a:t>
            </a:fld>
            <a:endParaRPr lang="en-US" altLang="zh-TW"/>
          </a:p>
        </p:txBody>
      </p:sp>
      <p:sp>
        <p:nvSpPr>
          <p:cNvPr id="34820" name="Rectangle 4"/>
          <p:cNvSpPr>
            <a:spLocks noGrp="1" noRot="1" noChangeAspect="1" noChangeArrowheads="1" noTextEdit="1"/>
          </p:cNvSpPr>
          <p:nvPr>
            <p:ph type="sldImg" idx="2"/>
          </p:nvPr>
        </p:nvSpPr>
        <p:spPr bwMode="auto">
          <a:xfrm>
            <a:off x="2411413" y="720725"/>
            <a:ext cx="2492375"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741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defTabSz="946150">
              <a:defRPr sz="1200"/>
            </a:lvl1pPr>
          </a:lstStyle>
          <a:p>
            <a:pPr>
              <a:defRPr/>
            </a:pPr>
            <a:endParaRPr lang="en-US" altLang="zh-TW"/>
          </a:p>
        </p:txBody>
      </p:sp>
      <p:sp>
        <p:nvSpPr>
          <p:cNvPr id="1741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algn="r" defTabSz="946150">
              <a:defRPr sz="1200"/>
            </a:lvl1pPr>
          </a:lstStyle>
          <a:p>
            <a:pPr>
              <a:defRPr/>
            </a:pPr>
            <a:fld id="{9210EE98-EBFC-4006-8227-E5091DBB322A}" type="slidenum">
              <a:rPr lang="zh-TW" altLang="en-US"/>
              <a:pPr>
                <a:defRPr/>
              </a:pPr>
              <a:t>‹#›</a:t>
            </a:fld>
            <a:endParaRPr lang="en-US" altLang="zh-TW"/>
          </a:p>
        </p:txBody>
      </p:sp>
    </p:spTree>
    <p:extLst>
      <p:ext uri="{BB962C8B-B14F-4D97-AF65-F5344CB8AC3E}">
        <p14:creationId xmlns:p14="http://schemas.microsoft.com/office/powerpoint/2010/main" val="2094362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2434232-5C38-4C57-96C2-2043D5F5B355}" type="slidenum">
              <a:rPr lang="en-US" altLang="zh-TW"/>
              <a:pPr>
                <a:defRPr/>
              </a:pPr>
              <a:t>‹#›</a:t>
            </a:fld>
            <a:endParaRPr lang="en-US" altLang="zh-TW"/>
          </a:p>
        </p:txBody>
      </p:sp>
    </p:spTree>
    <p:extLst>
      <p:ext uri="{BB962C8B-B14F-4D97-AF65-F5344CB8AC3E}">
        <p14:creationId xmlns:p14="http://schemas.microsoft.com/office/powerpoint/2010/main" val="1743219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8862909-79F2-4F54-96BE-B9A1EE4A68E5}" type="slidenum">
              <a:rPr lang="en-US" altLang="zh-TW"/>
              <a:pPr>
                <a:defRPr/>
              </a:pPr>
              <a:t>‹#›</a:t>
            </a:fld>
            <a:endParaRPr lang="en-US" altLang="zh-TW"/>
          </a:p>
        </p:txBody>
      </p:sp>
    </p:spTree>
    <p:extLst>
      <p:ext uri="{BB962C8B-B14F-4D97-AF65-F5344CB8AC3E}">
        <p14:creationId xmlns:p14="http://schemas.microsoft.com/office/powerpoint/2010/main" val="61353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F73645E-B40C-45AA-9709-8DA1C95A15F3}" type="slidenum">
              <a:rPr lang="en-US" altLang="zh-TW"/>
              <a:pPr>
                <a:defRPr/>
              </a:pPr>
              <a:t>‹#›</a:t>
            </a:fld>
            <a:endParaRPr lang="en-US" altLang="zh-TW"/>
          </a:p>
        </p:txBody>
      </p:sp>
    </p:spTree>
    <p:extLst>
      <p:ext uri="{BB962C8B-B14F-4D97-AF65-F5344CB8AC3E}">
        <p14:creationId xmlns:p14="http://schemas.microsoft.com/office/powerpoint/2010/main" val="264411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342E521-F9A2-4CE3-94E8-9AC3A08CD30C}" type="slidenum">
              <a:rPr lang="en-US" altLang="zh-TW"/>
              <a:pPr>
                <a:defRPr/>
              </a:pPr>
              <a:t>‹#›</a:t>
            </a:fld>
            <a:endParaRPr lang="en-US" altLang="zh-TW"/>
          </a:p>
        </p:txBody>
      </p:sp>
    </p:spTree>
    <p:extLst>
      <p:ext uri="{BB962C8B-B14F-4D97-AF65-F5344CB8AC3E}">
        <p14:creationId xmlns:p14="http://schemas.microsoft.com/office/powerpoint/2010/main" val="1835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F38AA5F-E4B1-4D85-BA05-5FA1FB81F0AE}" type="slidenum">
              <a:rPr lang="en-US" altLang="zh-TW"/>
              <a:pPr>
                <a:defRPr/>
              </a:pPr>
              <a:t>‹#›</a:t>
            </a:fld>
            <a:endParaRPr lang="en-US" altLang="zh-TW"/>
          </a:p>
        </p:txBody>
      </p:sp>
    </p:spTree>
    <p:extLst>
      <p:ext uri="{BB962C8B-B14F-4D97-AF65-F5344CB8AC3E}">
        <p14:creationId xmlns:p14="http://schemas.microsoft.com/office/powerpoint/2010/main" val="312651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9B799D6D-4959-4E62-87E5-0E6284A4E1DC}" type="slidenum">
              <a:rPr lang="en-US" altLang="zh-TW"/>
              <a:pPr>
                <a:defRPr/>
              </a:pPr>
              <a:t>‹#›</a:t>
            </a:fld>
            <a:endParaRPr lang="en-US" altLang="zh-TW"/>
          </a:p>
        </p:txBody>
      </p:sp>
    </p:spTree>
    <p:extLst>
      <p:ext uri="{BB962C8B-B14F-4D97-AF65-F5344CB8AC3E}">
        <p14:creationId xmlns:p14="http://schemas.microsoft.com/office/powerpoint/2010/main" val="6225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5ECC6185-BB7A-4502-9893-938F542A2602}" type="slidenum">
              <a:rPr lang="en-US" altLang="zh-TW"/>
              <a:pPr>
                <a:defRPr/>
              </a:pPr>
              <a:t>‹#›</a:t>
            </a:fld>
            <a:endParaRPr lang="en-US" altLang="zh-TW"/>
          </a:p>
        </p:txBody>
      </p:sp>
    </p:spTree>
    <p:extLst>
      <p:ext uri="{BB962C8B-B14F-4D97-AF65-F5344CB8AC3E}">
        <p14:creationId xmlns:p14="http://schemas.microsoft.com/office/powerpoint/2010/main" val="283881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7695407-B7CD-4991-BE6D-ADBB626A45DD}" type="slidenum">
              <a:rPr lang="en-US" altLang="zh-TW"/>
              <a:pPr>
                <a:defRPr/>
              </a:pPr>
              <a:t>‹#›</a:t>
            </a:fld>
            <a:endParaRPr lang="en-US" altLang="zh-TW"/>
          </a:p>
        </p:txBody>
      </p:sp>
    </p:spTree>
    <p:extLst>
      <p:ext uri="{BB962C8B-B14F-4D97-AF65-F5344CB8AC3E}">
        <p14:creationId xmlns:p14="http://schemas.microsoft.com/office/powerpoint/2010/main" val="372899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407DFCD7-4987-4D03-A5E7-02A556EAF1C5}" type="slidenum">
              <a:rPr lang="en-US" altLang="zh-TW"/>
              <a:pPr>
                <a:defRPr/>
              </a:pPr>
              <a:t>‹#›</a:t>
            </a:fld>
            <a:endParaRPr lang="en-US" altLang="zh-TW"/>
          </a:p>
        </p:txBody>
      </p:sp>
    </p:spTree>
    <p:extLst>
      <p:ext uri="{BB962C8B-B14F-4D97-AF65-F5344CB8AC3E}">
        <p14:creationId xmlns:p14="http://schemas.microsoft.com/office/powerpoint/2010/main" val="24860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382ACDB-447D-46BF-87D3-044F8972205B}" type="slidenum">
              <a:rPr lang="en-US" altLang="zh-TW"/>
              <a:pPr>
                <a:defRPr/>
              </a:pPr>
              <a:t>‹#›</a:t>
            </a:fld>
            <a:endParaRPr lang="en-US" altLang="zh-TW"/>
          </a:p>
        </p:txBody>
      </p:sp>
    </p:spTree>
    <p:extLst>
      <p:ext uri="{BB962C8B-B14F-4D97-AF65-F5344CB8AC3E}">
        <p14:creationId xmlns:p14="http://schemas.microsoft.com/office/powerpoint/2010/main" val="257775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BAAEB7A-49C9-46B6-BFA2-DA92B71D0E6C}" type="slidenum">
              <a:rPr lang="en-US" altLang="zh-TW"/>
              <a:pPr>
                <a:defRPr/>
              </a:pPr>
              <a:t>‹#›</a:t>
            </a:fld>
            <a:endParaRPr lang="en-US" altLang="zh-TW"/>
          </a:p>
        </p:txBody>
      </p:sp>
    </p:spTree>
    <p:extLst>
      <p:ext uri="{BB962C8B-B14F-4D97-AF65-F5344CB8AC3E}">
        <p14:creationId xmlns:p14="http://schemas.microsoft.com/office/powerpoint/2010/main" val="177317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342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新細明體"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2343150" y="9020175"/>
            <a:ext cx="21717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新細明體"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4914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新細明體" charset="-120"/>
              </a:defRPr>
            </a:lvl1pPr>
          </a:lstStyle>
          <a:p>
            <a:pPr>
              <a:defRPr/>
            </a:pPr>
            <a:fld id="{84987F4E-FE1D-4576-A903-D1C938558F52}"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image" Target="../media/image13.jpg"/><Relationship Id="rId18" Type="http://schemas.openxmlformats.org/officeDocument/2006/relationships/image" Target="../media/image18.jpg"/><Relationship Id="rId26" Type="http://schemas.openxmlformats.org/officeDocument/2006/relationships/image" Target="../media/image26.jpeg"/><Relationship Id="rId3" Type="http://schemas.openxmlformats.org/officeDocument/2006/relationships/image" Target="../media/image3.jpg"/><Relationship Id="rId21" Type="http://schemas.openxmlformats.org/officeDocument/2006/relationships/image" Target="../media/image21.jpg"/><Relationship Id="rId7" Type="http://schemas.openxmlformats.org/officeDocument/2006/relationships/image" Target="../media/image7.jpg"/><Relationship Id="rId12" Type="http://schemas.openxmlformats.org/officeDocument/2006/relationships/image" Target="../media/image12.jpg"/><Relationship Id="rId17" Type="http://schemas.openxmlformats.org/officeDocument/2006/relationships/image" Target="../media/image17.jpg"/><Relationship Id="rId25" Type="http://schemas.openxmlformats.org/officeDocument/2006/relationships/image" Target="../media/image25.jpeg"/><Relationship Id="rId2" Type="http://schemas.openxmlformats.org/officeDocument/2006/relationships/image" Target="../media/image2.jpg"/><Relationship Id="rId16" Type="http://schemas.openxmlformats.org/officeDocument/2006/relationships/image" Target="../media/image16.jpeg"/><Relationship Id="rId20" Type="http://schemas.openxmlformats.org/officeDocument/2006/relationships/image" Target="../media/image20.jpg"/><Relationship Id="rId1" Type="http://schemas.openxmlformats.org/officeDocument/2006/relationships/slideLayout" Target="../slideLayouts/slideLayout7.xml"/><Relationship Id="rId6" Type="http://schemas.openxmlformats.org/officeDocument/2006/relationships/image" Target="../media/image6.jpg"/><Relationship Id="rId11" Type="http://schemas.openxmlformats.org/officeDocument/2006/relationships/image" Target="../media/image11.jpeg"/><Relationship Id="rId24" Type="http://schemas.openxmlformats.org/officeDocument/2006/relationships/image" Target="../media/image24.jpg"/><Relationship Id="rId5" Type="http://schemas.openxmlformats.org/officeDocument/2006/relationships/image" Target="../media/image5.jpg"/><Relationship Id="rId15" Type="http://schemas.openxmlformats.org/officeDocument/2006/relationships/image" Target="../media/image15.jpg"/><Relationship Id="rId23" Type="http://schemas.openxmlformats.org/officeDocument/2006/relationships/image" Target="../media/image23.jpg"/><Relationship Id="rId10" Type="http://schemas.openxmlformats.org/officeDocument/2006/relationships/image" Target="../media/image10.jpeg"/><Relationship Id="rId19" Type="http://schemas.openxmlformats.org/officeDocument/2006/relationships/image" Target="../media/image19.jpg"/><Relationship Id="rId4" Type="http://schemas.openxmlformats.org/officeDocument/2006/relationships/image" Target="../media/image4.jpg"/><Relationship Id="rId9" Type="http://schemas.openxmlformats.org/officeDocument/2006/relationships/image" Target="../media/image9.jpg"/><Relationship Id="rId14" Type="http://schemas.openxmlformats.org/officeDocument/2006/relationships/image" Target="../media/image14.jpg"/><Relationship Id="rId22" Type="http://schemas.openxmlformats.org/officeDocument/2006/relationships/image" Target="../media/image22.jpg"/></Relationships>
</file>

<file path=ppt/slides/_rels/slide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539480" y="1856656"/>
            <a:ext cx="5918464" cy="1224136"/>
          </a:xfrm>
          <a:prstGeom prst="rect">
            <a:avLst/>
          </a:prstGeom>
          <a:noFill/>
          <a:ln w="50800">
            <a:solidFill>
              <a:srgbClr val="72BFC5"/>
            </a:solidFill>
          </a:ln>
        </p:spPr>
        <p:txBody>
          <a:bodyPr wrap="square" rtlCol="0" anchor="ctr" anchorCtr="0">
            <a:noAutofit/>
          </a:bodyPr>
          <a:lstStyle/>
          <a:p>
            <a:pPr algn="ctr"/>
            <a:r>
              <a:rPr lang="en-US" sz="2800" dirty="0">
                <a:latin typeface="+mj-lt"/>
              </a:rPr>
              <a:t>REVERSE OSMOSIS SYSTEM</a:t>
            </a:r>
          </a:p>
          <a:p>
            <a:pPr algn="ctr"/>
            <a:r>
              <a:rPr lang="en-US" sz="2800" dirty="0">
                <a:latin typeface="Arial Black" panose="020B0A04020102020204" pitchFamily="34" charset="0"/>
              </a:rPr>
              <a:t>INSTALLATION </a:t>
            </a:r>
            <a:r>
              <a:rPr lang="en-US" sz="2800" dirty="0" smtClean="0">
                <a:latin typeface="Arial Black" panose="020B0A04020102020204" pitchFamily="34" charset="0"/>
              </a:rPr>
              <a:t>MANUA</a:t>
            </a:r>
            <a:r>
              <a:rPr lang="en-US" altLang="zh-TW" sz="2800" dirty="0" smtClean="0">
                <a:latin typeface="Arial Black" panose="020B0A04020102020204" pitchFamily="34" charset="0"/>
              </a:rPr>
              <a:t>L</a:t>
            </a:r>
            <a:endParaRPr lang="en-US" sz="2800" dirty="0">
              <a:latin typeface="Arial Black" panose="020B0A04020102020204" pitchFamily="34" charset="0"/>
            </a:endParaRPr>
          </a:p>
        </p:txBody>
      </p:sp>
      <p:pic>
        <p:nvPicPr>
          <p:cNvPr id="7" name="圖片 6"/>
          <p:cNvPicPr>
            <a:picLocks noChangeAspect="1"/>
          </p:cNvPicPr>
          <p:nvPr/>
        </p:nvPicPr>
        <p:blipFill rotWithShape="1">
          <a:blip r:embed="rId2">
            <a:extLst>
              <a:ext uri="{28A0092B-C50C-407E-A947-70E740481C1C}">
                <a14:useLocalDpi xmlns:a14="http://schemas.microsoft.com/office/drawing/2010/main" val="0"/>
              </a:ext>
            </a:extLst>
          </a:blip>
          <a:srcRect t="2511" b="-2511"/>
          <a:stretch/>
        </p:blipFill>
        <p:spPr>
          <a:xfrm>
            <a:off x="1003162" y="7253932"/>
            <a:ext cx="4991100" cy="1433513"/>
          </a:xfrm>
          <a:prstGeom prst="rect">
            <a:avLst/>
          </a:prstGeom>
        </p:spPr>
      </p:pic>
      <p:sp>
        <p:nvSpPr>
          <p:cNvPr id="2" name="文字方塊 1"/>
          <p:cNvSpPr txBox="1"/>
          <p:nvPr/>
        </p:nvSpPr>
        <p:spPr>
          <a:xfrm>
            <a:off x="539480" y="256392"/>
            <a:ext cx="2232248" cy="369332"/>
          </a:xfrm>
          <a:prstGeom prst="rect">
            <a:avLst/>
          </a:prstGeom>
          <a:noFill/>
        </p:spPr>
        <p:txBody>
          <a:bodyPr wrap="square" rtlCol="0">
            <a:spAutoFit/>
          </a:bodyPr>
          <a:lstStyle/>
          <a:p>
            <a:r>
              <a:rPr lang="en-US" altLang="zh-TW" dirty="0" smtClean="0"/>
              <a:t>Model No: NR5-T</a:t>
            </a:r>
            <a:endParaRPr lang="en-US" dirty="0"/>
          </a:p>
        </p:txBody>
      </p:sp>
    </p:spTree>
    <p:extLst>
      <p:ext uri="{BB962C8B-B14F-4D97-AF65-F5344CB8AC3E}">
        <p14:creationId xmlns:p14="http://schemas.microsoft.com/office/powerpoint/2010/main" val="373598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6</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PURE WATER FAUCET</a:t>
            </a:r>
            <a:endParaRPr lang="en-US" sz="2400" b="1" dirty="0" smtClean="0">
              <a:effectLst/>
              <a:latin typeface="Arial"/>
              <a:ea typeface="宋体"/>
            </a:endParaRPr>
          </a:p>
        </p:txBody>
      </p:sp>
      <p:sp>
        <p:nvSpPr>
          <p:cNvPr id="2" name="文字方塊 1"/>
          <p:cNvSpPr txBox="1"/>
          <p:nvPr/>
        </p:nvSpPr>
        <p:spPr>
          <a:xfrm>
            <a:off x="540697" y="1424608"/>
            <a:ext cx="5827298" cy="3168352"/>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Most sinks have an extra hole for the mounting of additional faucets, sprayers or soap dispensers. If your sink does not already have an additional hole, you may need to drill 1 " hole on the countertop. Carefully mark the faucet location, making sure it is far away enough from the regular water faucet so that they don't interfere with each other. Look to see if you can tighten the lock nut from below, before you drill a hole. Once the hole is prepared, assemble all parts together.</a:t>
            </a:r>
          </a:p>
          <a:p>
            <a:pPr>
              <a:spcBef>
                <a:spcPts val="900"/>
              </a:spcBef>
              <a:spcAft>
                <a:spcPts val="0"/>
              </a:spcAft>
            </a:pPr>
            <a:r>
              <a:rPr kumimoji="0" lang="en-US" altLang="en-US" sz="1400" dirty="0" smtClean="0">
                <a:ea typeface="宋体" pitchFamily="2" charset="-122"/>
                <a:cs typeface="Arial" charset="0"/>
              </a:rPr>
              <a:t>The RO Faucet may be installed on any flat surface. Check the underside of the location for interference. You may use the existing hole on the sink or drill a new hole.</a:t>
            </a:r>
          </a:p>
          <a:p>
            <a:pPr>
              <a:spcBef>
                <a:spcPts val="900"/>
              </a:spcBef>
              <a:spcAft>
                <a:spcPts val="0"/>
              </a:spcAft>
            </a:pPr>
            <a:r>
              <a:rPr kumimoji="0" lang="en-US" altLang="en-US" sz="1400" dirty="0" smtClean="0">
                <a:ea typeface="宋体" pitchFamily="2" charset="-122"/>
                <a:cs typeface="Arial" charset="0"/>
              </a:rPr>
              <a:t>Make sure the washer is big enough to cover the hole. If you drill a new hole on the countertop or sink, make sure that drilling the hole will not damage any pipe or wiring underneath the countertop or sink.</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3" name="群組 2"/>
          <p:cNvGrpSpPr/>
          <p:nvPr/>
        </p:nvGrpSpPr>
        <p:grpSpPr>
          <a:xfrm>
            <a:off x="264662" y="4868344"/>
            <a:ext cx="6379474" cy="3528392"/>
            <a:chOff x="264609" y="5097017"/>
            <a:chExt cx="6379474" cy="3528392"/>
          </a:xfrm>
        </p:grpSpPr>
        <p:pic>
          <p:nvPicPr>
            <p:cNvPr id="22" name="圖片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697" y="5252691"/>
              <a:ext cx="1833530" cy="3198980"/>
            </a:xfrm>
            <a:prstGeom prst="rect">
              <a:avLst/>
            </a:prstGeom>
            <a:ln>
              <a:noFill/>
            </a:ln>
          </p:spPr>
        </p:pic>
        <p:sp>
          <p:nvSpPr>
            <p:cNvPr id="23" name="矩形 22"/>
            <p:cNvSpPr/>
            <p:nvPr/>
          </p:nvSpPr>
          <p:spPr bwMode="auto">
            <a:xfrm>
              <a:off x="264609" y="5097017"/>
              <a:ext cx="6379474" cy="352839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9" name="圖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7634" y="5252691"/>
              <a:ext cx="1833530" cy="3198980"/>
            </a:xfrm>
            <a:prstGeom prst="rect">
              <a:avLst/>
            </a:prstGeom>
            <a:ln>
              <a:noFill/>
            </a:ln>
          </p:spPr>
        </p:pic>
        <p:pic>
          <p:nvPicPr>
            <p:cNvPr id="20" name="圖片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5252691"/>
              <a:ext cx="1833530" cy="1481406"/>
            </a:xfrm>
            <a:prstGeom prst="rect">
              <a:avLst/>
            </a:prstGeom>
            <a:ln>
              <a:noFill/>
            </a:ln>
          </p:spPr>
        </p:pic>
        <p:pic>
          <p:nvPicPr>
            <p:cNvPr id="21" name="圖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7143900"/>
              <a:ext cx="1833530" cy="1307771"/>
            </a:xfrm>
            <a:prstGeom prst="rect">
              <a:avLst/>
            </a:prstGeom>
            <a:ln>
              <a:noFill/>
            </a:ln>
          </p:spPr>
        </p:pic>
        <p:sp>
          <p:nvSpPr>
            <p:cNvPr id="17" name="文字方塊 16"/>
            <p:cNvSpPr txBox="1"/>
            <p:nvPr/>
          </p:nvSpPr>
          <p:spPr>
            <a:xfrm>
              <a:off x="4552808" y="6774568"/>
              <a:ext cx="1870249" cy="369332"/>
            </a:xfrm>
            <a:prstGeom prst="rect">
              <a:avLst/>
            </a:prstGeom>
            <a:noFill/>
            <a:ln>
              <a:noFill/>
            </a:ln>
          </p:spPr>
          <p:txBody>
            <a:bodyPr wrap="square" rtlCol="0">
              <a:spAutoFit/>
            </a:bodyPr>
            <a:lstStyle/>
            <a:p>
              <a:pPr algn="ctr"/>
              <a:r>
                <a:rPr lang="en-US" b="1" dirty="0" smtClean="0"/>
                <a:t>With Bracket</a:t>
              </a:r>
              <a:endParaRPr lang="en-US" b="1" dirty="0"/>
            </a:p>
          </p:txBody>
        </p:sp>
      </p:grpSp>
    </p:spTree>
    <p:extLst>
      <p:ext uri="{BB962C8B-B14F-4D97-AF65-F5344CB8AC3E}">
        <p14:creationId xmlns:p14="http://schemas.microsoft.com/office/powerpoint/2010/main" val="3654386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2" name="文字方塊 1"/>
          <p:cNvSpPr txBox="1"/>
          <p:nvPr/>
        </p:nvSpPr>
        <p:spPr>
          <a:xfrm>
            <a:off x="540697" y="704528"/>
            <a:ext cx="5827298" cy="8280920"/>
          </a:xfrm>
          <a:prstGeom prst="rect">
            <a:avLst/>
          </a:prstGeom>
          <a:noFill/>
        </p:spPr>
        <p:txBody>
          <a:bodyPr wrap="square" rtlCol="0">
            <a:noAutofit/>
          </a:bodyPr>
          <a:lstStyle/>
          <a:p>
            <a:pPr algn="ctr">
              <a:spcBef>
                <a:spcPts val="900"/>
              </a:spcBef>
              <a:spcAft>
                <a:spcPts val="0"/>
              </a:spcAft>
            </a:pPr>
            <a:r>
              <a:rPr lang="en-US" sz="1400" dirty="0" smtClean="0">
                <a:effectLst/>
                <a:latin typeface="+mj-lt"/>
                <a:ea typeface="宋体"/>
                <a:cs typeface="Microsoft YaHei"/>
              </a:rPr>
              <a:t>Stainless Steel Sink</a:t>
            </a:r>
          </a:p>
          <a:p>
            <a:pPr>
              <a:spcBef>
                <a:spcPts val="900"/>
              </a:spcBef>
              <a:spcAft>
                <a:spcPts val="0"/>
              </a:spcAft>
            </a:pPr>
            <a:r>
              <a:rPr lang="en-US" sz="1400" dirty="0" smtClean="0">
                <a:effectLst/>
                <a:latin typeface="+mj-lt"/>
                <a:ea typeface="宋体"/>
                <a:cs typeface="Microsoft YaHei"/>
              </a:rPr>
              <a:t>1.) Determine the desired location for your RO faucet on your sink surface.</a:t>
            </a:r>
          </a:p>
          <a:p>
            <a:pPr>
              <a:spcBef>
                <a:spcPts val="900"/>
              </a:spcBef>
              <a:spcAft>
                <a:spcPts val="0"/>
              </a:spcAft>
            </a:pPr>
            <a:r>
              <a:rPr lang="en-US" sz="1400" dirty="0" smtClean="0">
                <a:effectLst/>
                <a:latin typeface="+mj-lt"/>
                <a:ea typeface="宋体"/>
                <a:cs typeface="Microsoft YaHei"/>
              </a:rPr>
              <a:t>2.) Place masking tape or duct tape on the determined location for the hole to be drilled.</a:t>
            </a:r>
          </a:p>
          <a:p>
            <a:pPr>
              <a:spcBef>
                <a:spcPts val="900"/>
              </a:spcBef>
              <a:spcAft>
                <a:spcPts val="0"/>
              </a:spcAft>
            </a:pPr>
            <a:r>
              <a:rPr lang="en-US" sz="1400" dirty="0" smtClean="0">
                <a:effectLst/>
                <a:latin typeface="+mj-lt"/>
                <a:ea typeface="宋体"/>
                <a:cs typeface="Microsoft YaHei"/>
              </a:rPr>
              <a:t>3.) Use a variable speed drill set on slow speed and drill with a 1/8 inch (3mm) drill bit to make a center hole at the select location.</a:t>
            </a:r>
          </a:p>
          <a:p>
            <a:pPr>
              <a:spcBef>
                <a:spcPts val="900"/>
              </a:spcBef>
              <a:spcAft>
                <a:spcPts val="0"/>
              </a:spcAft>
            </a:pPr>
            <a:r>
              <a:rPr lang="en-US" sz="1400" dirty="0" smtClean="0">
                <a:effectLst/>
                <a:latin typeface="+mj-lt"/>
                <a:ea typeface="宋体"/>
                <a:cs typeface="Microsoft YaHei"/>
              </a:rPr>
              <a:t>Note!</a:t>
            </a:r>
          </a:p>
          <a:p>
            <a:pPr>
              <a:spcBef>
                <a:spcPts val="900"/>
              </a:spcBef>
              <a:spcAft>
                <a:spcPts val="0"/>
              </a:spcAft>
            </a:pPr>
            <a:r>
              <a:rPr lang="en-US" sz="1400" dirty="0" smtClean="0">
                <a:effectLst/>
                <a:latin typeface="+mj-lt"/>
                <a:ea typeface="宋体"/>
                <a:cs typeface="Microsoft YaHei"/>
              </a:rPr>
              <a:t>Use water or lubricant to keep the drill bit cool while drilling.</a:t>
            </a:r>
          </a:p>
          <a:p>
            <a:pPr>
              <a:spcBef>
                <a:spcPts val="900"/>
              </a:spcBef>
              <a:spcAft>
                <a:spcPts val="0"/>
              </a:spcAft>
            </a:pPr>
            <a:r>
              <a:rPr lang="en-US" sz="1400" dirty="0" smtClean="0">
                <a:effectLst/>
                <a:latin typeface="+mj-lt"/>
                <a:ea typeface="宋体"/>
                <a:cs typeface="Microsoft YaHei"/>
              </a:rPr>
              <a:t>4.) Enlarge the hole using a V4 inch (6.4mm) drill bit. Use factory approved method or approved plumbing practice to drill hole in sink.</a:t>
            </a:r>
          </a:p>
          <a:p>
            <a:pPr>
              <a:spcBef>
                <a:spcPts val="900"/>
              </a:spcBef>
              <a:spcAft>
                <a:spcPts val="0"/>
              </a:spcAft>
            </a:pPr>
            <a:r>
              <a:rPr lang="en-US" sz="1400" dirty="0" smtClean="0">
                <a:effectLst/>
                <a:latin typeface="+mj-lt"/>
                <a:ea typeface="宋体"/>
                <a:cs typeface="Microsoft YaHei"/>
              </a:rPr>
              <a:t>5.) Enlarge the hole to 1/2-inch diameter. Keep bit well lubricated and drill slowly.</a:t>
            </a:r>
          </a:p>
          <a:p>
            <a:pPr>
              <a:spcBef>
                <a:spcPts val="900"/>
              </a:spcBef>
              <a:spcAft>
                <a:spcPts val="0"/>
              </a:spcAft>
            </a:pPr>
            <a:r>
              <a:rPr lang="en-US" sz="1400" dirty="0" smtClean="0">
                <a:effectLst/>
                <a:latin typeface="+mj-lt"/>
                <a:ea typeface="宋体"/>
                <a:cs typeface="Microsoft YaHei"/>
              </a:rPr>
              <a:t>6.) On top of the sink, insert the chrome base plate (Escutcheon plate), and the large rubber washer in that order over the threaded mounting tube at the base of the faucet.</a:t>
            </a:r>
          </a:p>
          <a:p>
            <a:pPr>
              <a:spcBef>
                <a:spcPts val="900"/>
              </a:spcBef>
              <a:spcAft>
                <a:spcPts val="0"/>
              </a:spcAft>
            </a:pPr>
            <a:r>
              <a:rPr lang="en-US" sz="1400" dirty="0" smtClean="0">
                <a:effectLst/>
                <a:latin typeface="+mj-lt"/>
                <a:ea typeface="宋体"/>
                <a:cs typeface="Microsoft YaHei"/>
              </a:rPr>
              <a:t>7.) Under the sink, install the large metal (or plastic) washer and the star washer (or lock washer) over the threaded stem. Screw on the nut and tighten.</a:t>
            </a:r>
          </a:p>
          <a:p>
            <a:pPr algn="ctr">
              <a:spcBef>
                <a:spcPts val="900"/>
              </a:spcBef>
              <a:spcAft>
                <a:spcPts val="0"/>
              </a:spcAft>
            </a:pPr>
            <a:r>
              <a:rPr lang="en-US" sz="1400" dirty="0" smtClean="0">
                <a:effectLst/>
                <a:latin typeface="+mj-lt"/>
                <a:ea typeface="宋体"/>
                <a:cs typeface="Microsoft YaHei"/>
              </a:rPr>
              <a:t>8.) Connect the freshwater line sleeve over the brass compression nut and the white plastic ferrule (do not use the brass ferrule) over blue tubing, then push to the end of the threaded stem. Screw on the compression nut and tighten or use the quick connection adapter Porcelain Sink</a:t>
            </a:r>
          </a:p>
          <a:p>
            <a:pPr>
              <a:spcBef>
                <a:spcPts val="900"/>
              </a:spcBef>
              <a:spcAft>
                <a:spcPts val="0"/>
              </a:spcAft>
            </a:pPr>
            <a:r>
              <a:rPr lang="en-US" sz="1400" dirty="0" smtClean="0">
                <a:effectLst/>
                <a:latin typeface="+mj-lt"/>
                <a:ea typeface="宋体"/>
                <a:cs typeface="Microsoft YaHei"/>
              </a:rPr>
              <a:t>To drill on a porcelain sink, a spring-loaded </a:t>
            </a:r>
            <a:r>
              <a:rPr lang="en-US" sz="1400" dirty="0" err="1" smtClean="0">
                <a:effectLst/>
                <a:latin typeface="+mj-lt"/>
                <a:ea typeface="宋体"/>
                <a:cs typeface="Microsoft YaHei"/>
              </a:rPr>
              <a:t>Relton</a:t>
            </a:r>
            <a:r>
              <a:rPr lang="en-US" sz="1400" dirty="0" smtClean="0">
                <a:effectLst/>
                <a:latin typeface="+mj-lt"/>
                <a:ea typeface="宋体"/>
                <a:cs typeface="Microsoft YaHei"/>
              </a:rPr>
              <a:t> style drill set is strongly recommended to prevent chipping. Avoid high speed drilling during the initial cutting of porcelain as this can cause chipping.</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spTree>
    <p:extLst>
      <p:ext uri="{BB962C8B-B14F-4D97-AF65-F5344CB8AC3E}">
        <p14:creationId xmlns:p14="http://schemas.microsoft.com/office/powerpoint/2010/main" val="5628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1</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a:t>
            </a:r>
            <a:r>
              <a:rPr lang="en-US" altLang="zh-TW" sz="2400" b="1" dirty="0" smtClean="0">
                <a:solidFill>
                  <a:srgbClr val="000000"/>
                </a:solidFill>
                <a:latin typeface="Arial"/>
                <a:ea typeface="宋体"/>
                <a:cs typeface="Arial"/>
              </a:rPr>
              <a:t>3 PRE-FILTERS (10 min.)</a:t>
            </a:r>
            <a:endParaRPr lang="en-US" sz="2400" b="1" dirty="0" smtClean="0">
              <a:effectLst/>
              <a:latin typeface="Arial"/>
              <a:ea typeface="宋体"/>
            </a:endParaRPr>
          </a:p>
        </p:txBody>
      </p:sp>
      <p:sp>
        <p:nvSpPr>
          <p:cNvPr id="80" name="Text Box 391"/>
          <p:cNvSpPr>
            <a:spLocks noChangeArrowheads="1"/>
          </p:cNvSpPr>
          <p:nvPr/>
        </p:nvSpPr>
        <p:spPr bwMode="auto">
          <a:xfrm>
            <a:off x="980728" y="1314963"/>
            <a:ext cx="4896544" cy="541693"/>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200" dirty="0" smtClean="0"/>
              <a:t>It is important for initial flushing three pre-filters to maintain the RO membrane performance more safe and efficient.</a:t>
            </a:r>
            <a:endParaRPr lang="en-US" altLang="en-US" sz="1200" dirty="0"/>
          </a:p>
        </p:txBody>
      </p:sp>
      <p:sp>
        <p:nvSpPr>
          <p:cNvPr id="2" name="文字方塊 1"/>
          <p:cNvSpPr txBox="1"/>
          <p:nvPr/>
        </p:nvSpPr>
        <p:spPr>
          <a:xfrm>
            <a:off x="515351" y="4376936"/>
            <a:ext cx="5827298" cy="2952328"/>
          </a:xfrm>
          <a:prstGeom prst="rect">
            <a:avLst/>
          </a:prstGeom>
          <a:noFill/>
        </p:spPr>
        <p:txBody>
          <a:bodyPr wrap="square" rtlCol="0">
            <a:noAutofit/>
          </a:bodyPr>
          <a:lstStyle/>
          <a:p>
            <a:pPr>
              <a:spcBef>
                <a:spcPts val="900"/>
              </a:spcBef>
              <a:spcAft>
                <a:spcPts val="0"/>
              </a:spcAft>
            </a:pPr>
            <a:r>
              <a:rPr lang="en-US" sz="1400" dirty="0">
                <a:ea typeface="宋体"/>
                <a:cs typeface="Microsoft YaHei"/>
              </a:rPr>
              <a:t>1.</a:t>
            </a:r>
            <a:r>
              <a:rPr lang="en-US" altLang="zh-TW" sz="1400" dirty="0">
                <a:ea typeface="宋体"/>
                <a:cs typeface="Microsoft YaHei"/>
              </a:rPr>
              <a:t>) </a:t>
            </a:r>
            <a:r>
              <a:rPr lang="en-US" altLang="zh-TW" sz="1400" dirty="0" smtClean="0">
                <a:ea typeface="宋体"/>
                <a:cs typeface="Microsoft YaHei"/>
              </a:rPr>
              <a:t>T</a:t>
            </a:r>
            <a:r>
              <a:rPr lang="en-US" sz="1400" dirty="0" smtClean="0">
                <a:ea typeface="宋体"/>
                <a:cs typeface="Microsoft YaHei"/>
              </a:rPr>
              <a:t>urn off the Front-RO-In valve (red color  tube) , and turn on the Back-Drain-Out </a:t>
            </a:r>
            <a:r>
              <a:rPr lang="en-US" sz="1400" dirty="0">
                <a:ea typeface="宋体"/>
                <a:cs typeface="Microsoft YaHei"/>
              </a:rPr>
              <a:t>valve </a:t>
            </a:r>
            <a:r>
              <a:rPr lang="en-US" sz="1400" dirty="0" smtClean="0">
                <a:ea typeface="宋体"/>
                <a:cs typeface="Microsoft YaHei"/>
              </a:rPr>
              <a:t>(gray </a:t>
            </a:r>
            <a:r>
              <a:rPr lang="en-US" sz="1400" dirty="0">
                <a:ea typeface="宋体"/>
                <a:cs typeface="Microsoft YaHei"/>
              </a:rPr>
              <a:t>color  tube</a:t>
            </a:r>
            <a:r>
              <a:rPr lang="en-US" sz="1400" dirty="0" smtClean="0">
                <a:ea typeface="宋体"/>
                <a:cs typeface="Microsoft YaHei"/>
              </a:rPr>
              <a:t>) to make flushing water flowing from pre-filters to drainpipe directly, as shown above.</a:t>
            </a:r>
          </a:p>
          <a:p>
            <a:pPr>
              <a:spcBef>
                <a:spcPts val="900"/>
              </a:spcBef>
              <a:spcAft>
                <a:spcPts val="0"/>
              </a:spcAft>
            </a:pPr>
            <a:r>
              <a:rPr lang="en-US" sz="1400" dirty="0" smtClean="0">
                <a:ea typeface="宋体"/>
                <a:cs typeface="Microsoft YaHei"/>
              </a:rPr>
              <a:t>2.) Turn on both </a:t>
            </a:r>
            <a:r>
              <a:rPr lang="en-US" sz="1400" dirty="0">
                <a:ea typeface="宋体"/>
                <a:cs typeface="Microsoft YaHei"/>
              </a:rPr>
              <a:t>the cold water supply and the under sink </a:t>
            </a:r>
            <a:r>
              <a:rPr lang="en-US" sz="1400" dirty="0" smtClean="0">
                <a:ea typeface="宋体"/>
                <a:cs typeface="Microsoft YaHei"/>
              </a:rPr>
              <a:t>feed water valve to </a:t>
            </a:r>
            <a:r>
              <a:rPr lang="en-US" sz="1400" dirty="0">
                <a:ea typeface="宋体"/>
                <a:cs typeface="Microsoft YaHei"/>
              </a:rPr>
              <a:t>s</a:t>
            </a:r>
            <a:r>
              <a:rPr lang="en-US" altLang="zh-TW" sz="1400" dirty="0" smtClean="0">
                <a:ea typeface="宋体"/>
                <a:cs typeface="Microsoft YaHei"/>
              </a:rPr>
              <a:t>tart </a:t>
            </a:r>
            <a:r>
              <a:rPr lang="en-US" altLang="zh-TW" sz="1400" dirty="0">
                <a:ea typeface="宋体"/>
                <a:cs typeface="Microsoft YaHei"/>
              </a:rPr>
              <a:t>initial flushing pre-filters about 1</a:t>
            </a:r>
            <a:r>
              <a:rPr lang="en-US" sz="1400" dirty="0">
                <a:ea typeface="宋体"/>
                <a:cs typeface="Microsoft YaHei"/>
              </a:rPr>
              <a:t>0 minutes</a:t>
            </a:r>
            <a:r>
              <a:rPr lang="en-US" sz="1400" dirty="0" smtClean="0">
                <a:ea typeface="宋体"/>
                <a:cs typeface="Microsoft YaHei"/>
              </a:rPr>
              <a:t>.</a:t>
            </a:r>
            <a:endParaRPr lang="en-US" sz="1400" dirty="0">
              <a:ea typeface="宋体"/>
              <a:cs typeface="Microsoft YaHei"/>
            </a:endParaRPr>
          </a:p>
          <a:p>
            <a:pPr>
              <a:spcBef>
                <a:spcPts val="900"/>
              </a:spcBef>
              <a:spcAft>
                <a:spcPts val="0"/>
              </a:spcAft>
            </a:pPr>
            <a:r>
              <a:rPr lang="en-US" sz="1400" dirty="0" smtClean="0">
                <a:ea typeface="宋体"/>
                <a:cs typeface="Microsoft YaHei"/>
              </a:rPr>
              <a:t>3.) </a:t>
            </a:r>
            <a:r>
              <a:rPr lang="en-US" altLang="zh-TW" sz="1400" dirty="0" smtClean="0">
                <a:ea typeface="宋体"/>
                <a:cs typeface="Microsoft YaHei"/>
              </a:rPr>
              <a:t>If </a:t>
            </a:r>
            <a:r>
              <a:rPr lang="en-US" sz="1400" dirty="0" smtClean="0">
                <a:ea typeface="宋体"/>
                <a:cs typeface="Microsoft YaHei"/>
              </a:rPr>
              <a:t>any </a:t>
            </a:r>
            <a:r>
              <a:rPr lang="en-US" sz="1400" dirty="0">
                <a:ea typeface="宋体"/>
                <a:cs typeface="Microsoft YaHei"/>
              </a:rPr>
              <a:t>leaks are noted, turn off </a:t>
            </a:r>
            <a:r>
              <a:rPr lang="en-US" sz="1400" dirty="0" smtClean="0">
                <a:ea typeface="宋体"/>
                <a:cs typeface="Microsoft YaHei"/>
              </a:rPr>
              <a:t>the valve</a:t>
            </a:r>
            <a:r>
              <a:rPr lang="en-US" altLang="zh-TW" sz="1400" dirty="0" smtClean="0">
                <a:ea typeface="宋体"/>
                <a:cs typeface="Microsoft YaHei"/>
              </a:rPr>
              <a:t>.</a:t>
            </a:r>
            <a:r>
              <a:rPr lang="en-US" sz="1400" dirty="0" smtClean="0">
                <a:ea typeface="宋体"/>
                <a:cs typeface="Microsoft YaHei"/>
              </a:rPr>
              <a:t> </a:t>
            </a:r>
            <a:r>
              <a:rPr lang="en-US" sz="1400" dirty="0">
                <a:ea typeface="宋体"/>
                <a:cs typeface="Microsoft YaHei"/>
              </a:rPr>
              <a:t>Check to see if all the tubes </a:t>
            </a:r>
            <a:r>
              <a:rPr lang="en-US" sz="1400" dirty="0" smtClean="0">
                <a:ea typeface="宋体"/>
                <a:cs typeface="Microsoft YaHei"/>
              </a:rPr>
              <a:t>,housing and </a:t>
            </a:r>
            <a:r>
              <a:rPr lang="en-US" sz="1400" dirty="0">
                <a:ea typeface="宋体"/>
                <a:cs typeface="Microsoft YaHei"/>
              </a:rPr>
              <a:t>fittings are secured </a:t>
            </a:r>
            <a:r>
              <a:rPr lang="en-US" sz="1400" dirty="0" smtClean="0">
                <a:ea typeface="宋体"/>
                <a:cs typeface="Microsoft YaHei"/>
              </a:rPr>
              <a:t>properly, correct  and </a:t>
            </a:r>
            <a:r>
              <a:rPr lang="en-US" sz="1400" dirty="0">
                <a:ea typeface="宋体"/>
                <a:cs typeface="Microsoft YaHei"/>
              </a:rPr>
              <a:t>tighten </a:t>
            </a:r>
            <a:r>
              <a:rPr lang="en-US" sz="1400" dirty="0" smtClean="0">
                <a:ea typeface="宋体"/>
                <a:cs typeface="Microsoft YaHei"/>
              </a:rPr>
              <a:t>them.</a:t>
            </a:r>
            <a:endParaRPr lang="en-US" sz="1400" dirty="0" smtClean="0">
              <a:latin typeface="+mj-lt"/>
              <a:ea typeface="宋体"/>
              <a:cs typeface="Microsoft YaHei"/>
            </a:endParaRPr>
          </a:p>
          <a:p>
            <a:pPr>
              <a:spcBef>
                <a:spcPts val="900"/>
              </a:spcBef>
              <a:spcAft>
                <a:spcPts val="0"/>
              </a:spcAft>
            </a:pPr>
            <a:r>
              <a:rPr lang="en-US" sz="1400" dirty="0" smtClean="0">
                <a:latin typeface="+mj-lt"/>
                <a:ea typeface="宋体"/>
                <a:cs typeface="Microsoft YaHei"/>
              </a:rPr>
              <a:t>4.</a:t>
            </a:r>
            <a:r>
              <a:rPr lang="en-US" altLang="zh-TW" sz="1400" dirty="0" smtClean="0">
                <a:latin typeface="+mj-lt"/>
                <a:ea typeface="宋体"/>
                <a:cs typeface="Microsoft YaHei"/>
              </a:rPr>
              <a:t>) </a:t>
            </a:r>
            <a:r>
              <a:rPr lang="en-US" sz="1400" dirty="0" smtClean="0">
                <a:ea typeface="宋体"/>
                <a:cs typeface="Microsoft YaHei"/>
              </a:rPr>
              <a:t>Turn off the </a:t>
            </a:r>
            <a:r>
              <a:rPr lang="en-US" sz="1400" dirty="0">
                <a:ea typeface="宋体"/>
                <a:cs typeface="Microsoft YaHei"/>
              </a:rPr>
              <a:t>feed water </a:t>
            </a:r>
            <a:r>
              <a:rPr lang="en-US" sz="1400" dirty="0" smtClean="0">
                <a:ea typeface="宋体"/>
                <a:cs typeface="Microsoft YaHei"/>
              </a:rPr>
              <a:t>valve to stop </a:t>
            </a:r>
            <a:r>
              <a:rPr lang="en-US" altLang="zh-TW" sz="1400" dirty="0">
                <a:ea typeface="宋体"/>
                <a:cs typeface="Microsoft YaHei"/>
              </a:rPr>
              <a:t>initial flushing </a:t>
            </a:r>
            <a:r>
              <a:rPr lang="en-US" altLang="zh-TW" sz="1400" dirty="0" smtClean="0">
                <a:ea typeface="宋体"/>
                <a:cs typeface="Microsoft YaHei"/>
              </a:rPr>
              <a:t>pre-filters.</a:t>
            </a:r>
            <a:endParaRPr lang="en-US" sz="1400" dirty="0" smtClean="0">
              <a:ea typeface="宋体"/>
              <a:cs typeface="Microsoft YaHei"/>
            </a:endParaRPr>
          </a:p>
          <a:p>
            <a:pPr>
              <a:spcBef>
                <a:spcPts val="900"/>
              </a:spcBef>
              <a:spcAft>
                <a:spcPts val="0"/>
              </a:spcAft>
            </a:pPr>
            <a:r>
              <a:rPr lang="en-US" altLang="zh-TW" sz="1400" dirty="0" smtClean="0">
                <a:ea typeface="宋体"/>
                <a:cs typeface="Microsoft YaHei"/>
              </a:rPr>
              <a:t>5.) T</a:t>
            </a:r>
            <a:r>
              <a:rPr lang="en-US" sz="1400" dirty="0" smtClean="0">
                <a:ea typeface="宋体"/>
                <a:cs typeface="Microsoft YaHei"/>
              </a:rPr>
              <a:t>urn on </a:t>
            </a:r>
            <a:r>
              <a:rPr lang="en-US" sz="1400" dirty="0">
                <a:ea typeface="宋体"/>
                <a:cs typeface="Microsoft YaHei"/>
              </a:rPr>
              <a:t>the Front-RO-In valve (red color  tube) , and turn </a:t>
            </a:r>
            <a:r>
              <a:rPr lang="en-US" sz="1400" dirty="0" smtClean="0">
                <a:ea typeface="宋体"/>
                <a:cs typeface="Microsoft YaHei"/>
              </a:rPr>
              <a:t>off </a:t>
            </a:r>
            <a:r>
              <a:rPr lang="en-US" sz="1400" dirty="0">
                <a:ea typeface="宋体"/>
                <a:cs typeface="Microsoft YaHei"/>
              </a:rPr>
              <a:t>the Back-Drain-Out valve (gray color  tube) to make flushing water </a:t>
            </a:r>
            <a:r>
              <a:rPr lang="en-US" sz="1400" dirty="0" smtClean="0">
                <a:ea typeface="宋体"/>
                <a:cs typeface="Microsoft YaHei"/>
              </a:rPr>
              <a:t>flowing </a:t>
            </a:r>
            <a:r>
              <a:rPr lang="en-US" sz="1400" dirty="0">
                <a:ea typeface="宋体"/>
                <a:cs typeface="Microsoft YaHei"/>
              </a:rPr>
              <a:t>from pre-filters to </a:t>
            </a:r>
            <a:r>
              <a:rPr lang="en-US" sz="1400" dirty="0" smtClean="0">
                <a:ea typeface="宋体"/>
                <a:cs typeface="Microsoft YaHei"/>
              </a:rPr>
              <a:t>RO membrane housing, </a:t>
            </a:r>
            <a:r>
              <a:rPr lang="en-US" sz="1400" dirty="0">
                <a:ea typeface="宋体"/>
                <a:cs typeface="Microsoft YaHei"/>
              </a:rPr>
              <a:t>as shown </a:t>
            </a:r>
            <a:r>
              <a:rPr lang="en-US" sz="1400" dirty="0" smtClean="0">
                <a:ea typeface="宋体"/>
                <a:cs typeface="Microsoft YaHei"/>
              </a:rPr>
              <a:t>below.</a:t>
            </a:r>
            <a:r>
              <a:rPr lang="en-US" sz="1400" dirty="0" smtClean="0">
                <a:latin typeface="+mj-lt"/>
                <a:ea typeface="宋体"/>
                <a:cs typeface="Microsoft YaHei"/>
              </a:rPr>
              <a:t> </a:t>
            </a:r>
            <a:endParaRPr lang="en-US" sz="1400" dirty="0">
              <a:latin typeface="+mj-lt"/>
              <a:ea typeface="宋体"/>
              <a:cs typeface="Microsoft YaHei"/>
            </a:endParaRPr>
          </a:p>
          <a:p>
            <a:endParaRPr lang="en-US" dirty="0"/>
          </a:p>
        </p:txBody>
      </p:sp>
      <p:grpSp>
        <p:nvGrpSpPr>
          <p:cNvPr id="7" name="群組 6"/>
          <p:cNvGrpSpPr/>
          <p:nvPr/>
        </p:nvGrpSpPr>
        <p:grpSpPr>
          <a:xfrm>
            <a:off x="1321991" y="2000672"/>
            <a:ext cx="4214018" cy="2292219"/>
            <a:chOff x="1321991" y="2156724"/>
            <a:chExt cx="4214018" cy="2292219"/>
          </a:xfrm>
        </p:grpSpPr>
        <p:sp>
          <p:nvSpPr>
            <p:cNvPr id="103" name="矩形 102"/>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4" name="文字方塊 3"/>
            <p:cNvSpPr txBox="1"/>
            <p:nvPr/>
          </p:nvSpPr>
          <p:spPr>
            <a:xfrm>
              <a:off x="1596701" y="4039158"/>
              <a:ext cx="1726218" cy="369332"/>
            </a:xfrm>
            <a:prstGeom prst="rect">
              <a:avLst/>
            </a:prstGeom>
            <a:noFill/>
          </p:spPr>
          <p:txBody>
            <a:bodyPr wrap="square" rtlCol="0">
              <a:spAutoFit/>
            </a:bodyPr>
            <a:lstStyle/>
            <a:p>
              <a:pPr algn="ctr"/>
              <a:r>
                <a:rPr lang="en-US" b="1" dirty="0" smtClean="0"/>
                <a:t>OFF Position</a:t>
              </a:r>
              <a:endParaRPr lang="en-US" b="1" dirty="0"/>
            </a:p>
          </p:txBody>
        </p:sp>
        <p:sp>
          <p:nvSpPr>
            <p:cNvPr id="16" name="文字方塊 15"/>
            <p:cNvSpPr txBox="1"/>
            <p:nvPr/>
          </p:nvSpPr>
          <p:spPr>
            <a:xfrm>
              <a:off x="3585446" y="4033609"/>
              <a:ext cx="1726987" cy="369332"/>
            </a:xfrm>
            <a:prstGeom prst="rect">
              <a:avLst/>
            </a:prstGeom>
            <a:noFill/>
          </p:spPr>
          <p:txBody>
            <a:bodyPr wrap="square" rtlCol="0">
              <a:spAutoFit/>
            </a:bodyPr>
            <a:lstStyle/>
            <a:p>
              <a:pPr algn="ctr"/>
              <a:r>
                <a:rPr lang="en-US" b="1" dirty="0" smtClean="0"/>
                <a:t>ON Position</a:t>
              </a:r>
              <a:endParaRPr lang="en-US" b="1" dirty="0"/>
            </a:p>
          </p:txBody>
        </p:sp>
        <p:pic>
          <p:nvPicPr>
            <p:cNvPr id="18" name="圖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22" name="文字方塊 2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23" name="文字方塊 2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grpSp>
        <p:nvGrpSpPr>
          <p:cNvPr id="26" name="群組 25"/>
          <p:cNvGrpSpPr/>
          <p:nvPr/>
        </p:nvGrpSpPr>
        <p:grpSpPr>
          <a:xfrm>
            <a:off x="1321991" y="7323078"/>
            <a:ext cx="4214018" cy="2292219"/>
            <a:chOff x="1321991" y="2156724"/>
            <a:chExt cx="4214018" cy="2292219"/>
          </a:xfrm>
        </p:grpSpPr>
        <p:sp>
          <p:nvSpPr>
            <p:cNvPr id="27" name="矩形 26"/>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8" name="圖片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29" name="文字方塊 28"/>
            <p:cNvSpPr txBox="1"/>
            <p:nvPr/>
          </p:nvSpPr>
          <p:spPr>
            <a:xfrm>
              <a:off x="1596701" y="4039158"/>
              <a:ext cx="1726218" cy="369332"/>
            </a:xfrm>
            <a:prstGeom prst="rect">
              <a:avLst/>
            </a:prstGeom>
            <a:noFill/>
          </p:spPr>
          <p:txBody>
            <a:bodyPr wrap="square" rtlCol="0">
              <a:spAutoFit/>
            </a:bodyPr>
            <a:lstStyle/>
            <a:p>
              <a:pPr algn="ctr"/>
              <a:r>
                <a:rPr lang="en-US" b="1" dirty="0" smtClean="0"/>
                <a:t>ON Position</a:t>
              </a:r>
              <a:endParaRPr lang="en-US" b="1" dirty="0"/>
            </a:p>
          </p:txBody>
        </p:sp>
        <p:sp>
          <p:nvSpPr>
            <p:cNvPr id="30" name="文字方塊 29"/>
            <p:cNvSpPr txBox="1"/>
            <p:nvPr/>
          </p:nvSpPr>
          <p:spPr>
            <a:xfrm>
              <a:off x="3585446" y="4033609"/>
              <a:ext cx="1726987" cy="369332"/>
            </a:xfrm>
            <a:prstGeom prst="rect">
              <a:avLst/>
            </a:prstGeom>
            <a:noFill/>
          </p:spPr>
          <p:txBody>
            <a:bodyPr wrap="square" rtlCol="0">
              <a:spAutoFit/>
            </a:bodyPr>
            <a:lstStyle/>
            <a:p>
              <a:pPr algn="ctr"/>
              <a:r>
                <a:rPr lang="en-US" b="1" dirty="0" smtClean="0"/>
                <a:t>OFF Position</a:t>
              </a:r>
              <a:endParaRPr lang="en-US" b="1" dirty="0"/>
            </a:p>
          </p:txBody>
        </p:sp>
        <p:pic>
          <p:nvPicPr>
            <p:cNvPr id="31" name="圖片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32" name="文字方塊 3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33" name="文字方塊 3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spTree>
    <p:extLst>
      <p:ext uri="{BB962C8B-B14F-4D97-AF65-F5344CB8AC3E}">
        <p14:creationId xmlns:p14="http://schemas.microsoft.com/office/powerpoint/2010/main" val="1571412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RO, TANK,</a:t>
            </a:r>
            <a:r>
              <a:rPr lang="en-US" altLang="zh-TW" sz="2400" b="1" dirty="0" smtClean="0">
                <a:solidFill>
                  <a:srgbClr val="000000"/>
                </a:solidFill>
                <a:latin typeface="Arial"/>
                <a:ea typeface="宋体"/>
                <a:cs typeface="Arial"/>
              </a:rPr>
              <a:t> POST-FILTER (6 hr.)</a:t>
            </a:r>
            <a:endParaRPr lang="en-US" sz="2400" b="1" dirty="0" smtClean="0">
              <a:effectLst/>
              <a:latin typeface="Arial"/>
              <a:ea typeface="宋体"/>
            </a:endParaRPr>
          </a:p>
        </p:txBody>
      </p:sp>
      <p:sp>
        <p:nvSpPr>
          <p:cNvPr id="80" name="Text Box 391"/>
          <p:cNvSpPr>
            <a:spLocks noChangeArrowheads="1"/>
          </p:cNvSpPr>
          <p:nvPr/>
        </p:nvSpPr>
        <p:spPr bwMode="auto">
          <a:xfrm>
            <a:off x="404665" y="1314963"/>
            <a:ext cx="5937984" cy="61370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sz="1200" b="1" dirty="0">
                <a:solidFill>
                  <a:srgbClr val="FF0000"/>
                </a:solidFill>
                <a:ea typeface="宋体"/>
                <a:cs typeface="Microsoft YaHei"/>
              </a:rPr>
              <a:t>DO NOT </a:t>
            </a:r>
            <a:r>
              <a:rPr lang="en-US" sz="1200" dirty="0" smtClean="0">
                <a:solidFill>
                  <a:srgbClr val="FF0000"/>
                </a:solidFill>
                <a:ea typeface="宋体"/>
                <a:cs typeface="Microsoft YaHei"/>
              </a:rPr>
              <a:t>drink the </a:t>
            </a:r>
            <a:r>
              <a:rPr lang="en-US" sz="1200" dirty="0">
                <a:solidFill>
                  <a:srgbClr val="FF0000"/>
                </a:solidFill>
                <a:ea typeface="宋体"/>
                <a:cs typeface="Microsoft YaHei"/>
              </a:rPr>
              <a:t>water produced in the initial flushing of the </a:t>
            </a:r>
            <a:r>
              <a:rPr lang="en-US" sz="1200" dirty="0" smtClean="0">
                <a:solidFill>
                  <a:srgbClr val="FF0000"/>
                </a:solidFill>
                <a:ea typeface="宋体"/>
                <a:cs typeface="Microsoft YaHei"/>
              </a:rPr>
              <a:t>system</a:t>
            </a:r>
            <a:r>
              <a:rPr lang="en-US" altLang="zh-TW" sz="1200" dirty="0" smtClean="0">
                <a:solidFill>
                  <a:srgbClr val="FF0000"/>
                </a:solidFill>
              </a:rPr>
              <a:t>.</a:t>
            </a:r>
            <a:endParaRPr lang="en-US" altLang="en-US" sz="1200" dirty="0">
              <a:solidFill>
                <a:srgbClr val="FF0000"/>
              </a:solidFill>
            </a:endParaRPr>
          </a:p>
        </p:txBody>
      </p:sp>
      <p:sp>
        <p:nvSpPr>
          <p:cNvPr id="2" name="文字方塊 1"/>
          <p:cNvSpPr txBox="1"/>
          <p:nvPr/>
        </p:nvSpPr>
        <p:spPr>
          <a:xfrm>
            <a:off x="515351" y="2144688"/>
            <a:ext cx="5827298" cy="1296144"/>
          </a:xfrm>
          <a:prstGeom prst="rect">
            <a:avLst/>
          </a:prstGeom>
          <a:noFill/>
        </p:spPr>
        <p:txBody>
          <a:bodyPr wrap="square" rtlCol="0">
            <a:noAutofit/>
          </a:bodyPr>
          <a:lstStyle/>
          <a:p>
            <a:pPr>
              <a:spcBef>
                <a:spcPts val="900"/>
              </a:spcBef>
              <a:spcAft>
                <a:spcPts val="0"/>
              </a:spcAft>
            </a:pPr>
            <a:r>
              <a:rPr lang="en-US" sz="1400" dirty="0" smtClean="0">
                <a:latin typeface="+mj-lt"/>
                <a:ea typeface="宋体"/>
                <a:cs typeface="Microsoft YaHei"/>
              </a:rPr>
              <a:t>1.) Turn off the </a:t>
            </a:r>
            <a:r>
              <a:rPr lang="en-US" sz="1400" dirty="0" smtClean="0">
                <a:ea typeface="宋体"/>
                <a:cs typeface="Microsoft YaHei"/>
              </a:rPr>
              <a:t>tank </a:t>
            </a:r>
            <a:r>
              <a:rPr lang="en-US" sz="1400" dirty="0">
                <a:ea typeface="宋体"/>
                <a:cs typeface="Microsoft YaHei"/>
              </a:rPr>
              <a:t>ball </a:t>
            </a:r>
            <a:r>
              <a:rPr lang="en-US" sz="1400" dirty="0" smtClean="0">
                <a:ea typeface="宋体"/>
                <a:cs typeface="Microsoft YaHei"/>
              </a:rPr>
              <a:t>valve and open the pure water faucet </a:t>
            </a:r>
            <a:r>
              <a:rPr lang="en-US" sz="1400" dirty="0">
                <a:ea typeface="宋体"/>
                <a:cs typeface="Microsoft YaHei"/>
              </a:rPr>
              <a:t>for continuous flow (flow rate may vary</a:t>
            </a:r>
            <a:r>
              <a:rPr lang="en-US" sz="1400" dirty="0" smtClean="0">
                <a:ea typeface="宋体"/>
                <a:cs typeface="Microsoft YaHei"/>
              </a:rPr>
              <a:t>). </a:t>
            </a:r>
            <a:r>
              <a:rPr lang="en-US" sz="1400" dirty="0">
                <a:ea typeface="宋体"/>
                <a:cs typeface="Microsoft YaHei"/>
              </a:rPr>
              <a:t>After few minutes, the water will start to drip out of the pure water faucet.</a:t>
            </a:r>
            <a:r>
              <a:rPr lang="en-US" sz="1400" dirty="0" smtClean="0">
                <a:ea typeface="宋体"/>
                <a:cs typeface="Microsoft YaHei"/>
              </a:rPr>
              <a:t> </a:t>
            </a:r>
          </a:p>
          <a:p>
            <a:pPr>
              <a:spcBef>
                <a:spcPts val="900"/>
              </a:spcBef>
              <a:spcAft>
                <a:spcPts val="0"/>
              </a:spcAft>
            </a:pPr>
            <a:r>
              <a:rPr lang="en-US" sz="1400" dirty="0" smtClean="0">
                <a:latin typeface="+mj-lt"/>
                <a:ea typeface="宋体"/>
                <a:cs typeface="Microsoft YaHei"/>
              </a:rPr>
              <a:t>2.) </a:t>
            </a:r>
            <a:r>
              <a:rPr lang="en-US" sz="1400" dirty="0">
                <a:latin typeface="+mj-lt"/>
                <a:ea typeface="宋体"/>
                <a:cs typeface="Microsoft YaHei"/>
              </a:rPr>
              <a:t>If any leaks are noted, turn off the valve. Check to see if all the tubes ,housing and fittings are secured properly, correct  and tighten them.</a:t>
            </a:r>
          </a:p>
          <a:p>
            <a:pPr>
              <a:spcBef>
                <a:spcPts val="900"/>
              </a:spcBef>
              <a:spcAft>
                <a:spcPts val="0"/>
              </a:spcAft>
            </a:pPr>
            <a:endParaRPr lang="en-US" sz="1400" dirty="0">
              <a:latin typeface="+mj-lt"/>
              <a:ea typeface="宋体"/>
              <a:cs typeface="Microsoft YaHei"/>
            </a:endParaRPr>
          </a:p>
          <a:p>
            <a:endParaRPr lang="en-US" dirty="0"/>
          </a:p>
        </p:txBody>
      </p:sp>
      <p:sp>
        <p:nvSpPr>
          <p:cNvPr id="3" name="文字方塊 2"/>
          <p:cNvSpPr txBox="1"/>
          <p:nvPr/>
        </p:nvSpPr>
        <p:spPr>
          <a:xfrm>
            <a:off x="576395" y="7185248"/>
            <a:ext cx="5827298" cy="1800200"/>
          </a:xfrm>
          <a:prstGeom prst="rect">
            <a:avLst/>
          </a:prstGeom>
          <a:noFill/>
        </p:spPr>
        <p:txBody>
          <a:bodyPr wrap="square" rtlCol="0">
            <a:noAutofit/>
          </a:bodyPr>
          <a:lstStyle/>
          <a:p>
            <a:pPr>
              <a:spcBef>
                <a:spcPts val="900"/>
              </a:spcBef>
              <a:spcAft>
                <a:spcPts val="0"/>
              </a:spcAft>
            </a:pPr>
            <a:r>
              <a:rPr lang="en-US" altLang="zh-TW" sz="1400" dirty="0" smtClean="0">
                <a:ea typeface="宋体"/>
                <a:cs typeface="Microsoft YaHei"/>
              </a:rPr>
              <a:t>6</a:t>
            </a:r>
            <a:r>
              <a:rPr lang="en-US" sz="1400" dirty="0" smtClean="0">
                <a:ea typeface="宋体"/>
                <a:cs typeface="Microsoft YaHei"/>
              </a:rPr>
              <a:t>.</a:t>
            </a:r>
            <a:r>
              <a:rPr lang="en-US" altLang="zh-TW" sz="1400" dirty="0" smtClean="0">
                <a:ea typeface="宋体"/>
                <a:cs typeface="Microsoft YaHei"/>
              </a:rPr>
              <a:t>) </a:t>
            </a:r>
            <a:r>
              <a:rPr lang="en-US" altLang="zh-TW" sz="1400" dirty="0">
                <a:ea typeface="宋体"/>
                <a:cs typeface="Microsoft YaHei"/>
              </a:rPr>
              <a:t>C</a:t>
            </a:r>
            <a:r>
              <a:rPr lang="en-US" sz="1400" dirty="0" smtClean="0">
                <a:ea typeface="宋体"/>
                <a:cs typeface="Microsoft YaHei"/>
              </a:rPr>
              <a:t>lose </a:t>
            </a:r>
            <a:r>
              <a:rPr lang="en-US" sz="1400" dirty="0">
                <a:ea typeface="宋体"/>
                <a:cs typeface="Microsoft YaHei"/>
              </a:rPr>
              <a:t>the pure water faucet </a:t>
            </a:r>
            <a:r>
              <a:rPr lang="en-US" sz="1400" dirty="0" smtClean="0">
                <a:ea typeface="宋体"/>
                <a:cs typeface="Microsoft YaHei"/>
              </a:rPr>
              <a:t>to finish the initial flushing and start filling</a:t>
            </a:r>
            <a:r>
              <a:rPr lang="en-US" altLang="zh-TW" sz="1400" dirty="0" smtClean="0">
                <a:ea typeface="宋体"/>
                <a:cs typeface="Microsoft YaHei"/>
              </a:rPr>
              <a:t> </a:t>
            </a:r>
            <a:r>
              <a:rPr lang="en-US" sz="1400" dirty="0" smtClean="0">
                <a:ea typeface="宋体"/>
                <a:cs typeface="Microsoft YaHei"/>
              </a:rPr>
              <a:t>the fourth last tank, then you </a:t>
            </a:r>
            <a:r>
              <a:rPr lang="en-US" sz="1400" dirty="0">
                <a:ea typeface="宋体"/>
                <a:cs typeface="Microsoft YaHei"/>
              </a:rPr>
              <a:t>may drink the </a:t>
            </a:r>
            <a:r>
              <a:rPr lang="en-US" sz="1400" dirty="0" smtClean="0">
                <a:ea typeface="宋体"/>
                <a:cs typeface="Microsoft YaHei"/>
              </a:rPr>
              <a:t>pure water.</a:t>
            </a:r>
            <a:endParaRPr lang="en-US" sz="1400" dirty="0">
              <a:ea typeface="宋体"/>
              <a:cs typeface="Microsoft YaHei"/>
            </a:endParaRPr>
          </a:p>
          <a:p>
            <a:pPr>
              <a:spcBef>
                <a:spcPts val="900"/>
              </a:spcBef>
              <a:spcAft>
                <a:spcPts val="0"/>
              </a:spcAft>
            </a:pPr>
            <a:r>
              <a:rPr lang="en-US" sz="1400" dirty="0" smtClean="0">
                <a:ea typeface="宋体"/>
                <a:cs typeface="Microsoft YaHei"/>
              </a:rPr>
              <a:t>7.) Check </a:t>
            </a:r>
            <a:r>
              <a:rPr lang="en-US" sz="1400" dirty="0">
                <a:ea typeface="宋体"/>
                <a:cs typeface="Microsoft YaHei"/>
              </a:rPr>
              <a:t>for leaks daily during the first week of use and periodically thereafter</a:t>
            </a:r>
            <a:r>
              <a:rPr lang="en-US" sz="1400" dirty="0" smtClean="0">
                <a:ea typeface="宋体"/>
                <a:cs typeface="Microsoft YaHei"/>
              </a:rPr>
              <a:t>. </a:t>
            </a:r>
            <a:r>
              <a:rPr lang="en-US" sz="1400" dirty="0">
                <a:ea typeface="宋体"/>
                <a:cs typeface="Microsoft YaHei"/>
              </a:rPr>
              <a:t>If you cannot stop the leaking, please contact us.</a:t>
            </a:r>
          </a:p>
          <a:p>
            <a:pPr>
              <a:spcBef>
                <a:spcPts val="900"/>
              </a:spcBef>
              <a:spcAft>
                <a:spcPts val="0"/>
              </a:spcAft>
            </a:pPr>
            <a:r>
              <a:rPr lang="en-US" sz="1400" dirty="0" smtClean="0">
                <a:ea typeface="宋体"/>
                <a:cs typeface="Microsoft YaHei"/>
              </a:rPr>
              <a:t>8.) </a:t>
            </a:r>
            <a:r>
              <a:rPr lang="en-US" sz="1400" dirty="0">
                <a:ea typeface="宋体"/>
                <a:cs typeface="Microsoft YaHei"/>
              </a:rPr>
              <a:t>You may notice that the water may be milky colored </a:t>
            </a:r>
            <a:r>
              <a:rPr lang="en-US" sz="1400" dirty="0" smtClean="0">
                <a:ea typeface="宋体"/>
                <a:cs typeface="Microsoft YaHei"/>
              </a:rPr>
              <a:t>during the first week. This </a:t>
            </a:r>
            <a:r>
              <a:rPr lang="en-US" sz="1400" dirty="0">
                <a:ea typeface="宋体"/>
                <a:cs typeface="Microsoft YaHei"/>
              </a:rPr>
              <a:t>is an indication of air bubbles in the </a:t>
            </a:r>
            <a:r>
              <a:rPr lang="en-US" sz="1400" dirty="0" smtClean="0">
                <a:ea typeface="宋体"/>
                <a:cs typeface="Microsoft YaHei"/>
              </a:rPr>
              <a:t>water and it </a:t>
            </a:r>
            <a:r>
              <a:rPr lang="en-US" sz="1400" dirty="0">
                <a:ea typeface="宋体"/>
                <a:cs typeface="Microsoft YaHei"/>
              </a:rPr>
              <a:t>is normal and </a:t>
            </a:r>
            <a:r>
              <a:rPr lang="en-US" sz="1400" dirty="0" smtClean="0">
                <a:ea typeface="宋体"/>
                <a:cs typeface="Microsoft YaHei"/>
              </a:rPr>
              <a:t>safe to drink.</a:t>
            </a:r>
            <a:endParaRPr lang="en-US" sz="1400" dirty="0">
              <a:ea typeface="宋体"/>
              <a:cs typeface="Microsoft YaHei"/>
            </a:endParaRPr>
          </a:p>
          <a:p>
            <a:endParaRPr lang="en-US" sz="1400" dirty="0"/>
          </a:p>
        </p:txBody>
      </p:sp>
      <p:grpSp>
        <p:nvGrpSpPr>
          <p:cNvPr id="8" name="群組 7"/>
          <p:cNvGrpSpPr/>
          <p:nvPr/>
        </p:nvGrpSpPr>
        <p:grpSpPr>
          <a:xfrm>
            <a:off x="407238" y="3632543"/>
            <a:ext cx="6120678" cy="1003247"/>
            <a:chOff x="368661" y="3301682"/>
            <a:chExt cx="6120678" cy="1003247"/>
          </a:xfrm>
        </p:grpSpPr>
        <p:sp>
          <p:nvSpPr>
            <p:cNvPr id="27" name="矩形 26"/>
            <p:cNvSpPr/>
            <p:nvPr/>
          </p:nvSpPr>
          <p:spPr bwMode="auto">
            <a:xfrm>
              <a:off x="368661" y="3301683"/>
              <a:ext cx="6120678" cy="1003246"/>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5" name="文字方塊 4"/>
            <p:cNvSpPr txBox="1"/>
            <p:nvPr/>
          </p:nvSpPr>
          <p:spPr>
            <a:xfrm>
              <a:off x="386663" y="3301682"/>
              <a:ext cx="6084674" cy="369332"/>
            </a:xfrm>
            <a:prstGeom prst="rect">
              <a:avLst/>
            </a:prstGeom>
            <a:noFill/>
          </p:spPr>
          <p:txBody>
            <a:bodyPr wrap="square" rtlCol="0">
              <a:spAutoFit/>
            </a:bodyPr>
            <a:lstStyle/>
            <a:p>
              <a:pPr algn="ctr"/>
              <a:r>
                <a:rPr lang="en-US" dirty="0" smtClean="0"/>
                <a:t>Filling The Water Storage Tank</a:t>
              </a:r>
              <a:endParaRPr lang="en-US" dirty="0"/>
            </a:p>
          </p:txBody>
        </p:sp>
        <p:sp>
          <p:nvSpPr>
            <p:cNvPr id="6" name="文字方塊 5"/>
            <p:cNvSpPr txBox="1"/>
            <p:nvPr/>
          </p:nvSpPr>
          <p:spPr>
            <a:xfrm>
              <a:off x="551356" y="3671014"/>
              <a:ext cx="5809295" cy="523220"/>
            </a:xfrm>
            <a:prstGeom prst="rect">
              <a:avLst/>
            </a:prstGeom>
            <a:noFill/>
          </p:spPr>
          <p:txBody>
            <a:bodyPr wrap="square" rtlCol="0">
              <a:spAutoFit/>
            </a:bodyPr>
            <a:lstStyle/>
            <a:p>
              <a:pPr>
                <a:spcBef>
                  <a:spcPts val="900"/>
                </a:spcBef>
                <a:spcAft>
                  <a:spcPts val="0"/>
                </a:spcAft>
              </a:pPr>
              <a:r>
                <a:rPr lang="en-US" sz="1400" dirty="0">
                  <a:ea typeface="宋体"/>
                  <a:cs typeface="Microsoft YaHei"/>
                </a:rPr>
                <a:t>3.) Then turn on the tank ball </a:t>
              </a:r>
              <a:r>
                <a:rPr lang="en-US" sz="1400" dirty="0" smtClean="0">
                  <a:ea typeface="宋体"/>
                  <a:cs typeface="Microsoft YaHei"/>
                </a:rPr>
                <a:t>valve and close </a:t>
              </a:r>
              <a:r>
                <a:rPr lang="en-US" sz="1400" dirty="0">
                  <a:ea typeface="宋体"/>
                  <a:cs typeface="Microsoft YaHei"/>
                </a:rPr>
                <a:t>the pure water faucet to start flushing the RO membrane and filling the </a:t>
              </a:r>
              <a:r>
                <a:rPr lang="en-US" sz="1400" dirty="0" smtClean="0">
                  <a:ea typeface="宋体"/>
                  <a:cs typeface="Microsoft YaHei"/>
                </a:rPr>
                <a:t>tank </a:t>
              </a:r>
              <a:r>
                <a:rPr lang="en-US" sz="1400" dirty="0">
                  <a:ea typeface="宋体"/>
                  <a:cs typeface="Microsoft YaHei"/>
                </a:rPr>
                <a:t>for two hours. </a:t>
              </a:r>
            </a:p>
          </p:txBody>
        </p:sp>
      </p:grpSp>
      <p:grpSp>
        <p:nvGrpSpPr>
          <p:cNvPr id="9" name="群組 8"/>
          <p:cNvGrpSpPr/>
          <p:nvPr/>
        </p:nvGrpSpPr>
        <p:grpSpPr>
          <a:xfrm>
            <a:off x="380235" y="4905681"/>
            <a:ext cx="6120678" cy="1215751"/>
            <a:chOff x="384116" y="4457329"/>
            <a:chExt cx="6120678" cy="1215751"/>
          </a:xfrm>
        </p:grpSpPr>
        <p:sp>
          <p:nvSpPr>
            <p:cNvPr id="35" name="矩形 34"/>
            <p:cNvSpPr/>
            <p:nvPr/>
          </p:nvSpPr>
          <p:spPr bwMode="auto">
            <a:xfrm>
              <a:off x="384116" y="4457329"/>
              <a:ext cx="6120678" cy="1215751"/>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6" name="文字方塊 35"/>
            <p:cNvSpPr txBox="1"/>
            <p:nvPr/>
          </p:nvSpPr>
          <p:spPr>
            <a:xfrm>
              <a:off x="402118" y="4457329"/>
              <a:ext cx="6084674" cy="369332"/>
            </a:xfrm>
            <a:prstGeom prst="rect">
              <a:avLst/>
            </a:prstGeom>
            <a:noFill/>
          </p:spPr>
          <p:txBody>
            <a:bodyPr wrap="square" rtlCol="0">
              <a:spAutoFit/>
            </a:bodyPr>
            <a:lstStyle/>
            <a:p>
              <a:pPr algn="ctr"/>
              <a:r>
                <a:rPr lang="en-US" dirty="0" smtClean="0"/>
                <a:t>Discharging The Water Storage Tank</a:t>
              </a:r>
              <a:endParaRPr lang="en-US" dirty="0"/>
            </a:p>
          </p:txBody>
        </p:sp>
        <p:sp>
          <p:nvSpPr>
            <p:cNvPr id="37" name="文字方塊 36"/>
            <p:cNvSpPr txBox="1"/>
            <p:nvPr/>
          </p:nvSpPr>
          <p:spPr>
            <a:xfrm>
              <a:off x="566811" y="4826661"/>
              <a:ext cx="5809295" cy="738664"/>
            </a:xfrm>
            <a:prstGeom prst="rect">
              <a:avLst/>
            </a:prstGeom>
            <a:noFill/>
          </p:spPr>
          <p:txBody>
            <a:bodyPr wrap="square" rtlCol="0">
              <a:spAutoFit/>
            </a:bodyPr>
            <a:lstStyle/>
            <a:p>
              <a:pPr>
                <a:spcBef>
                  <a:spcPts val="900"/>
                </a:spcBef>
                <a:spcAft>
                  <a:spcPts val="0"/>
                </a:spcAft>
              </a:pPr>
              <a:r>
                <a:rPr lang="en-US" sz="1400" dirty="0">
                  <a:ea typeface="宋体"/>
                  <a:cs typeface="Microsoft YaHei"/>
                </a:rPr>
                <a:t>4.) After two hours, open the pure water faucet to start flushing the water storage tank and post-filter until the water flow changing to dripping (the tank is completely discharged).</a:t>
              </a:r>
            </a:p>
          </p:txBody>
        </p:sp>
      </p:grpSp>
      <p:sp>
        <p:nvSpPr>
          <p:cNvPr id="38" name="Text Box 391"/>
          <p:cNvSpPr>
            <a:spLocks noChangeArrowheads="1"/>
          </p:cNvSpPr>
          <p:nvPr/>
        </p:nvSpPr>
        <p:spPr bwMode="auto">
          <a:xfrm>
            <a:off x="437897" y="6442550"/>
            <a:ext cx="6066672" cy="684076"/>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None/>
            </a:pPr>
            <a:r>
              <a:rPr lang="en-US" sz="1400" dirty="0">
                <a:solidFill>
                  <a:srgbClr val="10253F"/>
                </a:solidFill>
                <a:ea typeface="宋体"/>
                <a:cs typeface="Microsoft YaHei"/>
              </a:rPr>
              <a:t>5.) </a:t>
            </a:r>
            <a:r>
              <a:rPr lang="en-US" sz="1400" b="1" dirty="0">
                <a:solidFill>
                  <a:srgbClr val="10253F"/>
                </a:solidFill>
                <a:ea typeface="宋体"/>
                <a:cs typeface="Microsoft YaHei"/>
              </a:rPr>
              <a:t>REPEAT </a:t>
            </a:r>
            <a:r>
              <a:rPr lang="en-US" sz="1400" dirty="0" smtClean="0">
                <a:solidFill>
                  <a:srgbClr val="10253F"/>
                </a:solidFill>
              </a:rPr>
              <a:t>Filling </a:t>
            </a:r>
            <a:r>
              <a:rPr lang="en-US" altLang="zh-TW" sz="1400" dirty="0" smtClean="0">
                <a:solidFill>
                  <a:srgbClr val="10253F"/>
                </a:solidFill>
              </a:rPr>
              <a:t>(Step 3)</a:t>
            </a:r>
            <a:r>
              <a:rPr lang="en-US" sz="1400" dirty="0" smtClean="0">
                <a:solidFill>
                  <a:srgbClr val="10253F"/>
                </a:solidFill>
              </a:rPr>
              <a:t> and Discharging </a:t>
            </a:r>
            <a:r>
              <a:rPr lang="en-US" altLang="zh-TW" sz="1400" dirty="0" smtClean="0">
                <a:solidFill>
                  <a:srgbClr val="10253F"/>
                </a:solidFill>
              </a:rPr>
              <a:t>(Step 4)  </a:t>
            </a:r>
            <a:r>
              <a:rPr lang="en-US" sz="1400" dirty="0" smtClean="0">
                <a:solidFill>
                  <a:srgbClr val="10253F"/>
                </a:solidFill>
              </a:rPr>
              <a:t>the water storage tank </a:t>
            </a:r>
            <a:r>
              <a:rPr lang="en-US" sz="1400" b="1" dirty="0" smtClean="0">
                <a:solidFill>
                  <a:srgbClr val="10253F"/>
                </a:solidFill>
              </a:rPr>
              <a:t>TWO</a:t>
            </a:r>
            <a:r>
              <a:rPr lang="en-US" sz="1400" dirty="0" smtClean="0">
                <a:solidFill>
                  <a:srgbClr val="10253F"/>
                </a:solidFill>
              </a:rPr>
              <a:t> </a:t>
            </a:r>
            <a:r>
              <a:rPr lang="en-US" sz="1400" b="1" dirty="0" smtClean="0">
                <a:solidFill>
                  <a:srgbClr val="10253F"/>
                </a:solidFill>
              </a:rPr>
              <a:t>MORE TIMES</a:t>
            </a:r>
            <a:r>
              <a:rPr lang="en-US" altLang="zh-TW" sz="1400" b="1" dirty="0" smtClean="0">
                <a:solidFill>
                  <a:srgbClr val="10253F"/>
                </a:solidFill>
              </a:rPr>
              <a:t>.</a:t>
            </a:r>
            <a:endParaRPr lang="en-US" altLang="en-US" sz="1400" b="1" dirty="0">
              <a:solidFill>
                <a:srgbClr val="10253F"/>
              </a:solidFill>
            </a:endParaRPr>
          </a:p>
        </p:txBody>
      </p:sp>
    </p:spTree>
    <p:extLst>
      <p:ext uri="{BB962C8B-B14F-4D97-AF65-F5344CB8AC3E}">
        <p14:creationId xmlns:p14="http://schemas.microsoft.com/office/powerpoint/2010/main" val="1965341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TROUBLESHOOTING &amp; FAQ</a:t>
            </a:r>
          </a:p>
        </p:txBody>
      </p:sp>
      <p:sp>
        <p:nvSpPr>
          <p:cNvPr id="18" name="Text Box 3"/>
          <p:cNvSpPr txBox="1">
            <a:spLocks noChangeArrowheads="1"/>
          </p:cNvSpPr>
          <p:nvPr/>
        </p:nvSpPr>
        <p:spPr bwMode="auto">
          <a:xfrm>
            <a:off x="404732" y="992560"/>
            <a:ext cx="6048536" cy="6632585"/>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small </a:t>
            </a:r>
            <a:r>
              <a:rPr lang="en-US" altLang="zh-TW" sz="1000" b="1" dirty="0"/>
              <a:t>amount of </a:t>
            </a:r>
            <a:r>
              <a:rPr lang="en-US" altLang="zh-TW" sz="1000" b="1" dirty="0" smtClean="0"/>
              <a:t>water or no water </a:t>
            </a:r>
            <a:r>
              <a:rPr lang="en-US" altLang="zh-TW" sz="1000" b="1" dirty="0"/>
              <a:t>from </a:t>
            </a:r>
            <a:r>
              <a:rPr lang="en-US" altLang="zh-TW" sz="1000" b="1" dirty="0" smtClean="0"/>
              <a:t>pure water faucet?</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a:t>
            </a:r>
            <a:r>
              <a:rPr lang="en-US" altLang="zh-TW" sz="1000" dirty="0" smtClean="0"/>
              <a:t>There are some different situation:</a:t>
            </a:r>
          </a:p>
          <a:p>
            <a:pPr eaLnBrk="1" hangingPunct="1">
              <a:spcBef>
                <a:spcPct val="0"/>
              </a:spcBef>
            </a:pPr>
            <a:r>
              <a:rPr lang="en-US" altLang="zh-TW" sz="1000" dirty="0" smtClean="0"/>
              <a:t> If the RO system just start up, normally it may takes 2-3 hours to fill the tank.</a:t>
            </a:r>
          </a:p>
          <a:p>
            <a:pPr eaLnBrk="1" hangingPunct="1">
              <a:spcBef>
                <a:spcPct val="0"/>
              </a:spcBef>
            </a:pPr>
            <a:r>
              <a:rPr lang="en-US" altLang="zh-TW" sz="1000" dirty="0" smtClean="0"/>
              <a:t> Please check if the a</a:t>
            </a:r>
            <a:r>
              <a:rPr lang="en-US" sz="1000" dirty="0" smtClean="0"/>
              <a:t>ir </a:t>
            </a:r>
            <a:r>
              <a:rPr lang="en-US" sz="1000" dirty="0"/>
              <a:t>pressure in the storage tank is </a:t>
            </a:r>
            <a:r>
              <a:rPr lang="en-US" sz="1000" dirty="0" smtClean="0"/>
              <a:t>too </a:t>
            </a:r>
            <a:r>
              <a:rPr lang="en-US" sz="1000" dirty="0"/>
              <a:t>low. If so, please add pressure to storage tank. The pressure should be 8-10 psi when the tank is </a:t>
            </a:r>
            <a:r>
              <a:rPr lang="en-US" sz="1000" dirty="0" smtClean="0"/>
              <a:t>empty</a:t>
            </a:r>
            <a:r>
              <a:rPr lang="en-US" altLang="zh-TW" sz="1000" dirty="0" smtClean="0"/>
              <a:t>.</a:t>
            </a:r>
          </a:p>
          <a:p>
            <a:pPr eaLnBrk="1" hangingPunct="1">
              <a:spcBef>
                <a:spcPct val="0"/>
              </a:spcBef>
            </a:pPr>
            <a:r>
              <a:rPr lang="en-US" altLang="zh-TW" sz="1000" dirty="0" smtClean="0"/>
              <a:t> Please </a:t>
            </a:r>
            <a:r>
              <a:rPr lang="en-US" altLang="zh-TW" sz="1000" dirty="0"/>
              <a:t>check if </a:t>
            </a:r>
            <a:r>
              <a:rPr lang="en-US" altLang="zh-TW" sz="1000" dirty="0" smtClean="0"/>
              <a:t>the s</a:t>
            </a:r>
            <a:r>
              <a:rPr lang="en-US" sz="1000" dirty="0" smtClean="0"/>
              <a:t>anitizer of the</a:t>
            </a:r>
            <a:r>
              <a:rPr lang="en-US" altLang="zh-TW" sz="1000" dirty="0" smtClean="0"/>
              <a:t> </a:t>
            </a:r>
            <a:r>
              <a:rPr lang="en-US" sz="1000" dirty="0" smtClean="0"/>
              <a:t>tank is flushed out. </a:t>
            </a:r>
            <a:r>
              <a:rPr lang="en-US" sz="1000" dirty="0"/>
              <a:t>If </a:t>
            </a:r>
            <a:r>
              <a:rPr lang="en-US" sz="1000" dirty="0" smtClean="0"/>
              <a:t>not, please </a:t>
            </a:r>
            <a:r>
              <a:rPr lang="en-US" sz="1000" dirty="0"/>
              <a:t>d</a:t>
            </a:r>
            <a:r>
              <a:rPr lang="en-US" sz="1000" dirty="0" smtClean="0"/>
              <a:t>rain tank </a:t>
            </a:r>
            <a:r>
              <a:rPr lang="en-US" sz="1000" dirty="0"/>
              <a:t>and refill it </a:t>
            </a:r>
            <a:r>
              <a:rPr lang="en-US" sz="1000" dirty="0" smtClean="0"/>
              <a:t>overnight.</a:t>
            </a:r>
          </a:p>
          <a:p>
            <a:pPr eaLnBrk="1" hangingPunct="1">
              <a:spcBef>
                <a:spcPct val="0"/>
              </a:spcBef>
            </a:pPr>
            <a:r>
              <a:rPr lang="en-US" altLang="zh-TW" sz="1000" dirty="0" smtClean="0"/>
              <a:t> Please </a:t>
            </a:r>
            <a:r>
              <a:rPr lang="en-US" altLang="zh-TW" sz="1000" dirty="0"/>
              <a:t>check if </a:t>
            </a:r>
            <a:r>
              <a:rPr lang="en-US" altLang="zh-TW" sz="1000" dirty="0" smtClean="0"/>
              <a:t>there is any c</a:t>
            </a:r>
            <a:r>
              <a:rPr lang="en-US" sz="1000" dirty="0" smtClean="0"/>
              <a:t>rimps </a:t>
            </a:r>
            <a:r>
              <a:rPr lang="en-US" sz="1000" dirty="0"/>
              <a:t>in </a:t>
            </a:r>
            <a:r>
              <a:rPr lang="en-US" sz="1000" dirty="0" smtClean="0"/>
              <a:t>tubing. </a:t>
            </a:r>
            <a:r>
              <a:rPr lang="en-US" sz="1000" dirty="0"/>
              <a:t>If so, please m</a:t>
            </a:r>
            <a:r>
              <a:rPr lang="en-US" sz="1000" dirty="0" smtClean="0"/>
              <a:t>ake </a:t>
            </a:r>
            <a:r>
              <a:rPr lang="en-US" sz="1000" dirty="0"/>
              <a:t>sure </a:t>
            </a:r>
            <a:r>
              <a:rPr lang="en-US" sz="1000" dirty="0" smtClean="0"/>
              <a:t>all the tubing are straight.</a:t>
            </a:r>
          </a:p>
          <a:p>
            <a:pPr eaLnBrk="1" hangingPunct="1">
              <a:spcBef>
                <a:spcPct val="0"/>
              </a:spcBef>
            </a:pPr>
            <a:r>
              <a:rPr lang="en-US" altLang="zh-TW" sz="1000" dirty="0" smtClean="0"/>
              <a:t> Please </a:t>
            </a:r>
            <a:r>
              <a:rPr lang="en-US" altLang="zh-TW" sz="1000" dirty="0"/>
              <a:t>check if </a:t>
            </a:r>
            <a:r>
              <a:rPr lang="en-US" sz="1000" dirty="0"/>
              <a:t>any pre-filter </a:t>
            </a:r>
            <a:r>
              <a:rPr lang="en-US" altLang="zh-TW" sz="1000" dirty="0" smtClean="0"/>
              <a:t>is c</a:t>
            </a:r>
            <a:r>
              <a:rPr lang="en-US" sz="1000" dirty="0" smtClean="0"/>
              <a:t>logged. </a:t>
            </a:r>
            <a:r>
              <a:rPr lang="en-US" sz="1000" dirty="0"/>
              <a:t>If so, please r</a:t>
            </a:r>
            <a:r>
              <a:rPr lang="en-US" sz="1000" dirty="0" smtClean="0"/>
              <a:t>eplace the pre-filter.</a:t>
            </a:r>
          </a:p>
          <a:p>
            <a:pPr eaLnBrk="1" hangingPunct="1">
              <a:spcBef>
                <a:spcPct val="0"/>
              </a:spcBef>
            </a:pPr>
            <a:r>
              <a:rPr lang="en-US" altLang="zh-TW" sz="1000" dirty="0" smtClean="0"/>
              <a:t> </a:t>
            </a:r>
            <a:r>
              <a:rPr lang="en-US" altLang="zh-TW" sz="1000" dirty="0"/>
              <a:t>Please check if </a:t>
            </a:r>
            <a:r>
              <a:rPr lang="en-US" altLang="zh-TW" sz="1000" dirty="0" smtClean="0"/>
              <a:t>the RO membrane is </a:t>
            </a:r>
            <a:r>
              <a:rPr lang="en-US" altLang="zh-TW" sz="1000" dirty="0"/>
              <a:t>f</a:t>
            </a:r>
            <a:r>
              <a:rPr lang="en-US" sz="1000" dirty="0" smtClean="0"/>
              <a:t>ouled. </a:t>
            </a:r>
            <a:r>
              <a:rPr lang="en-US" sz="1000" dirty="0"/>
              <a:t>If so, please replace the </a:t>
            </a:r>
            <a:r>
              <a:rPr lang="en-US" altLang="zh-TW" sz="1000" dirty="0"/>
              <a:t>RO </a:t>
            </a:r>
            <a:r>
              <a:rPr lang="en-US" altLang="zh-TW" sz="1000" dirty="0" smtClean="0"/>
              <a:t>membrane</a:t>
            </a:r>
            <a:r>
              <a:rPr lang="en-US" sz="1000" dirty="0" smtClean="0"/>
              <a:t>.</a:t>
            </a:r>
            <a:endParaRPr lang="en-US"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a:t>
            </a:r>
            <a:r>
              <a:rPr lang="en-US" altLang="zh-TW" sz="1000" b="1" dirty="0" smtClean="0"/>
              <a:t>my pure </a:t>
            </a:r>
            <a:r>
              <a:rPr lang="en-US" altLang="zh-TW" sz="1000" b="1" dirty="0"/>
              <a:t>water taste or smell </a:t>
            </a:r>
            <a:r>
              <a:rPr lang="en-US" altLang="zh-TW" sz="1000" b="1" dirty="0" smtClean="0"/>
              <a:t>offensive?</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There are some different situation:</a:t>
            </a:r>
          </a:p>
          <a:p>
            <a:pPr eaLnBrk="1" hangingPunct="1">
              <a:spcBef>
                <a:spcPct val="0"/>
              </a:spcBef>
            </a:pPr>
            <a:r>
              <a:rPr lang="en-US" altLang="zh-TW" sz="1000" dirty="0" smtClean="0"/>
              <a:t> Please </a:t>
            </a:r>
            <a:r>
              <a:rPr lang="en-US" altLang="zh-TW" sz="1000" dirty="0"/>
              <a:t>check if </a:t>
            </a:r>
            <a:r>
              <a:rPr lang="en-US" altLang="zh-TW" sz="1000" dirty="0" smtClean="0"/>
              <a:t>the post</a:t>
            </a:r>
            <a:r>
              <a:rPr lang="en-US" sz="1000" dirty="0" smtClean="0"/>
              <a:t>-filter </a:t>
            </a:r>
            <a:r>
              <a:rPr lang="en-US" altLang="zh-TW" sz="1000" dirty="0"/>
              <a:t>is </a:t>
            </a:r>
            <a:r>
              <a:rPr lang="en-US" sz="1000" dirty="0"/>
              <a:t>depleted</a:t>
            </a:r>
            <a:r>
              <a:rPr lang="en-US" sz="1000" dirty="0" smtClean="0"/>
              <a:t>. </a:t>
            </a:r>
            <a:r>
              <a:rPr lang="en-US" sz="1000" dirty="0"/>
              <a:t>If so, please replace the </a:t>
            </a:r>
            <a:r>
              <a:rPr lang="en-US" sz="1000" dirty="0" smtClean="0"/>
              <a:t>post-filter</a:t>
            </a:r>
            <a:r>
              <a:rPr lang="en-US" sz="1000" dirty="0"/>
              <a:t>.</a:t>
            </a:r>
          </a:p>
          <a:p>
            <a:pPr eaLnBrk="1" hangingPunct="1">
              <a:spcBef>
                <a:spcPct val="0"/>
              </a:spcBef>
            </a:pPr>
            <a:r>
              <a:rPr lang="en-US" altLang="zh-TW" sz="1000" dirty="0"/>
              <a:t> Please check if the RO membrane is f</a:t>
            </a:r>
            <a:r>
              <a:rPr lang="en-US" sz="1000" dirty="0"/>
              <a:t>ouled. If so, please replace the </a:t>
            </a:r>
            <a:r>
              <a:rPr lang="en-US" altLang="zh-TW" sz="1000" dirty="0"/>
              <a:t>RO membrane</a:t>
            </a:r>
            <a:r>
              <a:rPr lang="en-US" sz="1000" dirty="0" smtClean="0"/>
              <a:t>.</a:t>
            </a:r>
          </a:p>
          <a:p>
            <a:pPr eaLnBrk="1" hangingPunct="1">
              <a:spcBef>
                <a:spcPct val="0"/>
              </a:spcBef>
            </a:pPr>
            <a:r>
              <a:rPr lang="en-US" altLang="zh-TW" sz="1000" dirty="0" smtClean="0"/>
              <a:t> Please </a:t>
            </a:r>
            <a:r>
              <a:rPr lang="en-US" altLang="zh-TW" sz="1000" dirty="0"/>
              <a:t>check if there is any c</a:t>
            </a:r>
            <a:r>
              <a:rPr lang="en-US" sz="1000" dirty="0"/>
              <a:t>rimps in tubing. If so, please make sure all the tubing are straight.</a:t>
            </a:r>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Why does the system produce less pure water than it produces waste water?</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normal; the ratio for the pure and waste water should be 1:3.</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milky </a:t>
            </a:r>
            <a:r>
              <a:rPr lang="en-US" altLang="zh-TW" sz="1000" b="1" dirty="0"/>
              <a:t>colored water </a:t>
            </a:r>
            <a:r>
              <a:rPr lang="en-US" altLang="zh-TW" sz="1000" b="1" dirty="0" smtClean="0"/>
              <a:t>and/or air bubble </a:t>
            </a:r>
            <a:r>
              <a:rPr lang="en-US" altLang="zh-TW" sz="1000" b="1" dirty="0"/>
              <a:t>in </a:t>
            </a:r>
            <a:r>
              <a:rPr lang="en-US" altLang="zh-TW" sz="1000" b="1" dirty="0" smtClean="0"/>
              <a:t>the pure water?</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a:t>
            </a:r>
            <a:r>
              <a:rPr lang="en-US" altLang="zh-TW" sz="1000" dirty="0" smtClean="0"/>
              <a:t>normal</a:t>
            </a:r>
            <a:r>
              <a:rPr lang="en-US" altLang="zh-TW" sz="1000" dirty="0"/>
              <a:t>; a</a:t>
            </a:r>
            <a:r>
              <a:rPr lang="en-US" sz="1000" dirty="0" smtClean="0"/>
              <a:t>ir </a:t>
            </a:r>
            <a:r>
              <a:rPr lang="en-US" sz="1000" dirty="0"/>
              <a:t>in the system is a normal occurrence with initial startup of the RO system. This milky</a:t>
            </a:r>
            <a:r>
              <a:rPr lang="en-US" sz="1000" i="1" dirty="0"/>
              <a:t> </a:t>
            </a:r>
            <a:r>
              <a:rPr lang="en-US" sz="1000" dirty="0"/>
              <a:t>look will disappear during normal use within 1 to 2 </a:t>
            </a:r>
            <a:r>
              <a:rPr lang="en-US" sz="1000" dirty="0" smtClean="0"/>
              <a:t>weeks</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no </a:t>
            </a:r>
            <a:r>
              <a:rPr lang="en-US" altLang="zh-TW" sz="1000" b="1" dirty="0"/>
              <a:t>waste </a:t>
            </a:r>
            <a:r>
              <a:rPr lang="en-US" altLang="zh-TW" sz="1000" b="1" dirty="0" smtClean="0"/>
              <a:t>water?</a:t>
            </a:r>
            <a:endParaRPr lang="en-US" altLang="zh-TW" sz="1000" b="1" dirty="0"/>
          </a:p>
          <a:p>
            <a:pPr eaLnBrk="1" hangingPunct="1">
              <a:spcBef>
                <a:spcPct val="0"/>
              </a:spcBef>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if </a:t>
            </a:r>
            <a:r>
              <a:rPr lang="en-US" sz="1000" dirty="0" smtClean="0"/>
              <a:t>the </a:t>
            </a:r>
            <a:r>
              <a:rPr lang="en-US" sz="1000" dirty="0"/>
              <a:t>flow restrictor</a:t>
            </a:r>
            <a:r>
              <a:rPr lang="en-US" sz="1000" dirty="0" smtClean="0"/>
              <a:t> </a:t>
            </a:r>
            <a:r>
              <a:rPr lang="en-US" altLang="zh-TW" sz="1000" dirty="0"/>
              <a:t>is c</a:t>
            </a:r>
            <a:r>
              <a:rPr lang="en-US" sz="1000" dirty="0"/>
              <a:t>logged. If so, please replace the flow restrictor</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My RO system is making noise from its auto shut-off valve.</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your water pressure; if you use a booster pump, set it to 60-65 PSI.</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My RO system is making noise from its </a:t>
            </a:r>
            <a:r>
              <a:rPr lang="en-US" altLang="zh-TW" sz="1000" b="1" dirty="0" smtClean="0"/>
              <a:t>restriction </a:t>
            </a:r>
            <a:r>
              <a:rPr lang="en-US" altLang="zh-TW" sz="1000" b="1" dirty="0"/>
              <a:t>in drain </a:t>
            </a:r>
            <a:r>
              <a:rPr lang="en-US" altLang="zh-TW" sz="1000" b="1" dirty="0" smtClean="0"/>
              <a:t>line.</a:t>
            </a:r>
            <a:endParaRPr lang="en-US" altLang="zh-TW" sz="1000" b="1" dirty="0"/>
          </a:p>
          <a:p>
            <a:pPr eaLnBrk="1" hangingPunct="1">
              <a:spcBef>
                <a:spcPct val="0"/>
              </a:spcBef>
              <a:buFontTx/>
              <a:buNone/>
            </a:pPr>
            <a:r>
              <a:rPr lang="en-US" altLang="zh-TW" sz="1000" dirty="0" smtClean="0">
                <a:solidFill>
                  <a:srgbClr val="72BFC5"/>
                </a:solidFill>
                <a:latin typeface="Arial Black" panose="020B0A04020102020204" pitchFamily="34" charset="0"/>
              </a:rPr>
              <a:t>A</a:t>
            </a:r>
            <a:r>
              <a:rPr lang="en-US" altLang="zh-TW" sz="1000" b="1" dirty="0" smtClean="0"/>
              <a:t>: </a:t>
            </a:r>
            <a:r>
              <a:rPr lang="en-US" altLang="zh-TW" sz="1000" dirty="0" smtClean="0"/>
              <a:t>It </a:t>
            </a:r>
            <a:r>
              <a:rPr lang="en-US" altLang="zh-TW" sz="1000" dirty="0"/>
              <a:t>may be blocked sometimes caused by debris from garbage disposal or </a:t>
            </a:r>
            <a:r>
              <a:rPr lang="en-US" altLang="zh-TW" sz="1000" dirty="0" smtClean="0"/>
              <a:t>dishwasher.</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I have a leaking problem.</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First at all, check the leaking from the thread (the screw on the housing end) or </a:t>
            </a:r>
            <a:r>
              <a:rPr lang="en-US" altLang="zh-TW" sz="1000" dirty="0" smtClean="0"/>
              <a:t>the </a:t>
            </a:r>
            <a:r>
              <a:rPr lang="en-US" altLang="zh-TW" sz="1000" dirty="0"/>
              <a:t>tube plug-in end.</a:t>
            </a:r>
          </a:p>
          <a:p>
            <a:pPr eaLnBrk="1" hangingPunct="1">
              <a:spcBef>
                <a:spcPct val="0"/>
              </a:spcBef>
            </a:pPr>
            <a:r>
              <a:rPr lang="en-US" altLang="zh-TW" sz="1000" dirty="0"/>
              <a:t> If leaking is from the thread, please detach the fitting and wrap more Teflon tape on it, then re-screw it back into the housing.</a:t>
            </a:r>
          </a:p>
          <a:p>
            <a:pPr eaLnBrk="1" hangingPunct="1">
              <a:spcBef>
                <a:spcPct val="0"/>
              </a:spcBef>
            </a:pPr>
            <a:r>
              <a:rPr lang="en-US" altLang="zh-TW" sz="1000" dirty="0"/>
              <a:t> If leaking is from tube-plug-in side, cut off a small piece of tube from the end, because it could be slanted, twisted, or deformed. Please disconnect the tube and re-push the tube all the way into the socket. If the tube is not long enough, replacing a new tube can usually solve the leaking problem.</a:t>
            </a:r>
          </a:p>
          <a:p>
            <a:pPr eaLnBrk="1" hangingPunct="1">
              <a:spcBef>
                <a:spcPct val="0"/>
              </a:spcBef>
            </a:pPr>
            <a:r>
              <a:rPr lang="en-US" altLang="zh-TW" sz="1000" dirty="0"/>
              <a:t> If you have pre-filter housing leaking problem, please try twisting open the leaking stage housing. Take out the </a:t>
            </a:r>
            <a:r>
              <a:rPr lang="en-US" altLang="zh-TW" sz="1000" dirty="0" smtClean="0"/>
              <a:t>O-ring </a:t>
            </a:r>
            <a:r>
              <a:rPr lang="en-US" altLang="zh-TW" sz="1000" dirty="0"/>
              <a:t>and check if the ring is still in good shape. Or try to find if there is any manufactory defects on the groove of the housing, that would cause it to seal improperly. If everything looks good, add some Vaseline on the O</a:t>
            </a:r>
            <a:r>
              <a:rPr lang="en-US" altLang="zh-TW" sz="1000" dirty="0" smtClean="0"/>
              <a:t>-ring </a:t>
            </a:r>
            <a:r>
              <a:rPr lang="en-US" altLang="zh-TW" sz="1000" dirty="0"/>
              <a:t>and groove, then re-screw on the housing. This will usually resolve the leaking problem</a:t>
            </a:r>
            <a:r>
              <a:rPr lang="en-US" altLang="zh-TW" sz="1000" dirty="0" smtClean="0"/>
              <a:t>.</a:t>
            </a:r>
          </a:p>
          <a:p>
            <a:pPr eaLnBrk="1" hangingPunct="1">
              <a:spcBef>
                <a:spcPct val="0"/>
              </a:spcBef>
            </a:pPr>
            <a:r>
              <a:rPr lang="en-US" sz="1000" dirty="0" smtClean="0">
                <a:ea typeface="宋体"/>
                <a:cs typeface="Microsoft YaHei"/>
              </a:rPr>
              <a:t> </a:t>
            </a:r>
            <a:r>
              <a:rPr lang="en-US" sz="1000" dirty="0" smtClean="0">
                <a:solidFill>
                  <a:srgbClr val="FF0000"/>
                </a:solidFill>
                <a:ea typeface="宋体"/>
                <a:cs typeface="Microsoft YaHei"/>
              </a:rPr>
              <a:t>If </a:t>
            </a:r>
            <a:r>
              <a:rPr lang="en-US" sz="1000" dirty="0">
                <a:solidFill>
                  <a:srgbClr val="FF0000"/>
                </a:solidFill>
                <a:ea typeface="宋体"/>
                <a:cs typeface="Microsoft YaHei"/>
              </a:rPr>
              <a:t>you </a:t>
            </a:r>
            <a:r>
              <a:rPr lang="en-US" sz="1000" dirty="0" smtClean="0">
                <a:solidFill>
                  <a:srgbClr val="FF0000"/>
                </a:solidFill>
                <a:ea typeface="宋体"/>
                <a:cs typeface="Microsoft YaHei"/>
              </a:rPr>
              <a:t>still cannot </a:t>
            </a:r>
            <a:r>
              <a:rPr lang="en-US" sz="1000" dirty="0">
                <a:solidFill>
                  <a:srgbClr val="FF0000"/>
                </a:solidFill>
                <a:ea typeface="宋体"/>
                <a:cs typeface="Microsoft YaHei"/>
              </a:rPr>
              <a:t>stop the leaking, please contact us.</a:t>
            </a:r>
          </a:p>
          <a:p>
            <a:pPr eaLnBrk="1" hangingPunct="1">
              <a:spcBef>
                <a:spcPct val="0"/>
              </a:spcBef>
              <a:buNone/>
            </a:pPr>
            <a:endParaRPr lang="en-US" altLang="zh-TW" sz="1000" dirty="0"/>
          </a:p>
        </p:txBody>
      </p:sp>
    </p:spTree>
    <p:extLst>
      <p:ext uri="{BB962C8B-B14F-4D97-AF65-F5344CB8AC3E}">
        <p14:creationId xmlns:p14="http://schemas.microsoft.com/office/powerpoint/2010/main" val="1645947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INFORMATION</a:t>
            </a:r>
            <a:r>
              <a:rPr lang="en-US" altLang="zh-TW" sz="3200" b="1" dirty="0">
                <a:latin typeface="Arial Black" panose="020B0A04020102020204" pitchFamily="34" charset="0"/>
              </a:rPr>
              <a:t> &amp; </a:t>
            </a:r>
            <a:r>
              <a:rPr lang="en-US" altLang="zh-TW" sz="3200" b="1" dirty="0" smtClean="0">
                <a:latin typeface="Arial Black" panose="020B0A04020102020204" pitchFamily="34" charset="0"/>
              </a:rPr>
              <a:t>WARRANTY</a:t>
            </a:r>
          </a:p>
        </p:txBody>
      </p:sp>
      <p:sp>
        <p:nvSpPr>
          <p:cNvPr id="18" name="Text Box 3"/>
          <p:cNvSpPr txBox="1">
            <a:spLocks noChangeArrowheads="1"/>
          </p:cNvSpPr>
          <p:nvPr/>
        </p:nvSpPr>
        <p:spPr bwMode="auto">
          <a:xfrm>
            <a:off x="404732" y="992561"/>
            <a:ext cx="6048536" cy="2880319"/>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000" dirty="0" smtClean="0"/>
              <a:t>INFORMATION</a:t>
            </a:r>
            <a:endParaRPr lang="en-US" altLang="zh-TW" sz="1000" dirty="0"/>
          </a:p>
          <a:p>
            <a:pPr eaLnBrk="1" hangingPunct="1">
              <a:spcBef>
                <a:spcPct val="0"/>
              </a:spcBef>
            </a:pPr>
            <a:r>
              <a:rPr lang="en-US" altLang="zh-TW" sz="1000" dirty="0" smtClean="0"/>
              <a:t> </a:t>
            </a:r>
            <a:r>
              <a:rPr lang="en-US" altLang="zh-TW" sz="1000" dirty="0"/>
              <a:t>Prepare plumbing tools such as wrenches, screwdriver, Teflon tape, protecting eye-glasses, etc.</a:t>
            </a:r>
          </a:p>
          <a:p>
            <a:pPr eaLnBrk="1" hangingPunct="1">
              <a:spcBef>
                <a:spcPct val="0"/>
              </a:spcBef>
            </a:pPr>
            <a:r>
              <a:rPr lang="en-US" altLang="zh-TW" sz="1000" dirty="0"/>
              <a:t> Only connect the RO with cold water and a clean water source, NO seawater.</a:t>
            </a:r>
          </a:p>
          <a:p>
            <a:pPr eaLnBrk="1" hangingPunct="1">
              <a:spcBef>
                <a:spcPct val="0"/>
              </a:spcBef>
            </a:pPr>
            <a:r>
              <a:rPr lang="en-US" altLang="zh-TW" sz="1000" dirty="0"/>
              <a:t> Recommended water source TDS reading is not to exceed 1000 PPM.</a:t>
            </a:r>
          </a:p>
          <a:p>
            <a:pPr eaLnBrk="1" hangingPunct="1">
              <a:spcBef>
                <a:spcPct val="0"/>
              </a:spcBef>
            </a:pPr>
            <a:r>
              <a:rPr lang="en-US" altLang="zh-TW" sz="1000" dirty="0"/>
              <a:t> The RO system should never be placed under direct sunlight or under freezing temperatures if it is placed outside.</a:t>
            </a:r>
          </a:p>
          <a:p>
            <a:pPr eaLnBrk="1" hangingPunct="1">
              <a:spcBef>
                <a:spcPct val="0"/>
              </a:spcBef>
            </a:pPr>
            <a:r>
              <a:rPr lang="en-US" altLang="zh-TW" sz="1000" dirty="0">
                <a:solidFill>
                  <a:srgbClr val="000000"/>
                </a:solidFill>
                <a:cs typeface="Times New Roman" pitchFamily="18" charset="0"/>
              </a:rPr>
              <a:t> Maximum temperature: 113</a:t>
            </a:r>
            <a:r>
              <a:rPr lang="en-US" altLang="zh-TW" sz="1000" baseline="30000" dirty="0">
                <a:solidFill>
                  <a:srgbClr val="000000"/>
                </a:solidFill>
                <a:cs typeface="Times New Roman" pitchFamily="18" charset="0"/>
              </a:rPr>
              <a:t>o</a:t>
            </a:r>
            <a:r>
              <a:rPr lang="en-US" altLang="zh-TW" sz="1000" dirty="0">
                <a:solidFill>
                  <a:srgbClr val="000000"/>
                </a:solidFill>
                <a:cs typeface="Times New Roman" pitchFamily="18" charset="0"/>
              </a:rPr>
              <a:t>F. Minimum temperature: 33</a:t>
            </a:r>
            <a:r>
              <a:rPr lang="en-US" altLang="zh-TW" sz="1000" baseline="30000" dirty="0">
                <a:solidFill>
                  <a:srgbClr val="000000"/>
                </a:solidFill>
                <a:cs typeface="Times New Roman" pitchFamily="18" charset="0"/>
              </a:rPr>
              <a:t>o</a:t>
            </a:r>
            <a:r>
              <a:rPr lang="en-US" altLang="zh-TW" sz="1000" dirty="0">
                <a:solidFill>
                  <a:srgbClr val="000000"/>
                </a:solidFill>
                <a:cs typeface="Times New Roman" pitchFamily="18" charset="0"/>
              </a:rPr>
              <a:t>F.</a:t>
            </a:r>
          </a:p>
          <a:p>
            <a:pPr eaLnBrk="1" hangingPunct="1">
              <a:spcBef>
                <a:spcPct val="0"/>
              </a:spcBef>
            </a:pPr>
            <a:r>
              <a:rPr lang="en-US" altLang="zh-TW" sz="1000" dirty="0">
                <a:solidFill>
                  <a:srgbClr val="000000"/>
                </a:solidFill>
                <a:cs typeface="Times New Roman" pitchFamily="18" charset="0"/>
              </a:rPr>
              <a:t> </a:t>
            </a:r>
            <a:r>
              <a:rPr lang="en-US" altLang="zh-TW" sz="1000" dirty="0"/>
              <a:t>35 PSI minimum is requited for the RO to operate, at 65 PSI 25°C is best.</a:t>
            </a:r>
          </a:p>
          <a:p>
            <a:pPr eaLnBrk="1" hangingPunct="1">
              <a:spcBef>
                <a:spcPct val="0"/>
              </a:spcBef>
            </a:pPr>
            <a:r>
              <a:rPr lang="en-US" altLang="zh-TW" sz="1000" dirty="0"/>
              <a:t> If the pressure of the incoming tap water is too low (less than 35 PSI), a booster pump is required.</a:t>
            </a:r>
          </a:p>
          <a:p>
            <a:pPr eaLnBrk="1" hangingPunct="1">
              <a:spcBef>
                <a:spcPct val="0"/>
              </a:spcBef>
            </a:pPr>
            <a:r>
              <a:rPr lang="en-US" altLang="zh-TW" sz="1000" dirty="0" smtClean="0"/>
              <a:t>The </a:t>
            </a:r>
            <a:r>
              <a:rPr lang="en-US" altLang="zh-TW" sz="1000" dirty="0"/>
              <a:t>installer is responsible for any leaks resulting from installation of tube or related fittings.</a:t>
            </a:r>
          </a:p>
          <a:p>
            <a:pPr eaLnBrk="1" hangingPunct="1">
              <a:spcBef>
                <a:spcPct val="0"/>
              </a:spcBef>
            </a:pPr>
            <a:r>
              <a:rPr lang="en-US" altLang="zh-TW" sz="1000" dirty="0"/>
              <a:t> You must check over the entire unit completely while under proper water pressure to ensure that the unit is not leaking and is functioning properly.</a:t>
            </a:r>
          </a:p>
          <a:p>
            <a:pPr eaLnBrk="1" hangingPunct="1">
              <a:spcBef>
                <a:spcPct val="0"/>
              </a:spcBef>
            </a:pPr>
            <a:r>
              <a:rPr lang="en-US" altLang="zh-TW" sz="1000" dirty="0"/>
              <a:t> Please flush the whole RO system for at least 10-15 gallons, or drain out the water tank at least 3 times for first-time usage.</a:t>
            </a:r>
          </a:p>
          <a:p>
            <a:pPr eaLnBrk="1" hangingPunct="1">
              <a:spcBef>
                <a:spcPct val="0"/>
              </a:spcBef>
            </a:pPr>
            <a:r>
              <a:rPr lang="en-US" altLang="zh-TW" sz="1000" dirty="0" smtClean="0"/>
              <a:t> All </a:t>
            </a:r>
            <a:r>
              <a:rPr lang="en-US" altLang="zh-TW" sz="1000" dirty="0"/>
              <a:t>RO systems will create waste water. Most RO systems are designed for 1:(3.5 - 4.5) as standard. We used a 450 Flow Restrictor; the ratio from pure to waste water is 1:3.</a:t>
            </a:r>
          </a:p>
          <a:p>
            <a:pPr eaLnBrk="1" hangingPunct="1">
              <a:spcBef>
                <a:spcPct val="0"/>
              </a:spcBef>
            </a:pPr>
            <a:r>
              <a:rPr lang="en-US" altLang="zh-TW" sz="1000" dirty="0"/>
              <a:t> Replace all pre-filters and post-filters per 6-12 months, depending on the water source's quality.</a:t>
            </a:r>
          </a:p>
          <a:p>
            <a:pPr eaLnBrk="1" hangingPunct="1">
              <a:spcBef>
                <a:spcPct val="0"/>
              </a:spcBef>
            </a:pPr>
            <a:r>
              <a:rPr lang="en-US" altLang="zh-TW" sz="1000" dirty="0"/>
              <a:t> Replace membranes per 1-2 years</a:t>
            </a:r>
            <a:r>
              <a:rPr lang="en-US" altLang="zh-TW" sz="1000" dirty="0" smtClean="0"/>
              <a:t>.</a:t>
            </a:r>
            <a:endParaRPr lang="en-US" altLang="zh-TW" sz="1000" dirty="0"/>
          </a:p>
        </p:txBody>
      </p:sp>
      <p:sp>
        <p:nvSpPr>
          <p:cNvPr id="7" name="Text Box 3"/>
          <p:cNvSpPr txBox="1">
            <a:spLocks noChangeArrowheads="1"/>
          </p:cNvSpPr>
          <p:nvPr/>
        </p:nvSpPr>
        <p:spPr bwMode="auto">
          <a:xfrm>
            <a:off x="404732" y="4088904"/>
            <a:ext cx="6048536" cy="5328592"/>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000" dirty="0" smtClean="0"/>
              <a:t>WARRANTY</a:t>
            </a:r>
            <a:endParaRPr lang="en-US" altLang="zh-TW" sz="1000" dirty="0"/>
          </a:p>
          <a:p>
            <a:pPr eaLnBrk="1" hangingPunct="1">
              <a:spcBef>
                <a:spcPct val="0"/>
              </a:spcBef>
            </a:pPr>
            <a:r>
              <a:rPr lang="en-US" altLang="zh-TW" sz="1000" dirty="0" smtClean="0"/>
              <a:t> Read </a:t>
            </a:r>
            <a:r>
              <a:rPr lang="en-US" altLang="zh-TW" sz="1000" dirty="0"/>
              <a:t>the installation manual before installing this </a:t>
            </a:r>
            <a:r>
              <a:rPr lang="en-US" altLang="zh-TW" sz="1000" dirty="0" smtClean="0"/>
              <a:t>system</a:t>
            </a:r>
            <a:r>
              <a:rPr lang="en-US" altLang="zh-TW" sz="1000" dirty="0"/>
              <a:t>.</a:t>
            </a:r>
          </a:p>
          <a:p>
            <a:pPr eaLnBrk="1" hangingPunct="1">
              <a:spcBef>
                <a:spcPct val="0"/>
              </a:spcBef>
            </a:pPr>
            <a:r>
              <a:rPr lang="en-US" altLang="zh-TW" sz="1000" dirty="0"/>
              <a:t> </a:t>
            </a:r>
            <a:r>
              <a:rPr lang="en-US" altLang="zh-TW" sz="1000" dirty="0" smtClean="0"/>
              <a:t>Install </a:t>
            </a:r>
            <a:r>
              <a:rPr lang="en-US" altLang="zh-TW" sz="1000" dirty="0"/>
              <a:t>the system at a location with adequate drainage.</a:t>
            </a:r>
          </a:p>
          <a:p>
            <a:pPr eaLnBrk="1" hangingPunct="1">
              <a:spcBef>
                <a:spcPct val="0"/>
              </a:spcBef>
            </a:pPr>
            <a:r>
              <a:rPr lang="en-US" altLang="zh-TW" sz="1000" dirty="0"/>
              <a:t> </a:t>
            </a:r>
            <a:r>
              <a:rPr lang="en-US" altLang="zh-TW" sz="1000" dirty="0" smtClean="0"/>
              <a:t>This </a:t>
            </a:r>
            <a:r>
              <a:rPr lang="en-US" altLang="zh-TW" sz="1000" dirty="0"/>
              <a:t>water system unit is for INDOOR use </a:t>
            </a:r>
            <a:r>
              <a:rPr lang="en-US" altLang="zh-TW" sz="1000" dirty="0" smtClean="0"/>
              <a:t>ONLY. To </a:t>
            </a:r>
            <a:r>
              <a:rPr lang="en-US" altLang="zh-TW" sz="1000" dirty="0"/>
              <a:t>preserve the unit, avoid using extremely HOT/COLD water, and protect against sudden temperature changes.</a:t>
            </a:r>
          </a:p>
          <a:p>
            <a:pPr eaLnBrk="1" hangingPunct="1">
              <a:spcBef>
                <a:spcPct val="0"/>
              </a:spcBef>
            </a:pPr>
            <a:r>
              <a:rPr lang="en-US" altLang="zh-TW" sz="1000" dirty="0" smtClean="0"/>
              <a:t> Install </a:t>
            </a:r>
            <a:r>
              <a:rPr lang="en-US" altLang="zh-TW" sz="1000" dirty="0"/>
              <a:t>the system under supervision of a professional, licensed installer or plumber.</a:t>
            </a:r>
          </a:p>
          <a:p>
            <a:pPr eaLnBrk="1" hangingPunct="1">
              <a:spcBef>
                <a:spcPct val="0"/>
              </a:spcBef>
            </a:pPr>
            <a:r>
              <a:rPr lang="en-US" altLang="zh-TW" sz="1000" dirty="0" smtClean="0"/>
              <a:t> Inspect </a:t>
            </a:r>
            <a:r>
              <a:rPr lang="en-US" altLang="zh-TW" sz="1000" dirty="0"/>
              <a:t>all connections after the installation to make sure NO LEAKS occur.</a:t>
            </a:r>
          </a:p>
          <a:p>
            <a:pPr eaLnBrk="1" hangingPunct="1">
              <a:spcBef>
                <a:spcPct val="0"/>
              </a:spcBef>
            </a:pPr>
            <a:r>
              <a:rPr lang="en-US" altLang="zh-TW" sz="1000" dirty="0"/>
              <a:t> </a:t>
            </a:r>
            <a:r>
              <a:rPr lang="en-US" altLang="zh-TW" sz="1000" dirty="0" smtClean="0"/>
              <a:t>Wait </a:t>
            </a:r>
            <a:r>
              <a:rPr lang="en-US" altLang="zh-TW" sz="1000" dirty="0"/>
              <a:t>and inspect the system AFTER the water is pressurized.</a:t>
            </a:r>
          </a:p>
          <a:p>
            <a:pPr eaLnBrk="1" hangingPunct="1">
              <a:spcBef>
                <a:spcPct val="0"/>
              </a:spcBef>
            </a:pPr>
            <a:r>
              <a:rPr lang="en-US" altLang="zh-TW" sz="1000" dirty="0"/>
              <a:t> </a:t>
            </a:r>
            <a:r>
              <a:rPr lang="en-US" altLang="zh-TW" sz="1000" dirty="0" smtClean="0"/>
              <a:t>MUST </a:t>
            </a:r>
            <a:r>
              <a:rPr lang="en-US" altLang="zh-TW" sz="1000" dirty="0"/>
              <a:t>install the pressure regulator at the high water pressure area (over </a:t>
            </a:r>
            <a:r>
              <a:rPr lang="en-US" altLang="zh-TW" sz="1000" dirty="0" smtClean="0"/>
              <a:t>85PSI</a:t>
            </a:r>
            <a:r>
              <a:rPr lang="en-US" altLang="zh-TW" sz="1000" dirty="0"/>
              <a:t>).</a:t>
            </a:r>
          </a:p>
          <a:p>
            <a:pPr eaLnBrk="1" hangingPunct="1">
              <a:spcBef>
                <a:spcPct val="0"/>
              </a:spcBef>
            </a:pPr>
            <a:r>
              <a:rPr lang="en-US" altLang="zh-TW" sz="1000" dirty="0"/>
              <a:t> </a:t>
            </a:r>
            <a:r>
              <a:rPr lang="en-US" altLang="zh-TW" sz="1000" dirty="0" smtClean="0"/>
              <a:t>Strongly </a:t>
            </a:r>
            <a:r>
              <a:rPr lang="en-US" altLang="zh-TW" sz="1000" dirty="0"/>
              <a:t>recommended: SHUT OFF the water supply when homeowner/user will not be using the water system for a long period of time.</a:t>
            </a:r>
          </a:p>
          <a:p>
            <a:pPr algn="ctr" eaLnBrk="1" hangingPunct="1">
              <a:spcBef>
                <a:spcPct val="0"/>
              </a:spcBef>
              <a:buNone/>
            </a:pPr>
            <a:endParaRPr lang="en-US" altLang="zh-TW" sz="1000" dirty="0" smtClean="0"/>
          </a:p>
          <a:p>
            <a:pPr algn="ctr" eaLnBrk="1" hangingPunct="1">
              <a:spcBef>
                <a:spcPct val="0"/>
              </a:spcBef>
              <a:buNone/>
            </a:pPr>
            <a:r>
              <a:rPr lang="en-US" altLang="zh-TW" sz="1000" dirty="0" smtClean="0"/>
              <a:t>IMPORTANT</a:t>
            </a:r>
            <a:endParaRPr lang="en-US" altLang="zh-TW" sz="1000" dirty="0"/>
          </a:p>
          <a:p>
            <a:pPr eaLnBrk="1" hangingPunct="1">
              <a:spcBef>
                <a:spcPct val="0"/>
              </a:spcBef>
            </a:pPr>
            <a:r>
              <a:rPr lang="en-US" altLang="zh-TW" sz="1000" dirty="0" smtClean="0"/>
              <a:t> Please </a:t>
            </a:r>
            <a:r>
              <a:rPr lang="en-US" altLang="zh-TW" sz="1000" dirty="0"/>
              <a:t>contact your insurance carrier before installing the water system.</a:t>
            </a:r>
          </a:p>
          <a:p>
            <a:pPr eaLnBrk="1" hangingPunct="1">
              <a:spcBef>
                <a:spcPct val="0"/>
              </a:spcBef>
            </a:pPr>
            <a:r>
              <a:rPr lang="en-US" altLang="zh-TW" sz="1000" dirty="0" smtClean="0"/>
              <a:t> The </a:t>
            </a:r>
            <a:r>
              <a:rPr lang="en-US" altLang="zh-TW" sz="1000" dirty="0"/>
              <a:t>manufacturer WILL NOT cover ANY water damage under any circumstance.</a:t>
            </a:r>
          </a:p>
          <a:p>
            <a:pPr eaLnBrk="1" hangingPunct="1">
              <a:spcBef>
                <a:spcPct val="0"/>
              </a:spcBef>
            </a:pPr>
            <a:r>
              <a:rPr lang="en-US" altLang="zh-TW" sz="1000" dirty="0" smtClean="0"/>
              <a:t> These </a:t>
            </a:r>
            <a:r>
              <a:rPr lang="en-US" altLang="zh-TW" sz="1000" dirty="0"/>
              <a:t>are our recommendations to avoid any water damage.</a:t>
            </a:r>
          </a:p>
          <a:p>
            <a:pPr eaLnBrk="1" hangingPunct="1">
              <a:spcBef>
                <a:spcPct val="0"/>
              </a:spcBef>
            </a:pPr>
            <a:r>
              <a:rPr lang="en-US" altLang="zh-TW" sz="1000" dirty="0" smtClean="0"/>
              <a:t> Must </a:t>
            </a:r>
            <a:r>
              <a:rPr lang="en-US" altLang="zh-TW" sz="1000" dirty="0"/>
              <a:t>install the PRESSURE REGULATOR/PRESSURE LIMITING VALVE </a:t>
            </a:r>
            <a:r>
              <a:rPr lang="en-US" altLang="zh-TW" sz="1000" dirty="0" smtClean="0"/>
              <a:t>to </a:t>
            </a:r>
            <a:r>
              <a:rPr lang="en-US" altLang="zh-TW" sz="1000" dirty="0"/>
              <a:t>avoid water damage.</a:t>
            </a:r>
          </a:p>
          <a:p>
            <a:pPr eaLnBrk="1" hangingPunct="1">
              <a:spcBef>
                <a:spcPct val="0"/>
              </a:spcBef>
            </a:pPr>
            <a:r>
              <a:rPr lang="en-US" altLang="zh-TW" sz="1000" dirty="0"/>
              <a:t> </a:t>
            </a:r>
            <a:r>
              <a:rPr lang="en-US" altLang="zh-TW" sz="1000" dirty="0" smtClean="0"/>
              <a:t>Homeowner/User </a:t>
            </a:r>
            <a:r>
              <a:rPr lang="en-US" altLang="zh-TW" sz="1000" dirty="0"/>
              <a:t>is obligated to properly maintain the water system unit periodically, which includes the following:</a:t>
            </a:r>
          </a:p>
          <a:p>
            <a:pPr eaLnBrk="1" hangingPunct="1">
              <a:spcBef>
                <a:spcPct val="0"/>
              </a:spcBef>
            </a:pPr>
            <a:r>
              <a:rPr lang="en-US" altLang="zh-TW" sz="1000" dirty="0" smtClean="0"/>
              <a:t> Replace </a:t>
            </a:r>
            <a:r>
              <a:rPr lang="en-US" altLang="zh-TW" sz="1000" dirty="0"/>
              <a:t>the O-ring seals on the filter canister, fitting and filter cartridges. </a:t>
            </a:r>
            <a:endParaRPr lang="en-US" altLang="zh-TW" sz="1000" dirty="0" smtClean="0"/>
          </a:p>
          <a:p>
            <a:pPr eaLnBrk="1" hangingPunct="1">
              <a:spcBef>
                <a:spcPct val="0"/>
              </a:spcBef>
            </a:pPr>
            <a:r>
              <a:rPr lang="en-US" altLang="zh-TW" sz="1000" dirty="0"/>
              <a:t> </a:t>
            </a:r>
            <a:r>
              <a:rPr lang="en-US" altLang="zh-TW" sz="1000" dirty="0" smtClean="0"/>
              <a:t>Replace </a:t>
            </a:r>
            <a:r>
              <a:rPr lang="en-US" altLang="zh-TW" sz="1000" dirty="0"/>
              <a:t>the fitting connectors with proper replacement parts.</a:t>
            </a:r>
          </a:p>
          <a:p>
            <a:pPr eaLnBrk="1" hangingPunct="1">
              <a:spcBef>
                <a:spcPct val="0"/>
              </a:spcBef>
            </a:pPr>
            <a:r>
              <a:rPr lang="en-US" altLang="zh-TW" sz="1000" dirty="0" smtClean="0"/>
              <a:t> Replace </a:t>
            </a:r>
            <a:r>
              <a:rPr lang="en-US" altLang="zh-TW" sz="1000" dirty="0"/>
              <a:t>the filter canisters with proper replacement </a:t>
            </a:r>
            <a:r>
              <a:rPr lang="en-US" altLang="zh-TW" sz="1000" dirty="0" smtClean="0"/>
              <a:t>parts.</a:t>
            </a:r>
            <a:endParaRPr lang="en-US" altLang="zh-TW" sz="1000" dirty="0"/>
          </a:p>
          <a:p>
            <a:pPr eaLnBrk="1" hangingPunct="1">
              <a:spcBef>
                <a:spcPct val="0"/>
              </a:spcBef>
            </a:pPr>
            <a:r>
              <a:rPr lang="en-US" altLang="zh-TW" sz="1000" dirty="0" smtClean="0"/>
              <a:t> Replace </a:t>
            </a:r>
            <a:r>
              <a:rPr lang="en-US" altLang="zh-TW" sz="1000" dirty="0"/>
              <a:t>the filter cartridges with the correct size and length replacements.</a:t>
            </a:r>
          </a:p>
          <a:p>
            <a:pPr eaLnBrk="1" hangingPunct="1">
              <a:spcBef>
                <a:spcPct val="0"/>
              </a:spcBef>
            </a:pPr>
            <a:r>
              <a:rPr lang="en-US" altLang="zh-TW" sz="1000" dirty="0" smtClean="0"/>
              <a:t> Replace </a:t>
            </a:r>
            <a:r>
              <a:rPr lang="en-US" altLang="zh-TW" sz="1000" dirty="0"/>
              <a:t>the water seal tape on ALL connector </a:t>
            </a:r>
            <a:r>
              <a:rPr lang="en-US" altLang="zh-TW" sz="1000" dirty="0" smtClean="0"/>
              <a:t>fittings.</a:t>
            </a:r>
            <a:endParaRPr lang="en-US" altLang="zh-TW" sz="1000" dirty="0"/>
          </a:p>
          <a:p>
            <a:pPr eaLnBrk="1" hangingPunct="1">
              <a:spcBef>
                <a:spcPct val="0"/>
              </a:spcBef>
            </a:pPr>
            <a:r>
              <a:rPr lang="en-US" altLang="zh-TW" sz="1000" dirty="0" smtClean="0"/>
              <a:t> ALL </a:t>
            </a:r>
            <a:r>
              <a:rPr lang="en-US" altLang="zh-TW" sz="1000" dirty="0"/>
              <a:t>O-RING SEALS, FITTINGS, FILTER CANISTERS, AND WATER SEAL TAPE </a:t>
            </a:r>
            <a:r>
              <a:rPr lang="en-US" altLang="zh-TW" sz="1000" dirty="0" smtClean="0"/>
              <a:t>WEAR OUT </a:t>
            </a:r>
            <a:r>
              <a:rPr lang="en-US" altLang="zh-TW" sz="1000" dirty="0"/>
              <a:t>AFTER CERTAIN PERIOD OF TIME. THE LIFETIME OF THESE COMPONENTS </a:t>
            </a:r>
            <a:r>
              <a:rPr lang="en-US" altLang="zh-TW" sz="1000" dirty="0" smtClean="0"/>
              <a:t>ARE SUBJECT </a:t>
            </a:r>
            <a:r>
              <a:rPr lang="en-US" altLang="zh-TW" sz="1000" dirty="0"/>
              <a:t>TO WATER QUALITY. THEREFORE, ADEQUATE </a:t>
            </a:r>
            <a:r>
              <a:rPr lang="en-US" altLang="zh-TW" sz="1000" dirty="0" smtClean="0"/>
              <a:t>MAINTENANCE IS </a:t>
            </a:r>
            <a:r>
              <a:rPr lang="en-US" altLang="zh-TW" sz="1000" dirty="0"/>
              <a:t>NECESSARY AND MANDATORY</a:t>
            </a:r>
          </a:p>
          <a:p>
            <a:pPr eaLnBrk="1" hangingPunct="1">
              <a:spcBef>
                <a:spcPct val="0"/>
              </a:spcBef>
            </a:pPr>
            <a:r>
              <a:rPr lang="en-US" altLang="zh-TW" sz="1000" dirty="0" smtClean="0"/>
              <a:t> </a:t>
            </a:r>
            <a:r>
              <a:rPr lang="en-US" altLang="zh-TW" sz="1000" dirty="0"/>
              <a:t>Please contact a professional, licensed installer or plumber who meets the above requirements</a:t>
            </a:r>
            <a:r>
              <a:rPr lang="en-US" altLang="zh-TW" sz="1000" dirty="0" smtClean="0"/>
              <a:t>. The manufacturer's </a:t>
            </a:r>
            <a:r>
              <a:rPr lang="en-US" altLang="zh-TW" sz="1000" dirty="0"/>
              <a:t>insurance carrier WILL NOT cover any loss. Please consult your own insurance carrier for terms and conditions.</a:t>
            </a:r>
          </a:p>
          <a:p>
            <a:pPr algn="ctr" eaLnBrk="1" hangingPunct="1">
              <a:spcBef>
                <a:spcPct val="0"/>
              </a:spcBef>
              <a:buNone/>
            </a:pPr>
            <a:endParaRPr lang="en-US" altLang="zh-TW" sz="1000" dirty="0" smtClean="0"/>
          </a:p>
          <a:p>
            <a:pPr algn="ctr" eaLnBrk="1" hangingPunct="1">
              <a:spcBef>
                <a:spcPct val="0"/>
              </a:spcBef>
              <a:buNone/>
            </a:pPr>
            <a:r>
              <a:rPr lang="en-US" altLang="zh-TW" sz="1000" dirty="0" smtClean="0"/>
              <a:t>WARNING</a:t>
            </a:r>
            <a:endParaRPr lang="en-US" altLang="zh-TW" sz="1000" dirty="0"/>
          </a:p>
          <a:p>
            <a:pPr eaLnBrk="1" hangingPunct="1">
              <a:spcBef>
                <a:spcPct val="0"/>
              </a:spcBef>
            </a:pPr>
            <a:r>
              <a:rPr lang="en-US" altLang="zh-TW" sz="1000" dirty="0" smtClean="0"/>
              <a:t> DO </a:t>
            </a:r>
            <a:r>
              <a:rPr lang="en-US" altLang="zh-TW" sz="1000" dirty="0"/>
              <a:t>NOT INSTALL THE SYSTEM WHERE THE WATER IS MICROBIOLOGICALLY </a:t>
            </a:r>
            <a:r>
              <a:rPr lang="en-US" altLang="zh-TW" sz="1000" dirty="0" smtClean="0"/>
              <a:t>UNSAFE OR </a:t>
            </a:r>
            <a:r>
              <a:rPr lang="en-US" altLang="zh-TW" sz="1000" dirty="0"/>
              <a:t>OF UNKNOWN QUALITY ADEQUATE DISINFECTION BEFORE OR AFTER THE </a:t>
            </a:r>
            <a:r>
              <a:rPr lang="en-US" altLang="zh-TW" sz="1000" dirty="0" smtClean="0"/>
              <a:t>SYSTEM.</a:t>
            </a:r>
            <a:endParaRPr lang="en-US" altLang="zh-TW" sz="1000" dirty="0"/>
          </a:p>
        </p:txBody>
      </p:sp>
    </p:spTree>
    <p:extLst>
      <p:ext uri="{BB962C8B-B14F-4D97-AF65-F5344CB8AC3E}">
        <p14:creationId xmlns:p14="http://schemas.microsoft.com/office/powerpoint/2010/main" val="308291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altLang="zh-TW" sz="3200" b="1" dirty="0" smtClean="0">
                <a:solidFill>
                  <a:srgbClr val="000000"/>
                </a:solidFill>
                <a:latin typeface="Arial Black" panose="020B0A04020102020204" pitchFamily="34" charset="0"/>
                <a:ea typeface="宋体"/>
                <a:cs typeface="Arial"/>
              </a:rPr>
              <a:t>RO SYSTEM DIAGRAM</a:t>
            </a:r>
            <a:endParaRPr lang="en-US" sz="3200" b="1" dirty="0">
              <a:latin typeface="Arial Black" panose="020B0A04020102020204" pitchFamily="34" charset="0"/>
              <a:ea typeface="宋体"/>
            </a:endParaRPr>
          </a:p>
          <a:p>
            <a:pPr algn="ctr">
              <a:spcAft>
                <a:spcPts val="60"/>
              </a:spcAft>
            </a:pPr>
            <a:r>
              <a:rPr lang="en-US" sz="2400" b="1" dirty="0" smtClean="0">
                <a:solidFill>
                  <a:srgbClr val="000000"/>
                </a:solidFill>
                <a:latin typeface="Arial"/>
                <a:ea typeface="宋体"/>
                <a:cs typeface="Arial"/>
              </a:rPr>
              <a:t>FILTERS / CONNECTERS / PARTS</a:t>
            </a:r>
            <a:endParaRPr lang="en-US" sz="2400" b="1" dirty="0" smtClean="0">
              <a:effectLst/>
              <a:latin typeface="Arial"/>
              <a:ea typeface="宋体"/>
            </a:endParaRPr>
          </a:p>
        </p:txBody>
      </p:sp>
      <p:sp>
        <p:nvSpPr>
          <p:cNvPr id="6" name="文字方塊 5"/>
          <p:cNvSpPr txBox="1"/>
          <p:nvPr/>
        </p:nvSpPr>
        <p:spPr>
          <a:xfrm>
            <a:off x="4553744" y="1298738"/>
            <a:ext cx="2304256" cy="5786199"/>
          </a:xfrm>
          <a:prstGeom prst="rect">
            <a:avLst/>
          </a:prstGeom>
          <a:noFill/>
        </p:spPr>
        <p:txBody>
          <a:bodyPr wrap="square" rtlCol="0">
            <a:spAutoFit/>
          </a:bodyPr>
          <a:lstStyle/>
          <a:p>
            <a:r>
              <a:rPr lang="en-US" sz="1000" dirty="0"/>
              <a:t>1.Feed Water Adapter</a:t>
            </a:r>
          </a:p>
          <a:p>
            <a:r>
              <a:rPr lang="en-US" sz="1000" dirty="0"/>
              <a:t>2.Leak Detector</a:t>
            </a:r>
          </a:p>
          <a:p>
            <a:r>
              <a:rPr lang="en-US" sz="1000" dirty="0"/>
              <a:t>3.Sediment Water Filter</a:t>
            </a:r>
          </a:p>
          <a:p>
            <a:r>
              <a:rPr lang="en-US" sz="1000" dirty="0"/>
              <a:t>4.GAC Carbon Filter</a:t>
            </a:r>
          </a:p>
          <a:p>
            <a:r>
              <a:rPr lang="en-US" sz="1000" dirty="0"/>
              <a:t>5.Carbon Block Filter</a:t>
            </a:r>
          </a:p>
          <a:p>
            <a:r>
              <a:rPr lang="en-US" sz="1000" dirty="0"/>
              <a:t>6.Male Elbow 1/4“</a:t>
            </a:r>
          </a:p>
          <a:p>
            <a:r>
              <a:rPr lang="en-US" sz="1000" dirty="0"/>
              <a:t>7.Nipple</a:t>
            </a:r>
          </a:p>
          <a:p>
            <a:r>
              <a:rPr lang="en-US" sz="1000" dirty="0"/>
              <a:t>8.Automatic Shut-Off Valve</a:t>
            </a:r>
          </a:p>
          <a:p>
            <a:r>
              <a:rPr lang="en-US" sz="1000" dirty="0"/>
              <a:t>9.Male Elbow 1/8〃</a:t>
            </a:r>
          </a:p>
          <a:p>
            <a:r>
              <a:rPr lang="en-US" sz="1000" dirty="0"/>
              <a:t>10.RO Membrane Housing</a:t>
            </a:r>
          </a:p>
          <a:p>
            <a:r>
              <a:rPr lang="en-US" sz="1000" dirty="0"/>
              <a:t>11.Check Valve</a:t>
            </a:r>
          </a:p>
          <a:p>
            <a:r>
              <a:rPr lang="en-US" sz="1000" dirty="0"/>
              <a:t>12.Drain Flow Restrictor</a:t>
            </a:r>
          </a:p>
          <a:p>
            <a:r>
              <a:rPr lang="en-US" sz="1000" dirty="0"/>
              <a:t>13.Drain Saddle</a:t>
            </a:r>
          </a:p>
          <a:p>
            <a:r>
              <a:rPr lang="en-US" sz="1000" dirty="0"/>
              <a:t>14.Stem Tee</a:t>
            </a:r>
          </a:p>
          <a:p>
            <a:r>
              <a:rPr lang="en-US" sz="1000" dirty="0"/>
              <a:t>15.Inline Granular Carbon Post Filter</a:t>
            </a:r>
          </a:p>
          <a:p>
            <a:r>
              <a:rPr lang="en-US" sz="1000" dirty="0"/>
              <a:t>16.Stem Elbow</a:t>
            </a:r>
          </a:p>
          <a:p>
            <a:r>
              <a:rPr lang="en-US" sz="1000" dirty="0"/>
              <a:t>17.Quick-Connect Faucet Connector</a:t>
            </a:r>
          </a:p>
          <a:p>
            <a:r>
              <a:rPr lang="en-US" sz="1000" dirty="0"/>
              <a:t>18.Tank Valve</a:t>
            </a:r>
          </a:p>
          <a:p>
            <a:r>
              <a:rPr lang="en-US" sz="1000" dirty="0"/>
              <a:t>19.Tank</a:t>
            </a:r>
          </a:p>
          <a:p>
            <a:r>
              <a:rPr lang="en-US" sz="1000" dirty="0" smtClean="0"/>
              <a:t>20.Faucet</a:t>
            </a:r>
          </a:p>
          <a:p>
            <a:r>
              <a:rPr lang="en-US" sz="1000" dirty="0"/>
              <a:t>10.RO Membrane Housing</a:t>
            </a:r>
          </a:p>
          <a:p>
            <a:r>
              <a:rPr lang="en-US" sz="1000" dirty="0"/>
              <a:t>11.Check Valve</a:t>
            </a:r>
          </a:p>
          <a:p>
            <a:r>
              <a:rPr lang="en-US" sz="1000" dirty="0"/>
              <a:t>12.Drain Flow Restrictor</a:t>
            </a:r>
          </a:p>
          <a:p>
            <a:r>
              <a:rPr lang="en-US" sz="1000" dirty="0"/>
              <a:t>13.Drain Saddle</a:t>
            </a:r>
          </a:p>
          <a:p>
            <a:r>
              <a:rPr lang="en-US" sz="1000" dirty="0"/>
              <a:t>14.Stem Tee</a:t>
            </a:r>
          </a:p>
          <a:p>
            <a:r>
              <a:rPr lang="en-US" sz="1000" dirty="0"/>
              <a:t>15.Inline Granular Carbon Post Filter</a:t>
            </a:r>
          </a:p>
          <a:p>
            <a:r>
              <a:rPr lang="en-US" sz="1000" dirty="0"/>
              <a:t>16.Stem Elbow</a:t>
            </a:r>
          </a:p>
          <a:p>
            <a:r>
              <a:rPr lang="en-US" sz="1000" dirty="0"/>
              <a:t>17.Quick-Connect Faucet Connector</a:t>
            </a:r>
          </a:p>
          <a:p>
            <a:r>
              <a:rPr lang="en-US" sz="1000" dirty="0"/>
              <a:t>18.Tank Valve</a:t>
            </a:r>
          </a:p>
          <a:p>
            <a:r>
              <a:rPr lang="en-US" sz="1000" dirty="0"/>
              <a:t>19.Tank</a:t>
            </a:r>
          </a:p>
          <a:p>
            <a:r>
              <a:rPr lang="en-US" sz="1000" dirty="0"/>
              <a:t>20.Faucet</a:t>
            </a:r>
          </a:p>
          <a:p>
            <a:r>
              <a:rPr lang="en-US" sz="1000" dirty="0"/>
              <a:t>16.Stem Elbow</a:t>
            </a:r>
          </a:p>
          <a:p>
            <a:r>
              <a:rPr lang="en-US" sz="1000" dirty="0"/>
              <a:t>17.Quick-Connect Faucet Connector</a:t>
            </a:r>
          </a:p>
          <a:p>
            <a:r>
              <a:rPr lang="en-US" sz="1000" dirty="0"/>
              <a:t>18.Tank Valve</a:t>
            </a:r>
          </a:p>
          <a:p>
            <a:r>
              <a:rPr lang="en-US" sz="1000" dirty="0"/>
              <a:t>19.Tank</a:t>
            </a:r>
          </a:p>
          <a:p>
            <a:r>
              <a:rPr lang="en-US" sz="1000" dirty="0" smtClean="0"/>
              <a:t>20.Faucet</a:t>
            </a:r>
            <a:endParaRPr lang="en-US" sz="1000" dirty="0"/>
          </a:p>
        </p:txBody>
      </p:sp>
      <p:grpSp>
        <p:nvGrpSpPr>
          <p:cNvPr id="17" name="群組 16"/>
          <p:cNvGrpSpPr/>
          <p:nvPr/>
        </p:nvGrpSpPr>
        <p:grpSpPr>
          <a:xfrm>
            <a:off x="1167306" y="7693769"/>
            <a:ext cx="4538566" cy="1851219"/>
            <a:chOff x="550336" y="7549753"/>
            <a:chExt cx="4538566" cy="1851219"/>
          </a:xfrm>
        </p:grpSpPr>
        <p:pic>
          <p:nvPicPr>
            <p:cNvPr id="9" name="圖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954" y="7549753"/>
              <a:ext cx="353815" cy="1334565"/>
            </a:xfrm>
            <a:prstGeom prst="rect">
              <a:avLst/>
            </a:prstGeom>
          </p:spPr>
        </p:pic>
        <p:pic>
          <p:nvPicPr>
            <p:cNvPr id="10" name="圖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6008" y="7549753"/>
              <a:ext cx="423155" cy="1334565"/>
            </a:xfrm>
            <a:prstGeom prst="rect">
              <a:avLst/>
            </a:prstGeom>
          </p:spPr>
        </p:pic>
        <p:pic>
          <p:nvPicPr>
            <p:cNvPr id="11" name="圖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26403" y="7549753"/>
              <a:ext cx="392886" cy="1334564"/>
            </a:xfrm>
            <a:prstGeom prst="rect">
              <a:avLst/>
            </a:prstGeom>
          </p:spPr>
        </p:pic>
        <p:pic>
          <p:nvPicPr>
            <p:cNvPr id="14" name="圖片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56529" y="7549753"/>
              <a:ext cx="259368" cy="1334565"/>
            </a:xfrm>
            <a:prstGeom prst="rect">
              <a:avLst/>
            </a:prstGeom>
          </p:spPr>
        </p:pic>
        <p:pic>
          <p:nvPicPr>
            <p:cNvPr id="15" name="圖片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3136" y="7554218"/>
              <a:ext cx="268483" cy="1325634"/>
            </a:xfrm>
            <a:prstGeom prst="rect">
              <a:avLst/>
            </a:prstGeom>
          </p:spPr>
        </p:pic>
        <p:sp>
          <p:nvSpPr>
            <p:cNvPr id="16" name="文字方塊 15"/>
            <p:cNvSpPr txBox="1"/>
            <p:nvPr/>
          </p:nvSpPr>
          <p:spPr>
            <a:xfrm>
              <a:off x="550336" y="9000862"/>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0" name="文字方塊 19"/>
            <p:cNvSpPr txBox="1"/>
            <p:nvPr/>
          </p:nvSpPr>
          <p:spPr>
            <a:xfrm>
              <a:off x="3581323" y="9000862"/>
              <a:ext cx="497252" cy="400110"/>
            </a:xfrm>
            <a:prstGeom prst="rect">
              <a:avLst/>
            </a:prstGeom>
            <a:noFill/>
          </p:spPr>
          <p:txBody>
            <a:bodyPr wrap="none" rtlCol="0">
              <a:spAutoFit/>
            </a:bodyPr>
            <a:lstStyle/>
            <a:p>
              <a:pPr algn="ctr"/>
              <a:r>
                <a:rPr lang="en-US" sz="1000" dirty="0" smtClean="0"/>
                <a:t>1-2</a:t>
              </a:r>
            </a:p>
            <a:p>
              <a:pPr algn="ctr"/>
              <a:r>
                <a:rPr lang="en-US" sz="1000" dirty="0" smtClean="0"/>
                <a:t>years</a:t>
              </a:r>
              <a:endParaRPr lang="en-US" sz="1000" dirty="0"/>
            </a:p>
          </p:txBody>
        </p:sp>
        <p:sp>
          <p:nvSpPr>
            <p:cNvPr id="21" name="文字方塊 20"/>
            <p:cNvSpPr txBox="1"/>
            <p:nvPr/>
          </p:nvSpPr>
          <p:spPr>
            <a:xfrm>
              <a:off x="1560665" y="9000862"/>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2" name="文字方塊 21"/>
            <p:cNvSpPr txBox="1"/>
            <p:nvPr/>
          </p:nvSpPr>
          <p:spPr>
            <a:xfrm>
              <a:off x="2570994" y="9000862"/>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3" name="文字方塊 22"/>
            <p:cNvSpPr txBox="1"/>
            <p:nvPr/>
          </p:nvSpPr>
          <p:spPr>
            <a:xfrm>
              <a:off x="4485852" y="9000862"/>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grpSp>
      <p:sp>
        <p:nvSpPr>
          <p:cNvPr id="18" name="向右箭號 17"/>
          <p:cNvSpPr/>
          <p:nvPr/>
        </p:nvSpPr>
        <p:spPr bwMode="auto">
          <a:xfrm>
            <a:off x="993137" y="7271684"/>
            <a:ext cx="4834781" cy="216024"/>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4" name="圖片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12864" y="2945675"/>
            <a:ext cx="1634821" cy="328115"/>
          </a:xfrm>
          <a:prstGeom prst="rect">
            <a:avLst/>
          </a:prstGeom>
        </p:spPr>
      </p:pic>
      <p:pic>
        <p:nvPicPr>
          <p:cNvPr id="27" name="圖片 2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9276" y="6501501"/>
            <a:ext cx="304163" cy="330903"/>
          </a:xfrm>
          <a:prstGeom prst="rect">
            <a:avLst/>
          </a:prstGeom>
        </p:spPr>
      </p:pic>
      <p:grpSp>
        <p:nvGrpSpPr>
          <p:cNvPr id="39" name="群組 38"/>
          <p:cNvGrpSpPr/>
          <p:nvPr/>
        </p:nvGrpSpPr>
        <p:grpSpPr>
          <a:xfrm>
            <a:off x="471141" y="3788318"/>
            <a:ext cx="603124" cy="1920018"/>
            <a:chOff x="742705" y="4859511"/>
            <a:chExt cx="603124" cy="1372245"/>
          </a:xfrm>
        </p:grpSpPr>
        <p:pic>
          <p:nvPicPr>
            <p:cNvPr id="38" name="圖片 3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742705" y="5914775"/>
              <a:ext cx="603124" cy="316981"/>
            </a:xfrm>
            <a:prstGeom prst="rect">
              <a:avLst/>
            </a:prstGeom>
          </p:spPr>
        </p:pic>
        <p:pic>
          <p:nvPicPr>
            <p:cNvPr id="35" name="圖片 3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68433" y="4859511"/>
              <a:ext cx="561872" cy="292099"/>
            </a:xfrm>
            <a:prstGeom prst="rect">
              <a:avLst/>
            </a:prstGeom>
          </p:spPr>
        </p:pic>
        <p:pic>
          <p:nvPicPr>
            <p:cNvPr id="36" name="圖片 3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83957" y="5408613"/>
              <a:ext cx="561872" cy="264856"/>
            </a:xfrm>
            <a:prstGeom prst="rect">
              <a:avLst/>
            </a:prstGeom>
          </p:spPr>
        </p:pic>
      </p:grpSp>
      <p:grpSp>
        <p:nvGrpSpPr>
          <p:cNvPr id="41" name="群組 40"/>
          <p:cNvGrpSpPr/>
          <p:nvPr/>
        </p:nvGrpSpPr>
        <p:grpSpPr>
          <a:xfrm>
            <a:off x="1374028" y="5147571"/>
            <a:ext cx="3103521" cy="1883715"/>
            <a:chOff x="1374028" y="5147571"/>
            <a:chExt cx="3103521" cy="1883715"/>
          </a:xfrm>
        </p:grpSpPr>
        <p:grpSp>
          <p:nvGrpSpPr>
            <p:cNvPr id="29" name="群組 28"/>
            <p:cNvGrpSpPr/>
            <p:nvPr/>
          </p:nvGrpSpPr>
          <p:grpSpPr>
            <a:xfrm>
              <a:off x="1560163" y="5172467"/>
              <a:ext cx="2732341" cy="1858819"/>
              <a:chOff x="2980005" y="5129624"/>
              <a:chExt cx="2732341" cy="1858819"/>
            </a:xfrm>
          </p:grpSpPr>
          <p:pic>
            <p:nvPicPr>
              <p:cNvPr id="3" name="圖片 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80005" y="5158090"/>
                <a:ext cx="504056" cy="1830353"/>
              </a:xfrm>
              <a:prstGeom prst="rect">
                <a:avLst/>
              </a:prstGeom>
            </p:spPr>
          </p:pic>
          <p:pic>
            <p:nvPicPr>
              <p:cNvPr id="4" name="圖片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065757" y="5129624"/>
                <a:ext cx="504056" cy="1822846"/>
              </a:xfrm>
              <a:prstGeom prst="rect">
                <a:avLst/>
              </a:prstGeom>
            </p:spPr>
          </p:pic>
          <p:pic>
            <p:nvPicPr>
              <p:cNvPr id="5" name="圖片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212829" y="5158090"/>
                <a:ext cx="499517" cy="1813533"/>
              </a:xfrm>
              <a:prstGeom prst="rect">
                <a:avLst/>
              </a:prstGeom>
            </p:spPr>
          </p:pic>
        </p:grpSp>
        <p:pic>
          <p:nvPicPr>
            <p:cNvPr id="40" name="圖片 39"/>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flipH="1">
              <a:off x="1374028" y="5289069"/>
              <a:ext cx="176907" cy="166727"/>
            </a:xfrm>
            <a:prstGeom prst="rect">
              <a:avLst/>
            </a:prstGeom>
          </p:spPr>
        </p:pic>
        <p:pic>
          <p:nvPicPr>
            <p:cNvPr id="44" name="圖片 43"/>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flipH="1">
              <a:off x="2440801" y="5247439"/>
              <a:ext cx="176907" cy="166727"/>
            </a:xfrm>
            <a:prstGeom prst="rect">
              <a:avLst/>
            </a:prstGeom>
          </p:spPr>
        </p:pic>
        <p:pic>
          <p:nvPicPr>
            <p:cNvPr id="45" name="圖片 4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flipH="1">
              <a:off x="3587622" y="5247439"/>
              <a:ext cx="176907" cy="166727"/>
            </a:xfrm>
            <a:prstGeom prst="rect">
              <a:avLst/>
            </a:prstGeom>
          </p:spPr>
        </p:pic>
        <p:pic>
          <p:nvPicPr>
            <p:cNvPr id="46" name="圖片 45"/>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080532" y="5280276"/>
              <a:ext cx="171261" cy="166727"/>
            </a:xfrm>
            <a:prstGeom prst="rect">
              <a:avLst/>
            </a:prstGeom>
          </p:spPr>
        </p:pic>
        <p:pic>
          <p:nvPicPr>
            <p:cNvPr id="47" name="圖片 4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187964" y="5233202"/>
              <a:ext cx="171261" cy="166727"/>
            </a:xfrm>
            <a:prstGeom prst="rect">
              <a:avLst/>
            </a:prstGeom>
          </p:spPr>
        </p:pic>
        <p:pic>
          <p:nvPicPr>
            <p:cNvPr id="48" name="圖片 4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rot="5400000">
              <a:off x="4308555" y="5149838"/>
              <a:ext cx="171261" cy="166727"/>
            </a:xfrm>
            <a:prstGeom prst="rect">
              <a:avLst/>
            </a:prstGeom>
          </p:spPr>
        </p:pic>
      </p:grpSp>
      <p:pic>
        <p:nvPicPr>
          <p:cNvPr id="43" name="圖片 42"/>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699897" y="3440832"/>
            <a:ext cx="321779" cy="195832"/>
          </a:xfrm>
          <a:prstGeom prst="rect">
            <a:avLst/>
          </a:prstGeom>
        </p:spPr>
      </p:pic>
      <p:pic>
        <p:nvPicPr>
          <p:cNvPr id="52" name="圖片 51"/>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833271" y="4606208"/>
            <a:ext cx="321779" cy="195832"/>
          </a:xfrm>
          <a:prstGeom prst="rect">
            <a:avLst/>
          </a:prstGeom>
        </p:spPr>
      </p:pic>
      <p:grpSp>
        <p:nvGrpSpPr>
          <p:cNvPr id="56" name="群組 55"/>
          <p:cNvGrpSpPr/>
          <p:nvPr/>
        </p:nvGrpSpPr>
        <p:grpSpPr>
          <a:xfrm>
            <a:off x="1550935" y="3814849"/>
            <a:ext cx="2447268" cy="569890"/>
            <a:chOff x="1550935" y="3753263"/>
            <a:chExt cx="2447268" cy="569890"/>
          </a:xfrm>
        </p:grpSpPr>
        <p:pic>
          <p:nvPicPr>
            <p:cNvPr id="42" name="圖片 41"/>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550935" y="3887626"/>
              <a:ext cx="189607" cy="171969"/>
            </a:xfrm>
            <a:prstGeom prst="rect">
              <a:avLst/>
            </a:prstGeom>
          </p:spPr>
        </p:pic>
        <p:pic>
          <p:nvPicPr>
            <p:cNvPr id="50" name="圖片 49"/>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756257" y="3753263"/>
              <a:ext cx="2048856" cy="370324"/>
            </a:xfrm>
            <a:prstGeom prst="rect">
              <a:avLst/>
            </a:prstGeom>
          </p:spPr>
        </p:pic>
        <p:pic>
          <p:nvPicPr>
            <p:cNvPr id="51" name="圖片 50"/>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3587622" y="4146694"/>
              <a:ext cx="205365" cy="161670"/>
            </a:xfrm>
            <a:prstGeom prst="rect">
              <a:avLst/>
            </a:prstGeom>
          </p:spPr>
        </p:pic>
        <p:pic>
          <p:nvPicPr>
            <p:cNvPr id="53" name="圖片 52"/>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044617" y="4206420"/>
              <a:ext cx="457953" cy="116733"/>
            </a:xfrm>
            <a:prstGeom prst="rect">
              <a:avLst/>
            </a:prstGeom>
          </p:spPr>
        </p:pic>
        <p:pic>
          <p:nvPicPr>
            <p:cNvPr id="55" name="圖片 54"/>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3824821" y="3942345"/>
              <a:ext cx="173382" cy="297861"/>
            </a:xfrm>
            <a:prstGeom prst="rect">
              <a:avLst/>
            </a:prstGeom>
          </p:spPr>
        </p:pic>
      </p:grpSp>
      <p:pic>
        <p:nvPicPr>
          <p:cNvPr id="57" name="圖片 56"/>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112864" y="3538748"/>
            <a:ext cx="252815" cy="159868"/>
          </a:xfrm>
          <a:prstGeom prst="rect">
            <a:avLst/>
          </a:prstGeom>
        </p:spPr>
      </p:pic>
      <p:pic>
        <p:nvPicPr>
          <p:cNvPr id="61" name="圖片 60"/>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rot="5400000">
            <a:off x="4246030" y="4668393"/>
            <a:ext cx="252815" cy="159868"/>
          </a:xfrm>
          <a:prstGeom prst="rect">
            <a:avLst/>
          </a:prstGeom>
        </p:spPr>
      </p:pic>
      <p:pic>
        <p:nvPicPr>
          <p:cNvPr id="58" name="圖片 57"/>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2651187" y="4527651"/>
            <a:ext cx="419198" cy="288693"/>
          </a:xfrm>
          <a:prstGeom prst="rect">
            <a:avLst/>
          </a:prstGeom>
        </p:spPr>
      </p:pic>
      <p:pic>
        <p:nvPicPr>
          <p:cNvPr id="63" name="圖片 62"/>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1842005" y="3072671"/>
            <a:ext cx="252815" cy="159868"/>
          </a:xfrm>
          <a:prstGeom prst="rect">
            <a:avLst/>
          </a:prstGeom>
        </p:spPr>
      </p:pic>
      <p:pic>
        <p:nvPicPr>
          <p:cNvPr id="64" name="圖片 63"/>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rot="10800000">
            <a:off x="3747685" y="2986686"/>
            <a:ext cx="189607" cy="171969"/>
          </a:xfrm>
          <a:prstGeom prst="rect">
            <a:avLst/>
          </a:prstGeom>
        </p:spPr>
      </p:pic>
      <p:grpSp>
        <p:nvGrpSpPr>
          <p:cNvPr id="11264" name="群組 11263"/>
          <p:cNvGrpSpPr/>
          <p:nvPr/>
        </p:nvGrpSpPr>
        <p:grpSpPr>
          <a:xfrm>
            <a:off x="322884" y="1508339"/>
            <a:ext cx="1160491" cy="2159576"/>
            <a:chOff x="396839" y="1299672"/>
            <a:chExt cx="1160491" cy="2159576"/>
          </a:xfrm>
        </p:grpSpPr>
        <p:pic>
          <p:nvPicPr>
            <p:cNvPr id="59" name="圖片 58"/>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396839" y="1709937"/>
              <a:ext cx="1160491" cy="1749311"/>
            </a:xfrm>
            <a:prstGeom prst="rect">
              <a:avLst/>
            </a:prstGeom>
          </p:spPr>
        </p:pic>
        <p:pic>
          <p:nvPicPr>
            <p:cNvPr id="62" name="圖片 61"/>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859433" y="1299672"/>
              <a:ext cx="235302" cy="384031"/>
            </a:xfrm>
            <a:prstGeom prst="rect">
              <a:avLst/>
            </a:prstGeom>
          </p:spPr>
        </p:pic>
      </p:grpSp>
      <p:pic>
        <p:nvPicPr>
          <p:cNvPr id="11265" name="圖片 11264"/>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822499" y="1298738"/>
            <a:ext cx="514351" cy="1191128"/>
          </a:xfrm>
          <a:prstGeom prst="rect">
            <a:avLst/>
          </a:prstGeom>
        </p:spPr>
      </p:pic>
    </p:spTree>
    <p:extLst>
      <p:ext uri="{BB962C8B-B14F-4D97-AF65-F5344CB8AC3E}">
        <p14:creationId xmlns:p14="http://schemas.microsoft.com/office/powerpoint/2010/main" val="3226530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smtClean="0">
                <a:solidFill>
                  <a:srgbClr val="000000"/>
                </a:solidFill>
                <a:latin typeface="Arial Black" panose="020B0A04020102020204" pitchFamily="34" charset="0"/>
                <a:ea typeface="宋体"/>
                <a:cs typeface="Arial"/>
              </a:rPr>
              <a:t>1</a:t>
            </a:r>
          </a:p>
          <a:p>
            <a:pPr algn="ctr">
              <a:spcAft>
                <a:spcPts val="60"/>
              </a:spcAft>
            </a:pPr>
            <a:r>
              <a:rPr lang="en-US" sz="2400" b="1" dirty="0" smtClean="0">
                <a:solidFill>
                  <a:srgbClr val="000000"/>
                </a:solidFill>
                <a:latin typeface="Arial"/>
                <a:ea typeface="宋体"/>
                <a:cs typeface="Arial"/>
              </a:rPr>
              <a:t>QUICK CONNECT </a:t>
            </a:r>
            <a:r>
              <a:rPr lang="en-US" altLang="zh-TW" sz="2400" b="1" dirty="0" smtClean="0">
                <a:solidFill>
                  <a:srgbClr val="000000"/>
                </a:solidFill>
                <a:latin typeface="Arial"/>
                <a:ea typeface="宋体"/>
                <a:cs typeface="Arial"/>
              </a:rPr>
              <a:t>GUIDE</a:t>
            </a:r>
            <a:endParaRPr lang="en-US" sz="2400" b="1" dirty="0" smtClean="0">
              <a:effectLst/>
              <a:latin typeface="Arial"/>
              <a:ea typeface="宋体"/>
            </a:endParaRPr>
          </a:p>
        </p:txBody>
      </p:sp>
      <p:sp>
        <p:nvSpPr>
          <p:cNvPr id="80" name="Text Box 391"/>
          <p:cNvSpPr>
            <a:spLocks noChangeArrowheads="1"/>
          </p:cNvSpPr>
          <p:nvPr/>
        </p:nvSpPr>
        <p:spPr bwMode="auto">
          <a:xfrm>
            <a:off x="268517" y="1314963"/>
            <a:ext cx="6362700" cy="648072"/>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en-US" sz="1200" dirty="0"/>
              <a:t>Before </a:t>
            </a:r>
            <a:r>
              <a:rPr lang="en-US" altLang="en-US" sz="1200" dirty="0" smtClean="0"/>
              <a:t>you install the system, </a:t>
            </a:r>
            <a:r>
              <a:rPr lang="en-US" altLang="en-US" sz="1200" dirty="0"/>
              <a:t>you must learn how to properly connect/disconnect quick push-in fittings. The fitting CAN get damaged if inserted tubes are pulled out by force.</a:t>
            </a:r>
          </a:p>
        </p:txBody>
      </p:sp>
      <p:grpSp>
        <p:nvGrpSpPr>
          <p:cNvPr id="2" name="群組 1"/>
          <p:cNvGrpSpPr/>
          <p:nvPr/>
        </p:nvGrpSpPr>
        <p:grpSpPr>
          <a:xfrm>
            <a:off x="909000" y="2299491"/>
            <a:ext cx="5040000" cy="3258172"/>
            <a:chOff x="909000" y="2299491"/>
            <a:chExt cx="5040000" cy="3258172"/>
          </a:xfrm>
        </p:grpSpPr>
        <p:sp>
          <p:nvSpPr>
            <p:cNvPr id="46" name="文字方塊 45"/>
            <p:cNvSpPr txBox="1"/>
            <p:nvPr/>
          </p:nvSpPr>
          <p:spPr>
            <a:xfrm>
              <a:off x="1431653" y="5152126"/>
              <a:ext cx="3919393" cy="269991"/>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tube / fitting straight in as far  as it will go.</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2662052"/>
              <a:ext cx="1547988" cy="1183694"/>
            </a:xfrm>
            <a:prstGeom prst="rect">
              <a:avLst/>
            </a:prstGeom>
            <a:ln>
              <a:noFill/>
            </a:ln>
          </p:spPr>
        </p:pic>
        <p:sp>
          <p:nvSpPr>
            <p:cNvPr id="49" name="矩形 48"/>
            <p:cNvSpPr/>
            <p:nvPr/>
          </p:nvSpPr>
          <p:spPr bwMode="auto">
            <a:xfrm>
              <a:off x="909000" y="2299491"/>
              <a:ext cx="4973096" cy="3258172"/>
            </a:xfrm>
            <a:prstGeom prst="rect">
              <a:avLst/>
            </a:prstGeom>
            <a:noFill/>
            <a:ln w="25400"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909000" y="2316332"/>
              <a:ext cx="5040000" cy="323832"/>
            </a:xfrm>
            <a:prstGeom prst="rect">
              <a:avLst/>
            </a:prstGeom>
            <a:noFill/>
            <a:ln>
              <a:noFill/>
            </a:ln>
          </p:spPr>
          <p:txBody>
            <a:bodyPr wrap="square" rtlCol="0">
              <a:spAutoFit/>
            </a:bodyPr>
            <a:lstStyle/>
            <a:p>
              <a:pPr algn="ctr"/>
              <a:r>
                <a:rPr lang="en-US" b="1" dirty="0" smtClean="0"/>
                <a:t>TO CONNECT / ATTACH</a:t>
              </a:r>
              <a:endParaRPr lang="en-US" b="1" dirty="0"/>
            </a:p>
          </p:txBody>
        </p:sp>
        <p:pic>
          <p:nvPicPr>
            <p:cNvPr id="84" name="圖片 8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2662052"/>
              <a:ext cx="1547988" cy="1183694"/>
            </a:xfrm>
            <a:prstGeom prst="rect">
              <a:avLst/>
            </a:prstGeom>
            <a:ln>
              <a:noFill/>
            </a:ln>
          </p:spPr>
        </p:pic>
        <p:pic>
          <p:nvPicPr>
            <p:cNvPr id="88" name="圖片 8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3928576"/>
              <a:ext cx="1547988" cy="1195875"/>
            </a:xfrm>
            <a:prstGeom prst="rect">
              <a:avLst/>
            </a:prstGeom>
            <a:ln>
              <a:noFill/>
            </a:ln>
          </p:spPr>
        </p:pic>
        <p:pic>
          <p:nvPicPr>
            <p:cNvPr id="89" name="圖片 8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3928576"/>
              <a:ext cx="1547988" cy="1195875"/>
            </a:xfrm>
            <a:prstGeom prst="rect">
              <a:avLst/>
            </a:prstGeom>
            <a:ln>
              <a:noFill/>
            </a:ln>
          </p:spPr>
        </p:pic>
      </p:grpSp>
      <p:grpSp>
        <p:nvGrpSpPr>
          <p:cNvPr id="4" name="群組 3"/>
          <p:cNvGrpSpPr/>
          <p:nvPr/>
        </p:nvGrpSpPr>
        <p:grpSpPr>
          <a:xfrm>
            <a:off x="252742" y="5916273"/>
            <a:ext cx="6488625" cy="3373437"/>
            <a:chOff x="252742" y="5916273"/>
            <a:chExt cx="6488625" cy="3373437"/>
          </a:xfrm>
        </p:grpSpPr>
        <p:grpSp>
          <p:nvGrpSpPr>
            <p:cNvPr id="3" name="群組 2"/>
            <p:cNvGrpSpPr/>
            <p:nvPr/>
          </p:nvGrpSpPr>
          <p:grpSpPr>
            <a:xfrm>
              <a:off x="252742" y="5916273"/>
              <a:ext cx="6488625" cy="3373437"/>
              <a:chOff x="252742" y="5916273"/>
              <a:chExt cx="6488625" cy="3373437"/>
            </a:xfrm>
          </p:grpSpPr>
          <p:sp>
            <p:nvSpPr>
              <p:cNvPr id="101" name="文字方塊 100"/>
              <p:cNvSpPr txBox="1"/>
              <p:nvPr/>
            </p:nvSpPr>
            <p:spPr>
              <a:xfrm>
                <a:off x="548681" y="8761733"/>
                <a:ext cx="5832647" cy="405536"/>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in collet by hand or the flat screwdriver, then </a:t>
                </a:r>
                <a:r>
                  <a:rPr kumimoji="0" lang="en-US" altLang="en-US" sz="1200" b="1" dirty="0">
                    <a:solidFill>
                      <a:srgbClr val="000000"/>
                    </a:solidFill>
                    <a:ea typeface="宋体" pitchFamily="2" charset="-122"/>
                    <a:cs typeface="Arial" charset="0"/>
                  </a:rPr>
                  <a:t>pull </a:t>
                </a:r>
                <a:r>
                  <a:rPr kumimoji="0" lang="en-US" altLang="en-US" sz="1200" b="1" dirty="0" smtClean="0">
                    <a:solidFill>
                      <a:srgbClr val="000000"/>
                    </a:solidFill>
                    <a:ea typeface="宋体" pitchFamily="2" charset="-122"/>
                    <a:cs typeface="Arial" charset="0"/>
                  </a:rPr>
                  <a:t>tube / fitting / stopper </a:t>
                </a:r>
                <a:r>
                  <a:rPr kumimoji="0" lang="en-US" altLang="en-US" sz="1200" b="1" dirty="0">
                    <a:solidFill>
                      <a:srgbClr val="000000"/>
                    </a:solidFill>
                    <a:ea typeface="宋体" pitchFamily="2" charset="-122"/>
                    <a:cs typeface="Arial" charset="0"/>
                  </a:rPr>
                  <a:t>out </a:t>
                </a:r>
                <a:r>
                  <a:rPr kumimoji="0" lang="en-US" altLang="en-US" sz="1200" b="1" dirty="0" smtClean="0">
                    <a:solidFill>
                      <a:srgbClr val="000000"/>
                    </a:solidFill>
                    <a:ea typeface="宋体" pitchFamily="2" charset="-122"/>
                    <a:cs typeface="Arial" charset="0"/>
                  </a:rPr>
                  <a:t>to release.</a:t>
                </a:r>
                <a:endParaRPr kumimoji="0" lang="en-US" altLang="en-US" sz="1200" b="1" dirty="0">
                  <a:ea typeface="宋体" pitchFamily="2" charset="-122"/>
                  <a:cs typeface="Arial" charset="0"/>
                </a:endParaRPr>
              </a:p>
            </p:txBody>
          </p:sp>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8" y="6293828"/>
                <a:ext cx="1992887" cy="1180113"/>
              </a:xfrm>
              <a:prstGeom prst="rect">
                <a:avLst/>
              </a:prstGeom>
              <a:ln>
                <a:noFill/>
              </a:ln>
            </p:spPr>
          </p:pic>
          <p:sp>
            <p:nvSpPr>
              <p:cNvPr id="103" name="矩形 102"/>
              <p:cNvSpPr/>
              <p:nvPr/>
            </p:nvSpPr>
            <p:spPr bwMode="auto">
              <a:xfrm>
                <a:off x="252742" y="5916273"/>
                <a:ext cx="6402386" cy="3373437"/>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252848" y="5933263"/>
                <a:ext cx="6488519" cy="369332"/>
              </a:xfrm>
              <a:prstGeom prst="rect">
                <a:avLst/>
              </a:prstGeom>
              <a:noFill/>
              <a:ln>
                <a:noFill/>
              </a:ln>
            </p:spPr>
            <p:txBody>
              <a:bodyPr wrap="square" rtlCol="0">
                <a:spAutoFit/>
              </a:bodyPr>
              <a:lstStyle/>
              <a:p>
                <a:pPr algn="ctr"/>
                <a:r>
                  <a:rPr lang="en-US" b="1" dirty="0" smtClean="0"/>
                  <a:t>TO </a:t>
                </a:r>
                <a:r>
                  <a:rPr lang="en-US" altLang="zh-TW" b="1" dirty="0" smtClean="0"/>
                  <a:t>DIS</a:t>
                </a:r>
                <a:r>
                  <a:rPr lang="en-US" b="1" dirty="0" smtClean="0"/>
                  <a:t>CONNECT / </a:t>
                </a:r>
                <a:r>
                  <a:rPr lang="en-US" altLang="zh-TW" b="1" dirty="0" smtClean="0"/>
                  <a:t>RELEASE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219" y="6290247"/>
                <a:ext cx="1992887" cy="1183694"/>
              </a:xfrm>
              <a:prstGeom prst="rect">
                <a:avLst/>
              </a:prstGeom>
              <a:ln>
                <a:noFill/>
              </a:ln>
            </p:spPr>
          </p:pic>
          <p:pic>
            <p:nvPicPr>
              <p:cNvPr id="106" name="圖片 10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7" y="7530111"/>
                <a:ext cx="1992887" cy="1211123"/>
              </a:xfrm>
              <a:prstGeom prst="rect">
                <a:avLst/>
              </a:prstGeom>
              <a:ln>
                <a:noFill/>
              </a:ln>
            </p:spPr>
          </p:pic>
          <p:pic>
            <p:nvPicPr>
              <p:cNvPr id="107" name="圖片 10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663" y="7530111"/>
                <a:ext cx="1985442" cy="1211123"/>
              </a:xfrm>
              <a:prstGeom prst="rect">
                <a:avLst/>
              </a:prstGeom>
              <a:ln>
                <a:noFill/>
              </a:ln>
            </p:spPr>
          </p:pic>
        </p:grpSp>
        <p:pic>
          <p:nvPicPr>
            <p:cNvPr id="108" name="圖片 10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69" y="6304062"/>
              <a:ext cx="1954211" cy="1183694"/>
            </a:xfrm>
            <a:prstGeom prst="rect">
              <a:avLst/>
            </a:prstGeom>
            <a:ln>
              <a:noFill/>
            </a:ln>
          </p:spPr>
        </p:pic>
        <p:pic>
          <p:nvPicPr>
            <p:cNvPr id="109" name="圖片 10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70" y="7530111"/>
              <a:ext cx="1954210" cy="1211124"/>
            </a:xfrm>
            <a:prstGeom prst="rect">
              <a:avLst/>
            </a:prstGeom>
            <a:ln>
              <a:noFill/>
            </a:ln>
          </p:spPr>
        </p:pic>
      </p:grpSp>
    </p:spTree>
    <p:extLst>
      <p:ext uri="{BB962C8B-B14F-4D97-AF65-F5344CB8AC3E}">
        <p14:creationId xmlns:p14="http://schemas.microsoft.com/office/powerpoint/2010/main" val="2294807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a:solidFill>
                  <a:srgbClr val="000000"/>
                </a:solidFill>
                <a:latin typeface="Arial Black" panose="020B0A04020102020204" pitchFamily="34" charset="0"/>
                <a:ea typeface="宋体"/>
                <a:cs typeface="Arial"/>
              </a:rPr>
              <a:t>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INITIAL FITTING CONNECTION</a:t>
            </a:r>
            <a:endParaRPr lang="en-US" sz="2400" b="1" dirty="0" smtClean="0">
              <a:effectLst/>
              <a:latin typeface="Arial"/>
              <a:ea typeface="宋体"/>
            </a:endParaRPr>
          </a:p>
        </p:txBody>
      </p:sp>
      <p:grpSp>
        <p:nvGrpSpPr>
          <p:cNvPr id="4" name="群組 3"/>
          <p:cNvGrpSpPr/>
          <p:nvPr/>
        </p:nvGrpSpPr>
        <p:grpSpPr>
          <a:xfrm>
            <a:off x="620688" y="1286379"/>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797" y="1613728"/>
              <a:ext cx="3413392" cy="546175"/>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Screw the elbow fitting into the end of the</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right filter housing (in) until tightened and</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(the insert) is facing at a downward angle</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50797" y="2762487"/>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Fully insert the red tubing into the fitting.  Apply force while pushing tube into fitting to ensure the quick connect has locked.</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0688" y="3680420"/>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50797" y="3911246"/>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FEED </a:t>
              </a:r>
              <a:r>
                <a:rPr kumimoji="0" lang="en-US" altLang="en-US" sz="1200" b="1" dirty="0">
                  <a:solidFill>
                    <a:srgbClr val="000000"/>
                  </a:solidFill>
                  <a:ea typeface="宋体" pitchFamily="2" charset="-122"/>
                  <a:cs typeface="Arial" charset="0"/>
                </a:rPr>
                <a:t>the elbow fitting into the end of the</a:t>
              </a:r>
              <a:br>
                <a:rPr kumimoji="0" lang="en-US" altLang="en-US" sz="1200" b="1" dirty="0">
                  <a:solidFill>
                    <a:srgbClr val="000000"/>
                  </a:solidFill>
                  <a:ea typeface="宋体" pitchFamily="2" charset="-122"/>
                  <a:cs typeface="Arial" charset="0"/>
                </a:rPr>
              </a:br>
              <a:r>
                <a:rPr kumimoji="0" lang="en-US" altLang="en-US" sz="1200" b="1" dirty="0" smtClean="0">
                  <a:solidFill>
                    <a:srgbClr val="000000"/>
                  </a:solidFill>
                  <a:ea typeface="宋体" pitchFamily="2" charset="-122"/>
                  <a:cs typeface="Arial" charset="0"/>
                </a:rPr>
                <a:t>left filter </a:t>
              </a:r>
              <a:r>
                <a:rPr kumimoji="0" lang="en-US" altLang="en-US" sz="1200" b="1" dirty="0">
                  <a:solidFill>
                    <a:srgbClr val="000000"/>
                  </a:solidFill>
                  <a:ea typeface="宋体" pitchFamily="2" charset="-122"/>
                  <a:cs typeface="Arial" charset="0"/>
                </a:rPr>
                <a:t>housing </a:t>
              </a:r>
              <a:r>
                <a:rPr kumimoji="0" lang="en-US" altLang="en-US" sz="1200" b="1" dirty="0" smtClean="0">
                  <a:solidFill>
                    <a:srgbClr val="000000"/>
                  </a:solidFill>
                  <a:ea typeface="宋体" pitchFamily="2" charset="-122"/>
                  <a:cs typeface="Arial" charset="0"/>
                </a:rPr>
                <a:t>(out) </a:t>
              </a:r>
              <a:r>
                <a:rPr kumimoji="0" lang="en-US" altLang="en-US" sz="1200" b="1" dirty="0">
                  <a:solidFill>
                    <a:srgbClr val="000000"/>
                  </a:solidFill>
                  <a:ea typeface="宋体" pitchFamily="2" charset="-122"/>
                  <a:cs typeface="Arial" charset="0"/>
                </a:rPr>
                <a:t>until tightened and</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(the insert) is facing at a </a:t>
              </a:r>
              <a:r>
                <a:rPr kumimoji="0" lang="en-US" altLang="en-US" sz="1200" b="1" dirty="0" smtClean="0">
                  <a:solidFill>
                    <a:srgbClr val="000000"/>
                  </a:solidFill>
                  <a:ea typeface="宋体" pitchFamily="2" charset="-122"/>
                  <a:cs typeface="Arial" charset="0"/>
                </a:rPr>
                <a:t>11 O’clock degree.</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60005"/>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FEED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connect has </a:t>
              </a:r>
              <a:r>
                <a:rPr kumimoji="0" lang="en-US" altLang="en-US" sz="1200" b="1" dirty="0" smtClean="0">
                  <a:solidFill>
                    <a:srgbClr val="000000"/>
                  </a:solidFill>
                  <a:ea typeface="宋体" pitchFamily="2" charset="-122"/>
                  <a:cs typeface="Arial" charset="0"/>
                </a:rPr>
                <a:t>locked.</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208764"/>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FEED-Fully insert the red tubing into the fitting.  Apply force while pushing tube into fitting to ensure the quick </a:t>
              </a:r>
              <a:r>
                <a:rPr kumimoji="0" lang="en-US" altLang="en-US" sz="1200" b="1" dirty="0" smtClean="0">
                  <a:solidFill>
                    <a:srgbClr val="000000"/>
                  </a:solidFill>
                  <a:ea typeface="宋体" pitchFamily="2" charset="-122"/>
                  <a:cs typeface="Arial" charset="0"/>
                </a:rPr>
                <a:t>connect.</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294315"/>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50797" y="7357523"/>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DRAIN-</a:t>
              </a:r>
              <a:r>
                <a:rPr kumimoji="0" lang="en-US" altLang="en-US" sz="1200" b="1" dirty="0">
                  <a:solidFill>
                    <a:srgbClr val="000000"/>
                  </a:solidFill>
                  <a:ea typeface="宋体" pitchFamily="2" charset="-122"/>
                  <a:cs typeface="Arial" charset="0"/>
                </a:rPr>
                <a:t>Fully insert the red tubing into the fitting.  Apply force while pushing tube into fitting to ensure the quick connect </a:t>
              </a:r>
              <a:r>
                <a:rPr kumimoji="0" lang="en-US" altLang="en-US" sz="1200" b="1" dirty="0" smtClean="0">
                  <a:solidFill>
                    <a:srgbClr val="000000"/>
                  </a:solidFill>
                  <a:ea typeface="宋体" pitchFamily="2" charset="-122"/>
                  <a:cs typeface="Arial" charset="0"/>
                </a:rPr>
                <a:t>has.</a:t>
              </a:r>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506284"/>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DRAIN-Fully insert the red tubing into the fitting.  Apply force while pushing tube into fitting to ensure the quick connect has</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187908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4" name="群組 3"/>
          <p:cNvGrpSpPr/>
          <p:nvPr/>
        </p:nvGrpSpPr>
        <p:grpSpPr>
          <a:xfrm>
            <a:off x="620973" y="4445342"/>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797" y="1613728"/>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TANK </a:t>
              </a:r>
              <a:r>
                <a:rPr kumimoji="0" lang="en-US" altLang="en-US" sz="1200" b="1" dirty="0">
                  <a:solidFill>
                    <a:srgbClr val="000000"/>
                  </a:solidFill>
                  <a:ea typeface="宋体" pitchFamily="2" charset="-122"/>
                  <a:cs typeface="Arial" charset="0"/>
                </a:rPr>
                <a:t>the elbow fitting into the end of the</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right filter housing (in) until tightened and</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(the insert) is facing at a downward angle</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50797" y="2762487"/>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TANK insert the red tubing into the fitting.  Apply force while pushing tube into fitting to ensure the quick connect has locked.</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9708" y="633740"/>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50797" y="3911246"/>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RO </a:t>
              </a:r>
              <a:r>
                <a:rPr kumimoji="0" lang="en-US" altLang="en-US" sz="1200" b="1" dirty="0">
                  <a:solidFill>
                    <a:srgbClr val="000000"/>
                  </a:solidFill>
                  <a:ea typeface="宋体" pitchFamily="2" charset="-122"/>
                  <a:cs typeface="Arial" charset="0"/>
                </a:rPr>
                <a:t>the elbow fitting into the end of the</a:t>
              </a:r>
              <a:br>
                <a:rPr kumimoji="0" lang="en-US" altLang="en-US" sz="1200" b="1" dirty="0">
                  <a:solidFill>
                    <a:srgbClr val="000000"/>
                  </a:solidFill>
                  <a:ea typeface="宋体" pitchFamily="2" charset="-122"/>
                  <a:cs typeface="Arial" charset="0"/>
                </a:rPr>
              </a:br>
              <a:r>
                <a:rPr kumimoji="0" lang="en-US" altLang="en-US" sz="1200" b="1" dirty="0" smtClean="0">
                  <a:solidFill>
                    <a:srgbClr val="000000"/>
                  </a:solidFill>
                  <a:ea typeface="宋体" pitchFamily="2" charset="-122"/>
                  <a:cs typeface="Arial" charset="0"/>
                </a:rPr>
                <a:t>left filter </a:t>
              </a:r>
              <a:r>
                <a:rPr kumimoji="0" lang="en-US" altLang="en-US" sz="1200" b="1" dirty="0">
                  <a:solidFill>
                    <a:srgbClr val="000000"/>
                  </a:solidFill>
                  <a:ea typeface="宋体" pitchFamily="2" charset="-122"/>
                  <a:cs typeface="Arial" charset="0"/>
                </a:rPr>
                <a:t>housing </a:t>
              </a:r>
              <a:r>
                <a:rPr kumimoji="0" lang="en-US" altLang="en-US" sz="1200" b="1" dirty="0" smtClean="0">
                  <a:solidFill>
                    <a:srgbClr val="000000"/>
                  </a:solidFill>
                  <a:ea typeface="宋体" pitchFamily="2" charset="-122"/>
                  <a:cs typeface="Arial" charset="0"/>
                </a:rPr>
                <a:t>(out) </a:t>
              </a:r>
              <a:r>
                <a:rPr kumimoji="0" lang="en-US" altLang="en-US" sz="1200" b="1" dirty="0">
                  <a:solidFill>
                    <a:srgbClr val="000000"/>
                  </a:solidFill>
                  <a:ea typeface="宋体" pitchFamily="2" charset="-122"/>
                  <a:cs typeface="Arial" charset="0"/>
                </a:rPr>
                <a:t>until tightened and</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(the insert) is facing at a </a:t>
              </a:r>
              <a:r>
                <a:rPr kumimoji="0" lang="en-US" altLang="en-US" sz="1200" b="1" dirty="0" smtClean="0">
                  <a:solidFill>
                    <a:srgbClr val="000000"/>
                  </a:solidFill>
                  <a:ea typeface="宋体" pitchFamily="2" charset="-122"/>
                  <a:cs typeface="Arial" charset="0"/>
                </a:rPr>
                <a:t>11 O’clock degree.</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60005"/>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RO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connect has </a:t>
              </a:r>
              <a:r>
                <a:rPr kumimoji="0" lang="en-US" altLang="en-US" sz="1200" b="1" dirty="0" smtClean="0">
                  <a:solidFill>
                    <a:srgbClr val="000000"/>
                  </a:solidFill>
                  <a:ea typeface="宋体" pitchFamily="2" charset="-122"/>
                  <a:cs typeface="Arial" charset="0"/>
                </a:rPr>
                <a:t>locked.</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208764"/>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RO Fully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a:t>
              </a:r>
              <a:r>
                <a:rPr kumimoji="0" lang="en-US" altLang="en-US" sz="1200" b="1" dirty="0" smtClean="0">
                  <a:solidFill>
                    <a:srgbClr val="000000"/>
                  </a:solidFill>
                  <a:ea typeface="宋体" pitchFamily="2" charset="-122"/>
                  <a:cs typeface="Arial" charset="0"/>
                </a:rPr>
                <a:t>connect.</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034992"/>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50797" y="7357523"/>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FAUCET Fully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connect </a:t>
              </a:r>
              <a:r>
                <a:rPr kumimoji="0" lang="en-US" altLang="en-US" sz="1200" b="1" dirty="0" smtClean="0">
                  <a:solidFill>
                    <a:srgbClr val="000000"/>
                  </a:solidFill>
                  <a:ea typeface="宋体" pitchFamily="2" charset="-122"/>
                  <a:cs typeface="Arial" charset="0"/>
                </a:rPr>
                <a:t>has.</a:t>
              </a:r>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506284"/>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FAUCET Fully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connect has</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2902617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3</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FEED WATER ADAPTER</a:t>
            </a:r>
            <a:endParaRPr lang="en-US" sz="2400" b="1" dirty="0" smtClean="0">
              <a:effectLst/>
              <a:latin typeface="Arial"/>
              <a:ea typeface="宋体"/>
            </a:endParaRPr>
          </a:p>
        </p:txBody>
      </p:sp>
      <p:sp>
        <p:nvSpPr>
          <p:cNvPr id="80" name="Text Box 391"/>
          <p:cNvSpPr>
            <a:spLocks noChangeArrowheads="1"/>
          </p:cNvSpPr>
          <p:nvPr/>
        </p:nvSpPr>
        <p:spPr bwMode="auto">
          <a:xfrm>
            <a:off x="239263" y="1314962"/>
            <a:ext cx="6379474"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en-US" sz="1600" b="1" dirty="0" smtClean="0">
                <a:solidFill>
                  <a:srgbClr val="FF0000"/>
                </a:solidFill>
              </a:rPr>
              <a:t>CAUTION </a:t>
            </a:r>
            <a:r>
              <a:rPr lang="en-US" altLang="zh-TW" sz="1600" b="1" dirty="0" smtClean="0">
                <a:solidFill>
                  <a:srgbClr val="FF0000"/>
                </a:solidFill>
              </a:rPr>
              <a:t>!</a:t>
            </a:r>
          </a:p>
          <a:p>
            <a:pPr algn="ctr" eaLnBrk="1" hangingPunct="1">
              <a:spcBef>
                <a:spcPct val="50000"/>
              </a:spcBef>
              <a:buFontTx/>
              <a:buNone/>
            </a:pPr>
            <a:r>
              <a:rPr lang="en-US" altLang="zh-TW" sz="1200" dirty="0" smtClean="0"/>
              <a:t>Must use COLD water line for the system</a:t>
            </a:r>
            <a:r>
              <a:rPr lang="en-US" altLang="en-US" sz="1200" dirty="0" smtClean="0"/>
              <a:t>. HOT water will severely damage the system.</a:t>
            </a:r>
            <a:endParaRPr lang="en-US" altLang="en-US" sz="1200" dirty="0"/>
          </a:p>
        </p:txBody>
      </p:sp>
      <p:sp>
        <p:nvSpPr>
          <p:cNvPr id="2" name="文字方塊 1"/>
          <p:cNvSpPr txBox="1"/>
          <p:nvPr/>
        </p:nvSpPr>
        <p:spPr>
          <a:xfrm>
            <a:off x="515351" y="2340174"/>
            <a:ext cx="5827298" cy="2914755"/>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 Find the cold water (angle) shut off valve underneath the sink and turn it off.</a:t>
            </a:r>
          </a:p>
          <a:p>
            <a:pPr>
              <a:spcBef>
                <a:spcPts val="900"/>
              </a:spcBef>
              <a:spcAft>
                <a:spcPts val="0"/>
              </a:spcAft>
            </a:pPr>
            <a:r>
              <a:rPr lang="en-US" sz="1400" dirty="0" smtClean="0">
                <a:ea typeface="宋体"/>
                <a:cs typeface="Microsoft YaHei"/>
              </a:rPr>
              <a:t>2.) </a:t>
            </a:r>
            <a:r>
              <a:rPr lang="en-US" sz="1400" dirty="0">
                <a:ea typeface="宋体"/>
                <a:cs typeface="Microsoft YaHei"/>
              </a:rPr>
              <a:t>On single-handle kitchen faucets, the hot water may have to be turned off to prevent any hot water cross over.</a:t>
            </a:r>
          </a:p>
          <a:p>
            <a:pPr>
              <a:spcBef>
                <a:spcPts val="900"/>
              </a:spcBef>
              <a:spcAft>
                <a:spcPts val="0"/>
              </a:spcAft>
            </a:pPr>
            <a:r>
              <a:rPr lang="en-US" sz="1400" dirty="0" smtClean="0">
                <a:effectLst/>
                <a:latin typeface="+mj-lt"/>
                <a:ea typeface="宋体"/>
                <a:cs typeface="Microsoft YaHei"/>
              </a:rPr>
              <a:t>3.) Open the cold water faucet to release the pressure.</a:t>
            </a:r>
          </a:p>
          <a:p>
            <a:pPr>
              <a:spcBef>
                <a:spcPts val="900"/>
              </a:spcBef>
              <a:spcAft>
                <a:spcPts val="0"/>
              </a:spcAft>
            </a:pPr>
            <a:r>
              <a:rPr lang="en-US" sz="1400" dirty="0" smtClean="0">
                <a:effectLst/>
                <a:latin typeface="+mj-lt"/>
                <a:ea typeface="宋体"/>
                <a:cs typeface="Microsoft YaHei"/>
              </a:rPr>
              <a:t>4.) If the water continues to come out of faucet with angled valve turned off, the house main water must be turned off.</a:t>
            </a:r>
          </a:p>
          <a:p>
            <a:pPr>
              <a:spcBef>
                <a:spcPts val="900"/>
              </a:spcBef>
              <a:spcAft>
                <a:spcPts val="0"/>
              </a:spcAft>
            </a:pPr>
            <a:r>
              <a:rPr lang="en-US" sz="1400" dirty="0" smtClean="0">
                <a:latin typeface="+mj-lt"/>
                <a:ea typeface="宋体"/>
                <a:cs typeface="Microsoft YaHei"/>
              </a:rPr>
              <a:t>5.) Remove the cold water supply hose of the </a:t>
            </a:r>
            <a:r>
              <a:rPr lang="en-US" sz="1400" dirty="0" smtClean="0">
                <a:ea typeface="宋体"/>
                <a:cs typeface="Microsoft YaHei"/>
              </a:rPr>
              <a:t>faucet</a:t>
            </a:r>
            <a:r>
              <a:rPr lang="en-US" sz="1400" dirty="0" smtClean="0">
                <a:latin typeface="+mj-lt"/>
                <a:ea typeface="宋体"/>
                <a:cs typeface="Microsoft YaHei"/>
              </a:rPr>
              <a:t> from the valve</a:t>
            </a:r>
            <a:r>
              <a:rPr lang="en-US" altLang="en-US" sz="1400" dirty="0" smtClean="0"/>
              <a:t>. </a:t>
            </a:r>
          </a:p>
          <a:p>
            <a:pPr>
              <a:spcBef>
                <a:spcPts val="900"/>
              </a:spcBef>
              <a:spcAft>
                <a:spcPts val="0"/>
              </a:spcAft>
            </a:pPr>
            <a:r>
              <a:rPr lang="en-US" sz="1400" dirty="0" smtClean="0">
                <a:ea typeface="宋体"/>
                <a:cs typeface="Microsoft YaHei"/>
              </a:rPr>
              <a:t>6.) </a:t>
            </a:r>
            <a:r>
              <a:rPr lang="en-US" altLang="en-US" sz="1400" dirty="0" smtClean="0"/>
              <a:t>Install the adapter and the incoming feed water tube (red color) as shown below, make sure the O-ring is inserted in the proper position. </a:t>
            </a:r>
            <a:endParaRPr kumimoji="0" lang="en-US" altLang="en-US" sz="1400" b="1" dirty="0" smtClean="0">
              <a:ea typeface="宋体" pitchFamily="2" charset="-122"/>
              <a:cs typeface="Arial" charset="0"/>
            </a:endParaRP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8" name="群組 7"/>
          <p:cNvGrpSpPr/>
          <p:nvPr/>
        </p:nvGrpSpPr>
        <p:grpSpPr>
          <a:xfrm>
            <a:off x="239316" y="5296600"/>
            <a:ext cx="6379474" cy="3874535"/>
            <a:chOff x="239316" y="5296600"/>
            <a:chExt cx="6379474" cy="3874535"/>
          </a:xfrm>
        </p:grpSpPr>
        <p:sp>
          <p:nvSpPr>
            <p:cNvPr id="18" name="文字方塊 17"/>
            <p:cNvSpPr txBox="1"/>
            <p:nvPr/>
          </p:nvSpPr>
          <p:spPr>
            <a:xfrm>
              <a:off x="2492974" y="5328325"/>
              <a:ext cx="1870249" cy="369332"/>
            </a:xfrm>
            <a:prstGeom prst="rect">
              <a:avLst/>
            </a:prstGeom>
            <a:noFill/>
            <a:ln>
              <a:noFill/>
            </a:ln>
          </p:spPr>
          <p:txBody>
            <a:bodyPr wrap="square" rtlCol="0">
              <a:spAutoFit/>
            </a:bodyPr>
            <a:lstStyle/>
            <a:p>
              <a:pPr algn="ctr"/>
              <a:r>
                <a:rPr lang="en-US" b="1" dirty="0" smtClean="0"/>
                <a:t>3/8”</a:t>
              </a:r>
              <a:endParaRPr lang="en-US" b="1" dirty="0"/>
            </a:p>
          </p:txBody>
        </p:sp>
        <p:grpSp>
          <p:nvGrpSpPr>
            <p:cNvPr id="7" name="群組 6"/>
            <p:cNvGrpSpPr/>
            <p:nvPr/>
          </p:nvGrpSpPr>
          <p:grpSpPr>
            <a:xfrm>
              <a:off x="239316" y="5296600"/>
              <a:ext cx="6379474" cy="3874535"/>
              <a:chOff x="239316" y="5296600"/>
              <a:chExt cx="6379474" cy="3874535"/>
            </a:xfrm>
          </p:grpSpPr>
          <p:grpSp>
            <p:nvGrpSpPr>
              <p:cNvPr id="6" name="群組 5"/>
              <p:cNvGrpSpPr/>
              <p:nvPr/>
            </p:nvGrpSpPr>
            <p:grpSpPr>
              <a:xfrm>
                <a:off x="239316" y="5296600"/>
                <a:ext cx="6379474" cy="3874535"/>
                <a:chOff x="239316" y="5296600"/>
                <a:chExt cx="6379474" cy="3874535"/>
              </a:xfrm>
            </p:grpSpPr>
            <p:grpSp>
              <p:nvGrpSpPr>
                <p:cNvPr id="4" name="群組 3"/>
                <p:cNvGrpSpPr/>
                <p:nvPr/>
              </p:nvGrpSpPr>
              <p:grpSpPr>
                <a:xfrm>
                  <a:off x="239316" y="5296600"/>
                  <a:ext cx="6379474" cy="3874535"/>
                  <a:chOff x="239263" y="5254929"/>
                  <a:chExt cx="6379474" cy="3874535"/>
                </a:xfrm>
              </p:grpSpPr>
              <p:grpSp>
                <p:nvGrpSpPr>
                  <p:cNvPr id="100" name="群組 99"/>
                  <p:cNvGrpSpPr/>
                  <p:nvPr/>
                </p:nvGrpSpPr>
                <p:grpSpPr>
                  <a:xfrm>
                    <a:off x="239263" y="5254929"/>
                    <a:ext cx="6379474" cy="3874535"/>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200" y="2898969"/>
                      <a:ext cx="1510799" cy="3176596"/>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997943" y="2489870"/>
                      <a:ext cx="1541055" cy="366748"/>
                    </a:xfrm>
                    <a:prstGeom prst="rect">
                      <a:avLst/>
                    </a:prstGeom>
                    <a:noFill/>
                    <a:ln>
                      <a:noFill/>
                    </a:ln>
                  </p:spPr>
                  <p:txBody>
                    <a:bodyPr wrap="square" rtlCol="0">
                      <a:spAutoFit/>
                    </a:bodyPr>
                    <a:lstStyle/>
                    <a:p>
                      <a:pPr algn="ctr"/>
                      <a:r>
                        <a:rPr lang="en-US" b="1" dirty="0" smtClean="0"/>
                        <a:t>1/2”</a:t>
                      </a:r>
                      <a:endParaRPr lang="en-US" b="1" dirty="0"/>
                    </a:p>
                  </p:txBody>
                </p:sp>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2288" y="5698636"/>
                    <a:ext cx="1833530" cy="3198980"/>
                  </a:xfrm>
                  <a:prstGeom prst="rect">
                    <a:avLst/>
                  </a:prstGeom>
                  <a:ln>
                    <a:noFill/>
                  </a:ln>
                </p:spPr>
              </p:pic>
              <p:pic>
                <p:nvPicPr>
                  <p:cNvPr id="15" name="圖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5698636"/>
                    <a:ext cx="1833530" cy="1481406"/>
                  </a:xfrm>
                  <a:prstGeom prst="rect">
                    <a:avLst/>
                  </a:prstGeom>
                  <a:ln>
                    <a:noFill/>
                  </a:ln>
                </p:spPr>
              </p:pic>
              <p:pic>
                <p:nvPicPr>
                  <p:cNvPr id="16" name="圖片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7589845"/>
                    <a:ext cx="1833530" cy="1307771"/>
                  </a:xfrm>
                  <a:prstGeom prst="rect">
                    <a:avLst/>
                  </a:prstGeom>
                  <a:ln>
                    <a:noFill/>
                  </a:ln>
                </p:spPr>
              </p:pic>
            </p:grpSp>
            <p:sp>
              <p:nvSpPr>
                <p:cNvPr id="19" name="文字方塊 18"/>
                <p:cNvSpPr txBox="1"/>
                <p:nvPr/>
              </p:nvSpPr>
              <p:spPr>
                <a:xfrm>
                  <a:off x="4527516" y="5341820"/>
                  <a:ext cx="1870249" cy="369332"/>
                </a:xfrm>
                <a:prstGeom prst="rect">
                  <a:avLst/>
                </a:prstGeom>
                <a:noFill/>
                <a:ln>
                  <a:noFill/>
                </a:ln>
              </p:spPr>
              <p:txBody>
                <a:bodyPr wrap="square" rtlCol="0">
                  <a:spAutoFit/>
                </a:bodyPr>
                <a:lstStyle/>
                <a:p>
                  <a:pPr algn="ctr"/>
                  <a:r>
                    <a:rPr lang="en-US" b="1" dirty="0" smtClean="0"/>
                    <a:t>ON Position</a:t>
                  </a:r>
                  <a:endParaRPr lang="en-US" b="1" dirty="0"/>
                </a:p>
              </p:txBody>
            </p:sp>
          </p:grpSp>
          <p:sp>
            <p:nvSpPr>
              <p:cNvPr id="20" name="文字方塊 19"/>
              <p:cNvSpPr txBox="1"/>
              <p:nvPr/>
            </p:nvSpPr>
            <p:spPr>
              <a:xfrm>
                <a:off x="4527515" y="7262184"/>
                <a:ext cx="1870249" cy="369332"/>
              </a:xfrm>
              <a:prstGeom prst="rect">
                <a:avLst/>
              </a:prstGeom>
              <a:noFill/>
              <a:ln>
                <a:noFill/>
              </a:ln>
            </p:spPr>
            <p:txBody>
              <a:bodyPr wrap="square" rtlCol="0">
                <a:spAutoFit/>
              </a:bodyPr>
              <a:lstStyle/>
              <a:p>
                <a:pPr algn="ctr"/>
                <a:r>
                  <a:rPr lang="en-US" b="1" dirty="0" smtClean="0"/>
                  <a:t>OFF Position</a:t>
                </a:r>
                <a:endParaRPr lang="en-US" b="1" dirty="0"/>
              </a:p>
            </p:txBody>
          </p:sp>
        </p:grpSp>
      </p:grpSp>
    </p:spTree>
    <p:extLst>
      <p:ext uri="{BB962C8B-B14F-4D97-AF65-F5344CB8AC3E}">
        <p14:creationId xmlns:p14="http://schemas.microsoft.com/office/powerpoint/2010/main" val="785278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4</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WATER STORAGE TANK</a:t>
            </a:r>
            <a:endParaRPr lang="en-US" sz="2400" b="1" dirty="0" smtClean="0">
              <a:effectLst/>
              <a:latin typeface="Arial"/>
              <a:ea typeface="宋体"/>
            </a:endParaRPr>
          </a:p>
        </p:txBody>
      </p:sp>
      <p:sp>
        <p:nvSpPr>
          <p:cNvPr id="80" name="Text Box 391"/>
          <p:cNvSpPr>
            <a:spLocks noChangeArrowheads="1"/>
          </p:cNvSpPr>
          <p:nvPr/>
        </p:nvSpPr>
        <p:spPr bwMode="auto">
          <a:xfrm>
            <a:off x="764704" y="1314962"/>
            <a:ext cx="5328592"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600" b="1" dirty="0" smtClean="0">
                <a:solidFill>
                  <a:srgbClr val="10253F"/>
                </a:solidFill>
              </a:rPr>
              <a:t>NOTE :</a:t>
            </a:r>
          </a:p>
          <a:p>
            <a:pPr algn="ctr" eaLnBrk="1" hangingPunct="1">
              <a:spcBef>
                <a:spcPct val="50000"/>
              </a:spcBef>
              <a:buFontTx/>
              <a:buNone/>
            </a:pPr>
            <a:r>
              <a:rPr lang="en-US" altLang="zh-TW" sz="1200" dirty="0" smtClean="0"/>
              <a:t>Do not tamper with the air valve on low side of storage tank. It has been preset at 7-10 psi by the manufacturer.</a:t>
            </a:r>
            <a:endParaRPr lang="en-US" altLang="en-US" sz="1200" dirty="0"/>
          </a:p>
        </p:txBody>
      </p:sp>
      <p:sp>
        <p:nvSpPr>
          <p:cNvPr id="2" name="文字方塊 1"/>
          <p:cNvSpPr txBox="1"/>
          <p:nvPr/>
        </p:nvSpPr>
        <p:spPr>
          <a:xfrm>
            <a:off x="515351" y="2576736"/>
            <a:ext cx="5827298" cy="2736304"/>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a:t>
            </a:r>
            <a:r>
              <a:rPr lang="en-US" altLang="zh-TW" sz="1400" dirty="0" smtClean="0">
                <a:effectLst/>
                <a:latin typeface="+mj-lt"/>
                <a:ea typeface="宋体"/>
                <a:cs typeface="Microsoft YaHei"/>
              </a:rPr>
              <a:t>) </a:t>
            </a:r>
            <a:r>
              <a:rPr lang="en-US" sz="1400" dirty="0" smtClean="0">
                <a:effectLst/>
                <a:latin typeface="+mj-lt"/>
                <a:ea typeface="宋体"/>
                <a:cs typeface="Microsoft YaHei"/>
              </a:rPr>
              <a:t>Open the box and remove the stand from the top of the tank.</a:t>
            </a:r>
          </a:p>
          <a:p>
            <a:pPr>
              <a:spcBef>
                <a:spcPts val="900"/>
              </a:spcBef>
              <a:spcAft>
                <a:spcPts val="0"/>
              </a:spcAft>
            </a:pPr>
            <a:r>
              <a:rPr lang="en-US" sz="1400" dirty="0" smtClean="0">
                <a:effectLst/>
                <a:latin typeface="+mj-lt"/>
                <a:ea typeface="宋体"/>
                <a:cs typeface="Microsoft YaHei"/>
              </a:rPr>
              <a:t>2.</a:t>
            </a:r>
            <a:r>
              <a:rPr lang="en-US" altLang="zh-TW" sz="1400" dirty="0" smtClean="0">
                <a:effectLst/>
                <a:latin typeface="+mj-lt"/>
                <a:ea typeface="宋体"/>
                <a:cs typeface="Microsoft YaHei"/>
              </a:rPr>
              <a:t>) </a:t>
            </a:r>
            <a:r>
              <a:rPr lang="en-US" sz="1400" dirty="0" smtClean="0">
                <a:effectLst/>
                <a:latin typeface="+mj-lt"/>
                <a:ea typeface="宋体"/>
                <a:cs typeface="Microsoft YaHei"/>
              </a:rPr>
              <a:t>Wrap the thread 6-8 times with plumbers (Teflon) tape only.</a:t>
            </a:r>
          </a:p>
          <a:p>
            <a:pPr>
              <a:spcBef>
                <a:spcPts val="900"/>
              </a:spcBef>
              <a:spcAft>
                <a:spcPts val="0"/>
              </a:spcAft>
            </a:pPr>
            <a:r>
              <a:rPr lang="en-US" sz="1400" dirty="0" smtClean="0">
                <a:effectLst/>
                <a:latin typeface="+mj-lt"/>
                <a:ea typeface="宋体"/>
                <a:cs typeface="Microsoft YaHei"/>
              </a:rPr>
              <a:t>3.</a:t>
            </a:r>
            <a:r>
              <a:rPr lang="en-US" altLang="zh-TW" sz="1400" dirty="0" smtClean="0">
                <a:effectLst/>
                <a:latin typeface="+mj-lt"/>
                <a:ea typeface="宋体"/>
                <a:cs typeface="Microsoft YaHei"/>
              </a:rPr>
              <a:t>) </a:t>
            </a:r>
            <a:r>
              <a:rPr lang="en-US" sz="1400" dirty="0" smtClean="0">
                <a:effectLst/>
                <a:latin typeface="+mj-lt"/>
                <a:ea typeface="宋体"/>
                <a:cs typeface="Microsoft YaHei"/>
              </a:rPr>
              <a:t>Connect the ball valve to the thread. Make sure it is tight but not overly tight.</a:t>
            </a:r>
          </a:p>
          <a:p>
            <a:pPr>
              <a:spcBef>
                <a:spcPts val="900"/>
              </a:spcBef>
              <a:spcAft>
                <a:spcPts val="0"/>
              </a:spcAft>
            </a:pPr>
            <a:r>
              <a:rPr lang="en-US" sz="1400" dirty="0" smtClean="0">
                <a:effectLst/>
                <a:latin typeface="+mj-lt"/>
                <a:ea typeface="宋体"/>
                <a:cs typeface="Microsoft YaHei"/>
              </a:rPr>
              <a:t>4.</a:t>
            </a:r>
            <a:r>
              <a:rPr lang="en-US" altLang="zh-TW" sz="1400" dirty="0" smtClean="0">
                <a:effectLst/>
                <a:latin typeface="+mj-lt"/>
                <a:ea typeface="宋体"/>
                <a:cs typeface="Microsoft YaHei"/>
              </a:rPr>
              <a:t>) </a:t>
            </a:r>
            <a:r>
              <a:rPr lang="en-US" sz="1400" dirty="0" smtClean="0">
                <a:effectLst/>
                <a:latin typeface="+mj-lt"/>
                <a:ea typeface="宋体"/>
                <a:cs typeface="Microsoft YaHei"/>
              </a:rPr>
              <a:t>Place the storage tank in desire location. Since it is the pressure storage tank, it can stand up straight or lie down.</a:t>
            </a:r>
          </a:p>
          <a:p>
            <a:pPr>
              <a:spcBef>
                <a:spcPts val="900"/>
              </a:spcBef>
              <a:spcAft>
                <a:spcPts val="0"/>
              </a:spcAft>
            </a:pPr>
            <a:r>
              <a:rPr lang="en-US" sz="1400" dirty="0" smtClean="0">
                <a:effectLst/>
                <a:latin typeface="+mj-lt"/>
                <a:ea typeface="宋体"/>
                <a:cs typeface="Microsoft YaHei"/>
              </a:rPr>
              <a:t>5.</a:t>
            </a:r>
            <a:r>
              <a:rPr lang="en-US" altLang="zh-TW" sz="1400" dirty="0" smtClean="0">
                <a:effectLst/>
                <a:latin typeface="+mj-lt"/>
                <a:ea typeface="宋体"/>
                <a:cs typeface="Microsoft YaHei"/>
              </a:rPr>
              <a:t>) </a:t>
            </a:r>
            <a:r>
              <a:rPr lang="en-US" sz="1400" dirty="0" smtClean="0">
                <a:effectLst/>
                <a:latin typeface="+mj-lt"/>
                <a:ea typeface="宋体"/>
                <a:cs typeface="Microsoft YaHei"/>
              </a:rPr>
              <a:t>Connect the (yellow) tubing from inline filter (5th stage) to the tank ball valve. (See 5-Stage RO system diagram page 6)</a:t>
            </a:r>
          </a:p>
          <a:p>
            <a:pPr>
              <a:spcBef>
                <a:spcPts val="900"/>
              </a:spcBef>
              <a:spcAft>
                <a:spcPts val="0"/>
              </a:spcAft>
            </a:pPr>
            <a:r>
              <a:rPr lang="en-US" sz="1400" dirty="0" smtClean="0">
                <a:effectLst/>
                <a:latin typeface="+mj-lt"/>
                <a:ea typeface="宋体"/>
                <a:cs typeface="Microsoft YaHei"/>
              </a:rPr>
              <a:t>6.</a:t>
            </a:r>
            <a:r>
              <a:rPr lang="en-US" altLang="zh-TW" sz="1400" dirty="0" smtClean="0">
                <a:effectLst/>
                <a:latin typeface="+mj-lt"/>
                <a:ea typeface="宋体"/>
                <a:cs typeface="Microsoft YaHei"/>
              </a:rPr>
              <a:t>) </a:t>
            </a:r>
            <a:r>
              <a:rPr lang="en-US" sz="1400" dirty="0" smtClean="0">
                <a:effectLst/>
                <a:latin typeface="+mj-lt"/>
                <a:ea typeface="宋体"/>
                <a:cs typeface="Microsoft YaHei"/>
              </a:rPr>
              <a:t>Turn the tank ball valve on.</a:t>
            </a:r>
            <a:endParaRPr kumimoji="0" lang="en-US" altLang="en-US" sz="1400" b="1" dirty="0" smtClean="0">
              <a:ea typeface="宋体" pitchFamily="2" charset="-122"/>
              <a:cs typeface="Arial" charset="0"/>
            </a:endParaRPr>
          </a:p>
          <a:p>
            <a:endParaRPr lang="en-US" dirty="0"/>
          </a:p>
        </p:txBody>
      </p:sp>
      <p:grpSp>
        <p:nvGrpSpPr>
          <p:cNvPr id="5" name="群組 4"/>
          <p:cNvGrpSpPr/>
          <p:nvPr/>
        </p:nvGrpSpPr>
        <p:grpSpPr>
          <a:xfrm>
            <a:off x="332656" y="5529064"/>
            <a:ext cx="6286081" cy="2664296"/>
            <a:chOff x="332656" y="5601072"/>
            <a:chExt cx="6286081" cy="2664296"/>
          </a:xfrm>
        </p:grpSpPr>
        <p:grpSp>
          <p:nvGrpSpPr>
            <p:cNvPr id="3" name="群組 2"/>
            <p:cNvGrpSpPr/>
            <p:nvPr/>
          </p:nvGrpSpPr>
          <p:grpSpPr>
            <a:xfrm>
              <a:off x="332656" y="5601072"/>
              <a:ext cx="6286081" cy="2664296"/>
              <a:chOff x="332656" y="5601072"/>
              <a:chExt cx="6286081" cy="2664296"/>
            </a:xfrm>
          </p:grpSpPr>
          <p:grpSp>
            <p:nvGrpSpPr>
              <p:cNvPr id="100" name="群組 99"/>
              <p:cNvGrpSpPr/>
              <p:nvPr/>
            </p:nvGrpSpPr>
            <p:grpSpPr>
              <a:xfrm>
                <a:off x="332656" y="5601072"/>
                <a:ext cx="6286081" cy="2664296"/>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500" y="3056979"/>
                  <a:ext cx="1540890" cy="2991505"/>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864674" y="2477744"/>
                  <a:ext cx="1625716" cy="533340"/>
                </a:xfrm>
                <a:prstGeom prst="rect">
                  <a:avLst/>
                </a:prstGeom>
                <a:noFill/>
                <a:ln>
                  <a:noFill/>
                </a:ln>
              </p:spPr>
              <p:txBody>
                <a:bodyPr wrap="square" rtlCol="0">
                  <a:spAutoFit/>
                </a:bodyPr>
                <a:lstStyle/>
                <a:p>
                  <a:pPr algn="ctr"/>
                  <a:r>
                    <a:rPr lang="en-US" altLang="zh-TW" b="1" dirty="0" smtClean="0"/>
                    <a:t>Connect Valve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9389" y="3063824"/>
                  <a:ext cx="1536191" cy="2982378"/>
                </a:xfrm>
                <a:prstGeom prst="rect">
                  <a:avLst/>
                </a:prstGeom>
                <a:ln>
                  <a:noFill/>
                </a:ln>
              </p:spPr>
            </p:pic>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6674" y="6018764"/>
                <a:ext cx="1837053" cy="2065262"/>
              </a:xfrm>
              <a:prstGeom prst="rect">
                <a:avLst/>
              </a:prstGeom>
              <a:ln>
                <a:noFill/>
              </a:ln>
            </p:spPr>
          </p:pic>
        </p:grpSp>
        <p:sp>
          <p:nvSpPr>
            <p:cNvPr id="4" name="文字方塊 3"/>
            <p:cNvSpPr txBox="1"/>
            <p:nvPr/>
          </p:nvSpPr>
          <p:spPr>
            <a:xfrm>
              <a:off x="2719612" y="5614490"/>
              <a:ext cx="1512168" cy="369332"/>
            </a:xfrm>
            <a:prstGeom prst="rect">
              <a:avLst/>
            </a:prstGeom>
            <a:noFill/>
          </p:spPr>
          <p:txBody>
            <a:bodyPr wrap="square" rtlCol="0">
              <a:spAutoFit/>
            </a:bodyPr>
            <a:lstStyle/>
            <a:p>
              <a:pPr algn="ctr"/>
              <a:r>
                <a:rPr lang="en-US" b="1" dirty="0" smtClean="0"/>
                <a:t>ON Position</a:t>
              </a:r>
              <a:endParaRPr lang="en-US" b="1" dirty="0"/>
            </a:p>
          </p:txBody>
        </p:sp>
        <p:sp>
          <p:nvSpPr>
            <p:cNvPr id="16" name="文字方塊 15"/>
            <p:cNvSpPr txBox="1"/>
            <p:nvPr/>
          </p:nvSpPr>
          <p:spPr>
            <a:xfrm>
              <a:off x="4647127" y="5622446"/>
              <a:ext cx="1636145" cy="369332"/>
            </a:xfrm>
            <a:prstGeom prst="rect">
              <a:avLst/>
            </a:prstGeom>
            <a:noFill/>
          </p:spPr>
          <p:txBody>
            <a:bodyPr wrap="square" rtlCol="0">
              <a:spAutoFit/>
            </a:bodyPr>
            <a:lstStyle/>
            <a:p>
              <a:pPr algn="ctr"/>
              <a:r>
                <a:rPr lang="en-US" b="1" dirty="0" smtClean="0"/>
                <a:t>OFF Position</a:t>
              </a:r>
              <a:endParaRPr lang="en-US" b="1" dirty="0"/>
            </a:p>
          </p:txBody>
        </p:sp>
      </p:grpSp>
    </p:spTree>
    <p:extLst>
      <p:ext uri="{BB962C8B-B14F-4D97-AF65-F5344CB8AC3E}">
        <p14:creationId xmlns:p14="http://schemas.microsoft.com/office/powerpoint/2010/main" val="1427312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5</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a:solidFill>
                  <a:srgbClr val="000000"/>
                </a:solidFill>
                <a:latin typeface="Arial"/>
                <a:ea typeface="宋体"/>
                <a:cs typeface="Arial"/>
              </a:rPr>
              <a:t>DRAIN LINE ADAPTER</a:t>
            </a:r>
            <a:endParaRPr lang="en-US" sz="2400" b="1" dirty="0" smtClean="0">
              <a:effectLst/>
              <a:latin typeface="Arial"/>
              <a:ea typeface="宋体"/>
            </a:endParaRPr>
          </a:p>
        </p:txBody>
      </p:sp>
      <p:sp>
        <p:nvSpPr>
          <p:cNvPr id="80" name="Text Box 391"/>
          <p:cNvSpPr>
            <a:spLocks noChangeArrowheads="1"/>
          </p:cNvSpPr>
          <p:nvPr/>
        </p:nvSpPr>
        <p:spPr bwMode="auto">
          <a:xfrm>
            <a:off x="247649" y="1279403"/>
            <a:ext cx="6362700" cy="1405790"/>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1200" dirty="0" smtClean="0"/>
              <a:t>There are three configurations to install the drain line adapter. It depends upon if there is the garbage disposal with/without dishwasher under the sink</a:t>
            </a:r>
            <a:r>
              <a:rPr lang="en-US" altLang="en-US" sz="1200" dirty="0" smtClean="0"/>
              <a:t>.</a:t>
            </a:r>
          </a:p>
          <a:p>
            <a:pPr eaLnBrk="1" hangingPunct="1">
              <a:spcBef>
                <a:spcPct val="50000"/>
              </a:spcBef>
              <a:buNone/>
            </a:pPr>
            <a:r>
              <a:rPr lang="en-US" sz="1200" dirty="0" smtClean="0">
                <a:solidFill>
                  <a:srgbClr val="FF0000"/>
                </a:solidFill>
              </a:rPr>
              <a:t>NOTE</a:t>
            </a:r>
            <a:r>
              <a:rPr lang="en-US" altLang="zh-TW" sz="1200" dirty="0" smtClean="0">
                <a:solidFill>
                  <a:srgbClr val="FF0000"/>
                </a:solidFill>
              </a:rPr>
              <a:t>:</a:t>
            </a:r>
            <a:r>
              <a:rPr lang="en-US" sz="1200" dirty="0" smtClean="0">
                <a:solidFill>
                  <a:srgbClr val="FF0000"/>
                </a:solidFill>
              </a:rPr>
              <a:t> Use tautness of dishwasher hose to keep tail of adapter slightly above horizontal. It is important for proper drainage and a clog free installation, if dishwasher hose material cannot be easily shortened or it is undesirable to do so, attach uncut end of hose to adapter, then tie up remaining slack with suitable material.</a:t>
            </a:r>
            <a:endParaRPr lang="en-US" altLang="en-US" sz="1200" dirty="0"/>
          </a:p>
        </p:txBody>
      </p:sp>
      <p:grpSp>
        <p:nvGrpSpPr>
          <p:cNvPr id="8" name="群組 7"/>
          <p:cNvGrpSpPr/>
          <p:nvPr/>
        </p:nvGrpSpPr>
        <p:grpSpPr>
          <a:xfrm>
            <a:off x="192574" y="2898266"/>
            <a:ext cx="6472851" cy="6480722"/>
            <a:chOff x="213441" y="2290566"/>
            <a:chExt cx="6472851" cy="7126928"/>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664" y="4587021"/>
              <a:ext cx="1872208" cy="1384996"/>
            </a:xfrm>
            <a:prstGeom prst="rect">
              <a:avLst/>
            </a:prstGeom>
            <a:ln>
              <a:noFill/>
            </a:ln>
          </p:spPr>
        </p:pic>
        <p:sp>
          <p:nvSpPr>
            <p:cNvPr id="26" name="文字方塊 25"/>
            <p:cNvSpPr txBox="1"/>
            <p:nvPr/>
          </p:nvSpPr>
          <p:spPr>
            <a:xfrm>
              <a:off x="2437936" y="4665375"/>
              <a:ext cx="4087407" cy="1200329"/>
            </a:xfrm>
            <a:prstGeom prst="rect">
              <a:avLst/>
            </a:prstGeom>
            <a:noFill/>
          </p:spPr>
          <p:txBody>
            <a:bodyPr wrap="square" rtlCol="0">
              <a:noAutofit/>
            </a:bodyPr>
            <a:lstStyle/>
            <a:p>
              <a:r>
                <a:rPr lang="en-US" sz="1200" dirty="0"/>
                <a:t>3</a:t>
              </a:r>
              <a:r>
                <a:rPr lang="en-US" sz="1200" dirty="0" smtClean="0"/>
                <a:t>.) Scrape the inside of exposed disposal nipple with a screwdriver to remove any buildup caused by dishwasher.</a:t>
              </a:r>
            </a:p>
            <a:p>
              <a:endParaRPr lang="en-US" sz="1200" dirty="0" smtClean="0"/>
            </a:p>
            <a:p>
              <a:r>
                <a:rPr lang="en-US" sz="1200" dirty="0"/>
                <a:t>4</a:t>
              </a:r>
              <a:r>
                <a:rPr lang="en-US" sz="1200" dirty="0" smtClean="0"/>
                <a:t>.) Mount provided hose coupler one inch over disposal nipple. Then slip both provided new stainless steel hose clamps loosely over hose coupler.</a:t>
              </a:r>
            </a:p>
          </p:txBody>
        </p:sp>
        <p:grpSp>
          <p:nvGrpSpPr>
            <p:cNvPr id="7" name="群組 6"/>
            <p:cNvGrpSpPr/>
            <p:nvPr/>
          </p:nvGrpSpPr>
          <p:grpSpPr>
            <a:xfrm>
              <a:off x="213441" y="2290566"/>
              <a:ext cx="6472851" cy="7126928"/>
              <a:chOff x="213441" y="2290566"/>
              <a:chExt cx="6472851" cy="7126928"/>
            </a:xfrm>
          </p:grpSpPr>
          <p:grpSp>
            <p:nvGrpSpPr>
              <p:cNvPr id="6" name="群組 5"/>
              <p:cNvGrpSpPr/>
              <p:nvPr/>
            </p:nvGrpSpPr>
            <p:grpSpPr>
              <a:xfrm>
                <a:off x="213441" y="2290566"/>
                <a:ext cx="6472851" cy="7126928"/>
                <a:chOff x="213441" y="2290566"/>
                <a:chExt cx="6472851" cy="7126928"/>
              </a:xfrm>
            </p:grpSpPr>
            <p:grpSp>
              <p:nvGrpSpPr>
                <p:cNvPr id="5" name="群組 4"/>
                <p:cNvGrpSpPr/>
                <p:nvPr/>
              </p:nvGrpSpPr>
              <p:grpSpPr>
                <a:xfrm>
                  <a:off x="213441" y="2290566"/>
                  <a:ext cx="6472851" cy="7126928"/>
                  <a:chOff x="213441" y="2290566"/>
                  <a:chExt cx="6472851" cy="7262021"/>
                </a:xfrm>
              </p:grpSpPr>
              <p:grpSp>
                <p:nvGrpSpPr>
                  <p:cNvPr id="3" name="群組 2"/>
                  <p:cNvGrpSpPr/>
                  <p:nvPr/>
                </p:nvGrpSpPr>
                <p:grpSpPr>
                  <a:xfrm>
                    <a:off x="213441" y="2290566"/>
                    <a:ext cx="6472851" cy="7262021"/>
                    <a:chOff x="213441" y="2290566"/>
                    <a:chExt cx="6472851" cy="7262021"/>
                  </a:xfrm>
                </p:grpSpPr>
                <p:grpSp>
                  <p:nvGrpSpPr>
                    <p:cNvPr id="11264" name="群組 11263"/>
                    <p:cNvGrpSpPr/>
                    <p:nvPr/>
                  </p:nvGrpSpPr>
                  <p:grpSpPr>
                    <a:xfrm>
                      <a:off x="213441" y="2290566"/>
                      <a:ext cx="6472851" cy="7262021"/>
                      <a:chOff x="800708" y="2458367"/>
                      <a:chExt cx="5327302" cy="3715963"/>
                    </a:xfrm>
                  </p:grpSpPr>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089" y="2745492"/>
                        <a:ext cx="1540869" cy="708700"/>
                      </a:xfrm>
                      <a:prstGeom prst="rect">
                        <a:avLst/>
                      </a:prstGeom>
                      <a:ln>
                        <a:noFill/>
                      </a:ln>
                    </p:spPr>
                  </p:pic>
                  <p:sp>
                    <p:nvSpPr>
                      <p:cNvPr id="49" name="矩形 48"/>
                      <p:cNvSpPr/>
                      <p:nvPr/>
                    </p:nvSpPr>
                    <p:spPr bwMode="auto">
                      <a:xfrm>
                        <a:off x="800708" y="2458367"/>
                        <a:ext cx="5256584" cy="371596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800708" y="2477575"/>
                        <a:ext cx="5327302" cy="421225"/>
                      </a:xfrm>
                      <a:prstGeom prst="rect">
                        <a:avLst/>
                      </a:prstGeom>
                      <a:noFill/>
                      <a:ln>
                        <a:noFill/>
                      </a:ln>
                    </p:spPr>
                    <p:txBody>
                      <a:bodyPr wrap="square" rtlCol="0">
                        <a:noAutofit/>
                      </a:bodyPr>
                      <a:lstStyle/>
                      <a:p>
                        <a:pPr algn="ctr"/>
                        <a:r>
                          <a:rPr lang="en-US" b="1" dirty="0" smtClean="0"/>
                          <a:t>A: Garbage disposal with Dishwasher </a:t>
                        </a:r>
                        <a:endParaRPr lang="en-US" b="1" dirty="0"/>
                      </a:p>
                    </p:txBody>
                  </p:sp>
                </p:grpSp>
                <p:sp>
                  <p:nvSpPr>
                    <p:cNvPr id="2" name="文字方塊 1"/>
                    <p:cNvSpPr txBox="1"/>
                    <p:nvPr/>
                  </p:nvSpPr>
                  <p:spPr>
                    <a:xfrm>
                      <a:off x="2437937" y="2851686"/>
                      <a:ext cx="4087407" cy="1384995"/>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Remove dishwasher drain hose from disposal by unscrewing hose clamp, or expanding spring clamp with</a:t>
                      </a:r>
                    </a:p>
                    <a:p>
                      <a:r>
                        <a:rPr lang="en-US" sz="1200" dirty="0"/>
                        <a:t>p</a:t>
                      </a:r>
                      <a:r>
                        <a:rPr lang="en-US" sz="1200" dirty="0" smtClean="0"/>
                        <a:t>liers. Move clamp away from disposal nipple, then twist</a:t>
                      </a:r>
                    </a:p>
                    <a:p>
                      <a:r>
                        <a:rPr lang="en-US" sz="1200" dirty="0" smtClean="0"/>
                        <a:t>hose back and forth while pulling away from disposal.</a:t>
                      </a:r>
                    </a:p>
                  </p:txBody>
                </p:sp>
              </p:grpSp>
              <p:sp>
                <p:nvSpPr>
                  <p:cNvPr id="4" name="文字方塊 3"/>
                  <p:cNvSpPr txBox="1"/>
                  <p:nvPr/>
                </p:nvSpPr>
                <p:spPr>
                  <a:xfrm>
                    <a:off x="410393" y="6325022"/>
                    <a:ext cx="6120682" cy="864095"/>
                  </a:xfrm>
                  <a:prstGeom prst="rect">
                    <a:avLst/>
                  </a:prstGeom>
                  <a:noFill/>
                </p:spPr>
                <p:txBody>
                  <a:bodyPr wrap="square" rtlCol="0">
                    <a:noAutofit/>
                  </a:bodyPr>
                  <a:lstStyle/>
                  <a:p>
                    <a:r>
                      <a:rPr lang="en-US" sz="1200" dirty="0" smtClean="0"/>
                      <a:t>5.) Slide the three-way adapter into remaining one inch of hose coupler unti</a:t>
                    </a:r>
                    <a:r>
                      <a:rPr lang="en-US" sz="1200" dirty="0"/>
                      <a:t>l</a:t>
                    </a:r>
                    <a:r>
                      <a:rPr lang="en-US" sz="1200" dirty="0" smtClean="0"/>
                      <a:t> firmly seated against disposal nipple. Orient the ‘smaller branch" in a vertical position to connect RO drain tube. Tighten both hose clamps securely over hose coupler so that the three-way adapter is solidly mounted on disposal.</a:t>
                    </a:r>
                  </a:p>
                  <a:p>
                    <a:endParaRPr lang="en-US" sz="1200" dirty="0"/>
                  </a:p>
                  <a:p>
                    <a:endParaRPr lang="en-US" sz="1200" dirty="0" smtClean="0"/>
                  </a:p>
                  <a:p>
                    <a:endParaRPr lang="en-US" sz="1200" dirty="0"/>
                  </a:p>
                </p:txBody>
              </p:sp>
            </p:grpSp>
            <p:sp>
              <p:nvSpPr>
                <p:cNvPr id="30" name="文字方塊 29"/>
                <p:cNvSpPr txBox="1"/>
                <p:nvPr/>
              </p:nvSpPr>
              <p:spPr>
                <a:xfrm>
                  <a:off x="2437937" y="7375759"/>
                  <a:ext cx="4087407" cy="1702944"/>
                </a:xfrm>
                <a:prstGeom prst="rect">
                  <a:avLst/>
                </a:prstGeom>
                <a:noFill/>
              </p:spPr>
              <p:txBody>
                <a:bodyPr wrap="square" rtlCol="0">
                  <a:noAutofit/>
                </a:bodyPr>
                <a:lstStyle/>
                <a:p>
                  <a:r>
                    <a:rPr lang="en-US" sz="1200" dirty="0" smtClean="0"/>
                    <a:t>6.) Lift tail of adapter slightly higher than horizontal, and position semi-taut hose behind it. Take a measurement on the hose against the three-way adapter. Cut off excess hose squarely with a sharp Knife, then reuse original hose clamp and tighten securely.</a:t>
                  </a:r>
                </a:p>
                <a:p>
                  <a:endParaRPr lang="en-US" sz="1200" dirty="0" smtClean="0"/>
                </a:p>
                <a:p>
                  <a:r>
                    <a:rPr lang="en-US" sz="1200" dirty="0" smtClean="0"/>
                    <a:t>7.) Insert the rubber plug with elbow quick fitting into the smaller branch of the three-way adapter. Then insert  the RO drain tube (gray color) into the elbow quick fitting.</a:t>
                  </a:r>
                </a:p>
                <a:p>
                  <a:endParaRPr lang="en-US" sz="1200" dirty="0" smtClean="0"/>
                </a:p>
              </p:txBody>
            </p:sp>
          </p:gr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664" y="7534733"/>
                <a:ext cx="1872208" cy="1384996"/>
              </a:xfrm>
              <a:prstGeom prst="rect">
                <a:avLst/>
              </a:prstGeom>
              <a:ln>
                <a:noFill/>
              </a:ln>
            </p:spPr>
          </p:pic>
        </p:grpSp>
      </p:grpSp>
    </p:spTree>
    <p:extLst>
      <p:ext uri="{BB962C8B-B14F-4D97-AF65-F5344CB8AC3E}">
        <p14:creationId xmlns:p14="http://schemas.microsoft.com/office/powerpoint/2010/main" val="3159980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20" name="群組 19"/>
          <p:cNvGrpSpPr/>
          <p:nvPr/>
        </p:nvGrpSpPr>
        <p:grpSpPr>
          <a:xfrm>
            <a:off x="223474" y="279719"/>
            <a:ext cx="6472851" cy="5622333"/>
            <a:chOff x="223474" y="194763"/>
            <a:chExt cx="6472851" cy="5622333"/>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2482088"/>
              <a:ext cx="1872208" cy="1384996"/>
            </a:xfrm>
            <a:prstGeom prst="rect">
              <a:avLst/>
            </a:prstGeom>
            <a:ln>
              <a:noFill/>
            </a:ln>
          </p:spPr>
        </p:pic>
        <p:sp>
          <p:nvSpPr>
            <p:cNvPr id="26" name="文字方塊 25"/>
            <p:cNvSpPr txBox="1"/>
            <p:nvPr/>
          </p:nvSpPr>
          <p:spPr>
            <a:xfrm>
              <a:off x="2426618" y="2209585"/>
              <a:ext cx="4087407" cy="1712288"/>
            </a:xfrm>
            <a:prstGeom prst="rect">
              <a:avLst/>
            </a:prstGeom>
            <a:noFill/>
          </p:spPr>
          <p:txBody>
            <a:bodyPr wrap="square" rtlCol="0">
              <a:noAutofit/>
            </a:bodyPr>
            <a:lstStyle/>
            <a:p>
              <a:r>
                <a:rPr lang="en-US" sz="1200" dirty="0" smtClean="0"/>
                <a:t>3.) Mount provided hose coupler one inch over disposal nipple. Then slip both provided new stainless steel hose clamps loosely over hose coupler.</a:t>
              </a:r>
            </a:p>
            <a:p>
              <a:endParaRPr lang="en-US" sz="1200" dirty="0" smtClean="0"/>
            </a:p>
            <a:p>
              <a:r>
                <a:rPr lang="en-US" altLang="zh-TW" sz="1200" dirty="0"/>
                <a:t>4</a:t>
              </a:r>
              <a:r>
                <a:rPr lang="en-US" sz="1200" dirty="0" smtClean="0"/>
                <a:t>.) Slide the bigger end of the two-way adapter into remaining one inch of hose coupler until firmly seated against disposal nipple. Tighten both hose clamps securely over hose coupler so that the two-way adapter is solidly mounted on disposal.</a:t>
              </a:r>
            </a:p>
            <a:p>
              <a:endParaRPr lang="en-US" sz="1200" dirty="0" smtClean="0"/>
            </a:p>
            <a:p>
              <a:endParaRPr lang="en-US" sz="1200" dirty="0" smtClean="0"/>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745443"/>
              <a:ext cx="1872208" cy="1359231"/>
            </a:xfrm>
            <a:prstGeom prst="rect">
              <a:avLst/>
            </a:prstGeom>
            <a:ln>
              <a:noFill/>
            </a:ln>
          </p:spPr>
        </p:pic>
        <p:sp>
          <p:nvSpPr>
            <p:cNvPr id="49" name="矩形 48"/>
            <p:cNvSpPr/>
            <p:nvPr/>
          </p:nvSpPr>
          <p:spPr bwMode="auto">
            <a:xfrm>
              <a:off x="223474" y="194763"/>
              <a:ext cx="6386926" cy="562233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223474" y="231600"/>
              <a:ext cx="6472851" cy="807877"/>
            </a:xfrm>
            <a:prstGeom prst="rect">
              <a:avLst/>
            </a:prstGeom>
            <a:noFill/>
            <a:ln>
              <a:noFill/>
            </a:ln>
          </p:spPr>
          <p:txBody>
            <a:bodyPr wrap="square" rtlCol="0">
              <a:noAutofit/>
            </a:bodyPr>
            <a:lstStyle/>
            <a:p>
              <a:pPr algn="ctr"/>
              <a:r>
                <a:rPr lang="en-US" b="1" dirty="0"/>
                <a:t>B</a:t>
              </a:r>
              <a:r>
                <a:rPr lang="en-US" b="1" dirty="0" smtClean="0"/>
                <a:t>: Garbage disposal without Dishwasher </a:t>
              </a:r>
              <a:endParaRPr lang="en-US" b="1" dirty="0"/>
            </a:p>
          </p:txBody>
        </p:sp>
        <p:sp>
          <p:nvSpPr>
            <p:cNvPr id="2" name="文字方塊 1"/>
            <p:cNvSpPr txBox="1"/>
            <p:nvPr/>
          </p:nvSpPr>
          <p:spPr>
            <a:xfrm>
              <a:off x="2437935" y="635538"/>
              <a:ext cx="4087407" cy="1509150"/>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Knock out the plug inside the disposal nipple by using a hammer and flat screwdriver. Tap away all edges of the knock out plug until only a round hole remains. Remove all pieces of plug left inside disposal. Run fingers carefully to search for any hidden fragments.</a:t>
              </a:r>
            </a:p>
            <a:p>
              <a:endParaRPr lang="en-US" sz="1200" dirty="0" smtClean="0"/>
            </a:p>
          </p:txBody>
        </p:sp>
        <p:sp>
          <p:nvSpPr>
            <p:cNvPr id="30" name="文字方塊 29"/>
            <p:cNvSpPr txBox="1"/>
            <p:nvPr/>
          </p:nvSpPr>
          <p:spPr>
            <a:xfrm>
              <a:off x="2447970" y="4023617"/>
              <a:ext cx="4087407" cy="1721471"/>
            </a:xfrm>
            <a:prstGeom prst="rect">
              <a:avLst/>
            </a:prstGeom>
            <a:noFill/>
          </p:spPr>
          <p:txBody>
            <a:bodyPr wrap="square" rtlCol="0">
              <a:noAutofit/>
            </a:bodyPr>
            <a:lstStyle/>
            <a:p>
              <a:r>
                <a:rPr lang="en-US" altLang="zh-TW" sz="1200" dirty="0"/>
                <a:t>5</a:t>
              </a:r>
              <a:r>
                <a:rPr lang="en-US" sz="1200" dirty="0" smtClean="0"/>
                <a:t>.) Lift tail of adapter slightly higher than horizontal, and position semi-taut hose behind it. Take a measurement on the hose against the two-way adapter. Cut off excess hose squarely with a sharp Knife, then reuse original hose clamp and tighten securely.</a:t>
              </a:r>
            </a:p>
            <a:p>
              <a:endParaRPr lang="en-US" sz="1200" dirty="0" smtClean="0"/>
            </a:p>
            <a:p>
              <a:r>
                <a:rPr lang="en-US" altLang="zh-TW" sz="1200" dirty="0"/>
                <a:t>6</a:t>
              </a:r>
              <a:r>
                <a:rPr lang="en-US" sz="1200" dirty="0" smtClean="0"/>
                <a:t>.) Insert the rubber plug with elbow quick fitting into the smaller end of the two-way adapter. Then insert  the RO drain tube (gray color) into the elbow quick fitting.</a:t>
              </a:r>
            </a:p>
            <a:p>
              <a:endParaRPr lang="en-US" sz="1200" dirty="0" smtClean="0"/>
            </a:p>
          </p:txBody>
        </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4191854"/>
              <a:ext cx="1872208" cy="1384996"/>
            </a:xfrm>
            <a:prstGeom prst="rect">
              <a:avLst/>
            </a:prstGeom>
            <a:ln>
              <a:noFill/>
            </a:ln>
          </p:spPr>
        </p:pic>
      </p:grpSp>
      <p:grpSp>
        <p:nvGrpSpPr>
          <p:cNvPr id="21" name="群組 20"/>
          <p:cNvGrpSpPr/>
          <p:nvPr/>
        </p:nvGrpSpPr>
        <p:grpSpPr>
          <a:xfrm>
            <a:off x="223474" y="5959202"/>
            <a:ext cx="6472851" cy="3530302"/>
            <a:chOff x="223474" y="5959202"/>
            <a:chExt cx="6472851" cy="3530302"/>
          </a:xfrm>
        </p:grpSpPr>
        <p:sp>
          <p:nvSpPr>
            <p:cNvPr id="34" name="矩形 33"/>
            <p:cNvSpPr/>
            <p:nvPr/>
          </p:nvSpPr>
          <p:spPr bwMode="auto">
            <a:xfrm>
              <a:off x="223474" y="5959202"/>
              <a:ext cx="6386926" cy="353030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9" name="圖片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6" y="7954295"/>
              <a:ext cx="1872208" cy="1384996"/>
            </a:xfrm>
            <a:prstGeom prst="rect">
              <a:avLst/>
            </a:prstGeom>
            <a:ln>
              <a:noFill/>
            </a:ln>
          </p:spPr>
        </p:pic>
        <p:sp>
          <p:nvSpPr>
            <p:cNvPr id="31" name="文字方塊 30"/>
            <p:cNvSpPr txBox="1"/>
            <p:nvPr/>
          </p:nvSpPr>
          <p:spPr>
            <a:xfrm>
              <a:off x="2437936" y="7954295"/>
              <a:ext cx="4087407" cy="1384996"/>
            </a:xfrm>
            <a:prstGeom prst="rect">
              <a:avLst/>
            </a:prstGeom>
            <a:noFill/>
          </p:spPr>
          <p:txBody>
            <a:bodyPr wrap="square" rtlCol="0">
              <a:noAutofit/>
            </a:bodyPr>
            <a:lstStyle/>
            <a:p>
              <a:r>
                <a:rPr lang="en-US" sz="1200" dirty="0" smtClean="0"/>
                <a:t>2.) Position the rubber drain plug at selected location and mark for the opening. Drill ½-inch </a:t>
              </a:r>
              <a:r>
                <a:rPr lang="en-US" altLang="zh-TW" sz="1200" dirty="0" smtClean="0"/>
                <a:t>(12.7mm) hole at mark through one side of pipe.</a:t>
              </a:r>
              <a:endParaRPr lang="en-US" sz="1200" dirty="0" smtClean="0"/>
            </a:p>
            <a:p>
              <a:endParaRPr lang="en-US" sz="1200" dirty="0" smtClean="0"/>
            </a:p>
            <a:p>
              <a:r>
                <a:rPr lang="en-US" sz="1200" dirty="0" smtClean="0"/>
                <a:t>3.) Insert the rubber plug with elbow quick fitting into the hole of the drainpipe. Then insert  the RO drain tube (gray color) into the elbow quick fitting.</a:t>
              </a:r>
            </a:p>
          </p:txBody>
        </p:sp>
        <p:pic>
          <p:nvPicPr>
            <p:cNvPr id="33" name="圖片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915" y="6388306"/>
              <a:ext cx="1872208" cy="1359231"/>
            </a:xfrm>
            <a:prstGeom prst="rect">
              <a:avLst/>
            </a:prstGeom>
            <a:ln>
              <a:noFill/>
            </a:ln>
          </p:spPr>
        </p:pic>
        <p:sp>
          <p:nvSpPr>
            <p:cNvPr id="35" name="文字方塊 34"/>
            <p:cNvSpPr txBox="1"/>
            <p:nvPr/>
          </p:nvSpPr>
          <p:spPr>
            <a:xfrm>
              <a:off x="223474" y="6002302"/>
              <a:ext cx="6472851" cy="807877"/>
            </a:xfrm>
            <a:prstGeom prst="rect">
              <a:avLst/>
            </a:prstGeom>
            <a:noFill/>
            <a:ln>
              <a:noFill/>
            </a:ln>
          </p:spPr>
          <p:txBody>
            <a:bodyPr wrap="square" rtlCol="0">
              <a:noAutofit/>
            </a:bodyPr>
            <a:lstStyle/>
            <a:p>
              <a:pPr algn="ctr"/>
              <a:r>
                <a:rPr lang="en-US" b="1" dirty="0" smtClean="0"/>
                <a:t>C: Drill hole on drainpipe</a:t>
              </a:r>
              <a:r>
                <a:rPr lang="zh-TW" altLang="en-US" b="1" dirty="0" smtClean="0"/>
                <a:t> </a:t>
              </a:r>
              <a:r>
                <a:rPr lang="en-US" altLang="zh-TW" b="1" dirty="0" smtClean="0"/>
                <a:t>(n</a:t>
              </a:r>
              <a:r>
                <a:rPr lang="en-US" b="1" dirty="0" smtClean="0"/>
                <a:t>o garbage disposal) </a:t>
              </a:r>
              <a:endParaRPr lang="en-US" b="1" dirty="0"/>
            </a:p>
          </p:txBody>
        </p:sp>
        <p:sp>
          <p:nvSpPr>
            <p:cNvPr id="36" name="文字方塊 35"/>
            <p:cNvSpPr txBox="1"/>
            <p:nvPr/>
          </p:nvSpPr>
          <p:spPr>
            <a:xfrm>
              <a:off x="2447971" y="6456858"/>
              <a:ext cx="4087407" cy="1222125"/>
            </a:xfrm>
            <a:prstGeom prst="rect">
              <a:avLst/>
            </a:prstGeom>
            <a:noFill/>
          </p:spPr>
          <p:txBody>
            <a:bodyPr wrap="square" rtlCol="0">
              <a:noAutofit/>
            </a:bodyPr>
            <a:lstStyle/>
            <a:p>
              <a:r>
                <a:rPr lang="en-US" sz="1200" dirty="0" smtClean="0"/>
                <a:t>1.) The rubber drain plug is used to make a wastewater connection with the drainpipe under the sink. The rubber drain plug should always be installed before (above) the p-trap and on a vertical or horizontal drain. To avoid clogging the drain line with debris, do not install the drain saddle near a garbage disposal.</a:t>
              </a:r>
            </a:p>
            <a:p>
              <a:endParaRPr lang="en-US" sz="1200" dirty="0" smtClean="0"/>
            </a:p>
          </p:txBody>
        </p:sp>
      </p:grpSp>
    </p:spTree>
    <p:extLst>
      <p:ext uri="{BB962C8B-B14F-4D97-AF65-F5344CB8AC3E}">
        <p14:creationId xmlns:p14="http://schemas.microsoft.com/office/powerpoint/2010/main" val="2351176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9847</TotalTime>
  <Words>3731</Words>
  <Application>Microsoft Office PowerPoint</Application>
  <PresentationFormat>A4 紙張 (210x297 公釐)</PresentationFormat>
  <Paragraphs>360</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FeyFeyFey</dc:creator>
  <cp:lastModifiedBy>david</cp:lastModifiedBy>
  <cp:revision>367</cp:revision>
  <dcterms:created xsi:type="dcterms:W3CDTF">2011-06-12T03:23:16Z</dcterms:created>
  <dcterms:modified xsi:type="dcterms:W3CDTF">2017-05-03T07:07:33Z</dcterms:modified>
</cp:coreProperties>
</file>