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23" r:id="rId6"/>
    <p:sldId id="304" r:id="rId7"/>
    <p:sldId id="312" r:id="rId8"/>
    <p:sldId id="306" r:id="rId9"/>
    <p:sldId id="307" r:id="rId10"/>
    <p:sldId id="309" r:id="rId11"/>
    <p:sldId id="310" r:id="rId12"/>
    <p:sldId id="317" r:id="rId13"/>
    <p:sldId id="318" r:id="rId14"/>
    <p:sldId id="321" r:id="rId15"/>
    <p:sldId id="322" r:id="rId16"/>
  </p:sldIdLst>
  <p:sldSz cx="6858000" cy="9906000" type="A4"/>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F9F9F9"/>
    <a:srgbClr val="72BFC5"/>
    <a:srgbClr val="0000FF"/>
    <a:srgbClr val="10253F"/>
    <a:srgbClr val="EAF5F6"/>
    <a:srgbClr val="0099FF"/>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5" autoAdjust="0"/>
    <p:restoredTop sz="89205" autoAdjust="0"/>
  </p:normalViewPr>
  <p:slideViewPr>
    <p:cSldViewPr>
      <p:cViewPr>
        <p:scale>
          <a:sx n="160" d="100"/>
          <a:sy n="160" d="100"/>
        </p:scale>
        <p:origin x="36" y="984"/>
      </p:cViewPr>
      <p:guideLst>
        <p:guide orient="horz" pos="3120"/>
        <p:guide orient="horz" pos="3619"/>
        <p:guide orient="horz" pos="4027"/>
        <p:guide orient="horz" pos="4934"/>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defTabSz="946150">
              <a:defRPr sz="1200"/>
            </a:lvl1pPr>
          </a:lstStyle>
          <a:p>
            <a:pPr>
              <a:defRPr/>
            </a:pPr>
            <a:endParaRPr lang="en-US" altLang="zh-TW"/>
          </a:p>
        </p:txBody>
      </p:sp>
      <p:sp>
        <p:nvSpPr>
          <p:cNvPr id="1741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algn="r" defTabSz="946150">
              <a:defRPr sz="1200"/>
            </a:lvl1pPr>
          </a:lstStyle>
          <a:p>
            <a:pPr>
              <a:defRPr/>
            </a:pPr>
            <a:fld id="{99EA8006-1516-4997-9DE5-687A93F84CC3}" type="datetimeFigureOut">
              <a:rPr lang="zh-TW" altLang="en-US"/>
              <a:pPr>
                <a:defRPr/>
              </a:pPr>
              <a:t>2017/5/5</a:t>
            </a:fld>
            <a:endParaRPr lang="en-US" altLang="zh-TW"/>
          </a:p>
        </p:txBody>
      </p:sp>
      <p:sp>
        <p:nvSpPr>
          <p:cNvPr id="34820"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defTabSz="946150">
              <a:defRPr sz="1200"/>
            </a:lvl1pPr>
          </a:lstStyle>
          <a:p>
            <a:pPr>
              <a:defRPr/>
            </a:pPr>
            <a:endParaRPr lang="en-US" altLang="zh-TW"/>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algn="r" defTabSz="946150">
              <a:defRPr sz="12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pg"/><Relationship Id="rId18" Type="http://schemas.openxmlformats.org/officeDocument/2006/relationships/image" Target="../media/image18.jpg"/><Relationship Id="rId26" Type="http://schemas.openxmlformats.org/officeDocument/2006/relationships/image" Target="../media/image26.jpg"/><Relationship Id="rId3" Type="http://schemas.openxmlformats.org/officeDocument/2006/relationships/image" Target="../media/image3.jpg"/><Relationship Id="rId21" Type="http://schemas.openxmlformats.org/officeDocument/2006/relationships/image" Target="../media/image21.jp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7.jpg"/><Relationship Id="rId25" Type="http://schemas.openxmlformats.org/officeDocument/2006/relationships/image" Target="../media/image25.jpg"/><Relationship Id="rId2" Type="http://schemas.openxmlformats.org/officeDocument/2006/relationships/image" Target="../media/image2.jpg"/><Relationship Id="rId16" Type="http://schemas.openxmlformats.org/officeDocument/2006/relationships/image" Target="../media/image16.jpg"/><Relationship Id="rId20" Type="http://schemas.openxmlformats.org/officeDocument/2006/relationships/image" Target="../media/image20.jpeg"/><Relationship Id="rId29" Type="http://schemas.openxmlformats.org/officeDocument/2006/relationships/image" Target="../media/image29.jpg"/><Relationship Id="rId1" Type="http://schemas.openxmlformats.org/officeDocument/2006/relationships/slideLayout" Target="../slideLayouts/slideLayout7.xml"/><Relationship Id="rId6" Type="http://schemas.openxmlformats.org/officeDocument/2006/relationships/image" Target="../media/image6.jpg"/><Relationship Id="rId11" Type="http://schemas.openxmlformats.org/officeDocument/2006/relationships/image" Target="../media/image11.jpeg"/><Relationship Id="rId24" Type="http://schemas.openxmlformats.org/officeDocument/2006/relationships/image" Target="../media/image24.jpeg"/><Relationship Id="rId5" Type="http://schemas.openxmlformats.org/officeDocument/2006/relationships/image" Target="../media/image5.jpg"/><Relationship Id="rId15" Type="http://schemas.openxmlformats.org/officeDocument/2006/relationships/image" Target="../media/image15.jpg"/><Relationship Id="rId23" Type="http://schemas.openxmlformats.org/officeDocument/2006/relationships/image" Target="../media/image23.jpeg"/><Relationship Id="rId28" Type="http://schemas.openxmlformats.org/officeDocument/2006/relationships/image" Target="../media/image28.jpg"/><Relationship Id="rId10" Type="http://schemas.openxmlformats.org/officeDocument/2006/relationships/image" Target="../media/image10.jpeg"/><Relationship Id="rId19" Type="http://schemas.openxmlformats.org/officeDocument/2006/relationships/image" Target="../media/image19.jpg"/><Relationship Id="rId4" Type="http://schemas.openxmlformats.org/officeDocument/2006/relationships/image" Target="../media/image4.jpg"/><Relationship Id="rId9" Type="http://schemas.openxmlformats.org/officeDocument/2006/relationships/image" Target="../media/image9.jpeg"/><Relationship Id="rId14" Type="http://schemas.openxmlformats.org/officeDocument/2006/relationships/image" Target="../media/image14.jpg"/><Relationship Id="rId22" Type="http://schemas.openxmlformats.org/officeDocument/2006/relationships/image" Target="../media/image22.jpg"/><Relationship Id="rId27" Type="http://schemas.openxmlformats.org/officeDocument/2006/relationships/image" Target="../media/image27.jpg"/></Relationships>
</file>

<file path=ppt/slides/_rels/slide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539480" y="1856656"/>
            <a:ext cx="5918464" cy="1224136"/>
          </a:xfrm>
          <a:prstGeom prst="rect">
            <a:avLst/>
          </a:prstGeom>
          <a:noFill/>
          <a:ln w="50800">
            <a:solidFill>
              <a:srgbClr val="72BFC5"/>
            </a:solidFill>
          </a:ln>
        </p:spPr>
        <p:txBody>
          <a:bodyPr wrap="square" rtlCol="0" anchor="ctr" anchorCtr="0">
            <a:noAutofit/>
          </a:bodyPr>
          <a:lstStyle/>
          <a:p>
            <a:pPr algn="ctr"/>
            <a:r>
              <a:rPr lang="en-US" sz="2800" dirty="0">
                <a:latin typeface="+mj-lt"/>
              </a:rPr>
              <a:t>REVERSE OSMOSIS SYSTEM</a:t>
            </a:r>
          </a:p>
          <a:p>
            <a:pPr algn="ctr"/>
            <a:r>
              <a:rPr lang="en-US" sz="2800" dirty="0">
                <a:latin typeface="Arial Black" panose="020B0A04020102020204" pitchFamily="34" charset="0"/>
              </a:rPr>
              <a:t>INSTALLATION </a:t>
            </a:r>
            <a:r>
              <a:rPr lang="en-US" sz="2800" dirty="0" smtClean="0">
                <a:latin typeface="Arial Black" panose="020B0A04020102020204" pitchFamily="34" charset="0"/>
              </a:rPr>
              <a:t>MANUA</a:t>
            </a:r>
            <a:r>
              <a:rPr lang="en-US" altLang="zh-TW" sz="2800" dirty="0" smtClean="0">
                <a:latin typeface="Arial Black" panose="020B0A04020102020204" pitchFamily="34" charset="0"/>
              </a:rPr>
              <a:t>L</a:t>
            </a:r>
            <a:endParaRPr lang="en-US" sz="2800" dirty="0">
              <a:latin typeface="Arial Black" panose="020B0A04020102020204" pitchFamily="34" charset="0"/>
            </a:endParaRPr>
          </a:p>
        </p:txBody>
      </p:sp>
      <p:pic>
        <p:nvPicPr>
          <p:cNvPr id="7" name="圖片 6"/>
          <p:cNvPicPr>
            <a:picLocks noChangeAspect="1"/>
          </p:cNvPicPr>
          <p:nvPr/>
        </p:nvPicPr>
        <p:blipFill rotWithShape="1">
          <a:blip r:embed="rId2">
            <a:extLst>
              <a:ext uri="{28A0092B-C50C-407E-A947-70E740481C1C}">
                <a14:useLocalDpi xmlns:a14="http://schemas.microsoft.com/office/drawing/2010/main" val="0"/>
              </a:ext>
            </a:extLst>
          </a:blip>
          <a:srcRect t="-2511" b="2511"/>
          <a:stretch/>
        </p:blipFill>
        <p:spPr>
          <a:xfrm>
            <a:off x="1003162" y="7253932"/>
            <a:ext cx="4991100" cy="1433513"/>
          </a:xfrm>
          <a:prstGeom prst="rect">
            <a:avLst/>
          </a:prstGeom>
        </p:spPr>
      </p:pic>
      <p:sp>
        <p:nvSpPr>
          <p:cNvPr id="2" name="文字方塊 1"/>
          <p:cNvSpPr txBox="1"/>
          <p:nvPr/>
        </p:nvSpPr>
        <p:spPr>
          <a:xfrm>
            <a:off x="539480" y="256392"/>
            <a:ext cx="2232248" cy="369332"/>
          </a:xfrm>
          <a:prstGeom prst="rect">
            <a:avLst/>
          </a:prstGeom>
          <a:noFill/>
        </p:spPr>
        <p:txBody>
          <a:bodyPr wrap="square" rtlCol="0">
            <a:spAutoFit/>
          </a:bodyPr>
          <a:lstStyle/>
          <a:p>
            <a:r>
              <a:rPr lang="en-US" altLang="zh-TW" dirty="0" smtClean="0"/>
              <a:t>Model No: NR5-T</a:t>
            </a:r>
            <a:endParaRPr lang="en-US" dirty="0"/>
          </a:p>
        </p:txBody>
      </p:sp>
    </p:spTree>
    <p:extLst>
      <p:ext uri="{BB962C8B-B14F-4D97-AF65-F5344CB8AC3E}">
        <p14:creationId xmlns:p14="http://schemas.microsoft.com/office/powerpoint/2010/main" val="373598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6</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PURE WATER FAUCET</a:t>
            </a:r>
            <a:endParaRPr lang="en-US" sz="2400" b="1" dirty="0" smtClean="0">
              <a:effectLst/>
              <a:latin typeface="Arial"/>
              <a:ea typeface="宋体"/>
            </a:endParaRPr>
          </a:p>
        </p:txBody>
      </p:sp>
      <p:sp>
        <p:nvSpPr>
          <p:cNvPr id="2" name="文字方塊 1"/>
          <p:cNvSpPr txBox="1"/>
          <p:nvPr/>
        </p:nvSpPr>
        <p:spPr>
          <a:xfrm>
            <a:off x="511233" y="2000672"/>
            <a:ext cx="5827298" cy="2808312"/>
          </a:xfrm>
          <a:prstGeom prst="rect">
            <a:avLst/>
          </a:prstGeom>
          <a:noFill/>
        </p:spPr>
        <p:txBody>
          <a:bodyPr wrap="square" rtlCol="0">
            <a:noAutofit/>
          </a:bodyPr>
          <a:lstStyle/>
          <a:p>
            <a:pPr>
              <a:spcBef>
                <a:spcPts val="900"/>
              </a:spcBef>
              <a:spcAft>
                <a:spcPts val="0"/>
              </a:spcAft>
            </a:pPr>
            <a:r>
              <a:rPr kumimoji="0" lang="en-US" altLang="en-US" sz="1400" dirty="0">
                <a:ea typeface="宋体" pitchFamily="2" charset="-122"/>
                <a:cs typeface="Arial" charset="0"/>
              </a:rPr>
              <a:t>The </a:t>
            </a:r>
            <a:r>
              <a:rPr kumimoji="0" lang="en-US" altLang="en-US" sz="1400" dirty="0" smtClean="0">
                <a:ea typeface="宋体" pitchFamily="2" charset="-122"/>
                <a:cs typeface="Arial" charset="0"/>
              </a:rPr>
              <a:t>pure water faucet </a:t>
            </a:r>
            <a:r>
              <a:rPr kumimoji="0" lang="en-US" altLang="en-US" sz="1400" dirty="0">
                <a:ea typeface="宋体" pitchFamily="2" charset="-122"/>
                <a:cs typeface="Arial" charset="0"/>
              </a:rPr>
              <a:t>may be installed on any flat surface. </a:t>
            </a:r>
            <a:r>
              <a:rPr lang="en-US" sz="1400" dirty="0" smtClean="0">
                <a:effectLst/>
                <a:latin typeface="+mj-lt"/>
                <a:ea typeface="宋体"/>
                <a:cs typeface="Microsoft YaHei"/>
              </a:rPr>
              <a:t>Most sinks have an extra hole for the mounting of additional faucets, sprayers or soap dispensers. If your sink does not already have an additional hole, you may </a:t>
            </a:r>
            <a:r>
              <a:rPr lang="en-US" sz="1400" dirty="0" smtClean="0">
                <a:latin typeface="+mj-lt"/>
                <a:ea typeface="宋体"/>
                <a:cs typeface="Microsoft YaHei"/>
              </a:rPr>
              <a:t>use the </a:t>
            </a:r>
            <a:r>
              <a:rPr lang="en-US" altLang="zh-TW" sz="1400" dirty="0" smtClean="0"/>
              <a:t>Easy-Faucet-Install-Kit. Otherwise you have</a:t>
            </a:r>
            <a:r>
              <a:rPr lang="en-US" sz="1400" dirty="0" smtClean="0">
                <a:effectLst/>
                <a:latin typeface="+mj-lt"/>
                <a:ea typeface="宋体"/>
                <a:cs typeface="Microsoft YaHei"/>
              </a:rPr>
              <a:t> to drill a new 1" hole on the countertop.</a:t>
            </a:r>
          </a:p>
          <a:p>
            <a:pPr>
              <a:spcBef>
                <a:spcPts val="900"/>
              </a:spcBef>
              <a:spcAft>
                <a:spcPts val="0"/>
              </a:spcAft>
            </a:pPr>
            <a:r>
              <a:rPr kumimoji="0" lang="en-US" altLang="en-US" sz="1400" dirty="0">
                <a:ea typeface="宋体" pitchFamily="2" charset="-122"/>
                <a:cs typeface="Arial" charset="0"/>
              </a:rPr>
              <a:t>Make sure the washer is big enough to cover the hole. If </a:t>
            </a:r>
            <a:r>
              <a:rPr kumimoji="0" lang="en-US" altLang="en-US" sz="1400" dirty="0" smtClean="0">
                <a:ea typeface="宋体" pitchFamily="2" charset="-122"/>
                <a:cs typeface="Arial" charset="0"/>
              </a:rPr>
              <a:t>you want to  </a:t>
            </a:r>
            <a:r>
              <a:rPr kumimoji="0" lang="en-US" altLang="en-US" sz="1400" dirty="0">
                <a:ea typeface="宋体" pitchFamily="2" charset="-122"/>
                <a:cs typeface="Arial" charset="0"/>
              </a:rPr>
              <a:t>drill a new hole on the countertop or </a:t>
            </a:r>
            <a:r>
              <a:rPr kumimoji="0" lang="en-US" altLang="en-US" sz="1400" dirty="0" smtClean="0">
                <a:ea typeface="宋体" pitchFamily="2" charset="-122"/>
                <a:cs typeface="Arial" charset="0"/>
              </a:rPr>
              <a:t>sink</a:t>
            </a:r>
            <a:r>
              <a:rPr kumimoji="0" lang="en-US" altLang="zh-TW" sz="1400" dirty="0" smtClean="0">
                <a:ea typeface="宋体" pitchFamily="2" charset="-122"/>
                <a:cs typeface="Arial" charset="0"/>
              </a:rPr>
              <a:t>, </a:t>
            </a:r>
            <a:r>
              <a:rPr lang="en-US" altLang="zh-TW" sz="1400" dirty="0">
                <a:ea typeface="宋体"/>
                <a:cs typeface="Arial" charset="0"/>
              </a:rPr>
              <a:t>c</a:t>
            </a:r>
            <a:r>
              <a:rPr lang="en-US" sz="1400" dirty="0" smtClean="0">
                <a:ea typeface="宋体"/>
                <a:cs typeface="Microsoft YaHei"/>
              </a:rPr>
              <a:t>arefully </a:t>
            </a:r>
            <a:r>
              <a:rPr lang="en-US" sz="1400" dirty="0">
                <a:ea typeface="宋体"/>
                <a:cs typeface="Microsoft YaHei"/>
              </a:rPr>
              <a:t>mark the faucet </a:t>
            </a:r>
            <a:r>
              <a:rPr lang="en-US" sz="1400" dirty="0" smtClean="0">
                <a:ea typeface="宋体"/>
                <a:cs typeface="Microsoft YaHei"/>
              </a:rPr>
              <a:t>location. Make </a:t>
            </a:r>
            <a:r>
              <a:rPr lang="en-US" sz="1400" dirty="0">
                <a:ea typeface="宋体"/>
                <a:cs typeface="Microsoft YaHei"/>
              </a:rPr>
              <a:t>sure it is far away enough from the regular water faucet so that they don't interfere with each </a:t>
            </a:r>
            <a:r>
              <a:rPr lang="en-US" sz="1400" dirty="0" smtClean="0">
                <a:ea typeface="宋体"/>
                <a:cs typeface="Microsoft YaHei"/>
              </a:rPr>
              <a:t>other. </a:t>
            </a:r>
            <a:r>
              <a:rPr kumimoji="0" lang="en-US" sz="1400" dirty="0">
                <a:ea typeface="宋体" pitchFamily="2" charset="-122"/>
                <a:cs typeface="Arial" charset="0"/>
              </a:rPr>
              <a:t>M</a:t>
            </a:r>
            <a:r>
              <a:rPr kumimoji="0" lang="en-US" altLang="en-US" sz="1400" dirty="0" smtClean="0">
                <a:ea typeface="宋体" pitchFamily="2" charset="-122"/>
                <a:cs typeface="Arial" charset="0"/>
              </a:rPr>
              <a:t>ake sure that drilling the hole </a:t>
            </a:r>
            <a:r>
              <a:rPr kumimoji="0" lang="en-US" altLang="en-US" sz="1400" dirty="0">
                <a:ea typeface="宋体" pitchFamily="2" charset="-122"/>
                <a:cs typeface="Arial" charset="0"/>
              </a:rPr>
              <a:t>will not damage any pipe or </a:t>
            </a:r>
            <a:r>
              <a:rPr kumimoji="0" lang="en-US" altLang="en-US" sz="1400" dirty="0" smtClean="0">
                <a:ea typeface="宋体" pitchFamily="2" charset="-122"/>
                <a:cs typeface="Arial" charset="0"/>
              </a:rPr>
              <a:t>wiring </a:t>
            </a:r>
            <a:r>
              <a:rPr kumimoji="0" lang="en-US" altLang="en-US" sz="1400" dirty="0">
                <a:ea typeface="宋体" pitchFamily="2" charset="-122"/>
                <a:cs typeface="Arial" charset="0"/>
              </a:rPr>
              <a:t>underneath the countertop or sink</a:t>
            </a:r>
            <a:r>
              <a:rPr kumimoji="0" lang="en-US" altLang="en-US" sz="1400" dirty="0" smtClean="0">
                <a:ea typeface="宋体" pitchFamily="2" charset="-122"/>
                <a:cs typeface="Arial" charset="0"/>
              </a:rPr>
              <a:t>. </a:t>
            </a:r>
            <a:r>
              <a:rPr lang="en-US" sz="1400" dirty="0" smtClean="0">
                <a:effectLst/>
                <a:latin typeface="+mj-lt"/>
                <a:ea typeface="宋体"/>
                <a:cs typeface="Microsoft YaHei"/>
              </a:rPr>
              <a:t>Look to see if you can tighten the lock nut from below, before you drill a hole. </a:t>
            </a:r>
            <a:r>
              <a:rPr lang="en-US" sz="1400" dirty="0" smtClean="0">
                <a:ea typeface="宋体"/>
                <a:cs typeface="Microsoft YaHei"/>
              </a:rPr>
              <a:t>assemble </a:t>
            </a:r>
            <a:r>
              <a:rPr lang="en-US" sz="1400" dirty="0">
                <a:ea typeface="宋体"/>
                <a:cs typeface="Microsoft YaHei"/>
              </a:rPr>
              <a:t>all parts together.</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
        <p:nvSpPr>
          <p:cNvPr id="14" name="Text Box 391"/>
          <p:cNvSpPr>
            <a:spLocks noChangeArrowheads="1"/>
          </p:cNvSpPr>
          <p:nvPr/>
        </p:nvSpPr>
        <p:spPr bwMode="auto">
          <a:xfrm>
            <a:off x="511233" y="1279403"/>
            <a:ext cx="5893519" cy="64926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is an Easy-Faucet-Install-Kit, if you do not want to drill a extra hole on the </a:t>
            </a:r>
            <a:r>
              <a:rPr kumimoji="0" lang="en-US" altLang="en-US" sz="1200" dirty="0">
                <a:ea typeface="宋体" pitchFamily="2" charset="-122"/>
                <a:cs typeface="Arial" charset="0"/>
              </a:rPr>
              <a:t>countertop or sink </a:t>
            </a:r>
            <a:r>
              <a:rPr lang="en-US" altLang="zh-TW" sz="1200" dirty="0" smtClean="0"/>
              <a:t>for the pure water faucet. It includes an extension </a:t>
            </a:r>
            <a:r>
              <a:rPr lang="en-US" altLang="zh-TW" sz="1200" dirty="0"/>
              <a:t>ten feet </a:t>
            </a:r>
            <a:r>
              <a:rPr lang="en-US" altLang="zh-TW" sz="1200" dirty="0" smtClean="0"/>
              <a:t>tube and wall mounting bracket.</a:t>
            </a:r>
            <a:endParaRPr lang="en-US" altLang="en-US" sz="1200" dirty="0" smtClean="0"/>
          </a:p>
        </p:txBody>
      </p:sp>
      <p:grpSp>
        <p:nvGrpSpPr>
          <p:cNvPr id="5" name="群組 4"/>
          <p:cNvGrpSpPr/>
          <p:nvPr/>
        </p:nvGrpSpPr>
        <p:grpSpPr>
          <a:xfrm>
            <a:off x="268255" y="4868344"/>
            <a:ext cx="6379474" cy="4117104"/>
            <a:chOff x="264662" y="4868344"/>
            <a:chExt cx="6379474" cy="4117104"/>
          </a:xfrm>
        </p:grpSpPr>
        <p:grpSp>
          <p:nvGrpSpPr>
            <p:cNvPr id="3" name="群組 2"/>
            <p:cNvGrpSpPr/>
            <p:nvPr/>
          </p:nvGrpSpPr>
          <p:grpSpPr>
            <a:xfrm>
              <a:off x="264662" y="4868344"/>
              <a:ext cx="6379474" cy="4117104"/>
              <a:chOff x="264609" y="5097017"/>
              <a:chExt cx="6379474" cy="3528392"/>
            </a:xfrm>
          </p:grpSpPr>
          <p:pic>
            <p:nvPicPr>
              <p:cNvPr id="22" name="圖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97" y="5478125"/>
                <a:ext cx="1833530" cy="2973545"/>
              </a:xfrm>
              <a:prstGeom prst="rect">
                <a:avLst/>
              </a:prstGeom>
              <a:ln>
                <a:noFill/>
              </a:ln>
            </p:spPr>
          </p:pic>
          <p:sp>
            <p:nvSpPr>
              <p:cNvPr id="23" name="矩形 22"/>
              <p:cNvSpPr/>
              <p:nvPr/>
            </p:nvSpPr>
            <p:spPr bwMode="auto">
              <a:xfrm>
                <a:off x="264609" y="5097017"/>
                <a:ext cx="6379474" cy="352839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34" y="5478125"/>
                <a:ext cx="1833530" cy="2973546"/>
              </a:xfrm>
              <a:prstGeom prst="rect">
                <a:avLst/>
              </a:prstGeom>
              <a:ln>
                <a:noFill/>
              </a:ln>
            </p:spPr>
          </p:pic>
          <p:pic>
            <p:nvPicPr>
              <p:cNvPr id="20" name="圖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5478125"/>
                <a:ext cx="1833530" cy="1296443"/>
              </a:xfrm>
              <a:prstGeom prst="rect">
                <a:avLst/>
              </a:prstGeom>
              <a:ln>
                <a:noFill/>
              </a:ln>
            </p:spPr>
          </p:pic>
          <p:pic>
            <p:nvPicPr>
              <p:cNvPr id="21" name="圖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7206046"/>
                <a:ext cx="1833530" cy="1245625"/>
              </a:xfrm>
              <a:prstGeom prst="rect">
                <a:avLst/>
              </a:prstGeom>
              <a:ln>
                <a:noFill/>
              </a:ln>
            </p:spPr>
          </p:pic>
          <p:sp>
            <p:nvSpPr>
              <p:cNvPr id="17" name="文字方塊 16"/>
              <p:cNvSpPr txBox="1"/>
              <p:nvPr/>
            </p:nvSpPr>
            <p:spPr>
              <a:xfrm>
                <a:off x="4571170" y="6825439"/>
                <a:ext cx="1833530" cy="316521"/>
              </a:xfrm>
              <a:prstGeom prst="rect">
                <a:avLst/>
              </a:prstGeom>
              <a:noFill/>
              <a:ln>
                <a:noFill/>
              </a:ln>
            </p:spPr>
            <p:txBody>
              <a:bodyPr wrap="square" rtlCol="0">
                <a:spAutoFit/>
              </a:bodyPr>
              <a:lstStyle/>
              <a:p>
                <a:pPr algn="ctr"/>
                <a:r>
                  <a:rPr lang="en-US" b="1" dirty="0" smtClean="0"/>
                  <a:t>With Bracket</a:t>
                </a:r>
                <a:endParaRPr lang="en-US" b="1" dirty="0"/>
              </a:p>
            </p:txBody>
          </p:sp>
        </p:grpSp>
        <p:sp>
          <p:nvSpPr>
            <p:cNvPr id="4" name="文字方塊 3"/>
            <p:cNvSpPr txBox="1"/>
            <p:nvPr/>
          </p:nvSpPr>
          <p:spPr>
            <a:xfrm>
              <a:off x="559108" y="4879010"/>
              <a:ext cx="3812109" cy="369332"/>
            </a:xfrm>
            <a:prstGeom prst="rect">
              <a:avLst/>
            </a:prstGeom>
            <a:noFill/>
          </p:spPr>
          <p:txBody>
            <a:bodyPr wrap="square" rtlCol="0">
              <a:spAutoFit/>
            </a:bodyPr>
            <a:lstStyle/>
            <a:p>
              <a:pPr algn="ctr"/>
              <a:r>
                <a:rPr lang="en-US" altLang="zh-TW" b="1" dirty="0" smtClean="0">
                  <a:ea typeface="宋体"/>
                  <a:cs typeface="Microsoft YaHei"/>
                </a:rPr>
                <a:t>A</a:t>
              </a:r>
              <a:r>
                <a:rPr lang="en-US" b="1" dirty="0" smtClean="0">
                  <a:ea typeface="宋体"/>
                  <a:cs typeface="Microsoft YaHei"/>
                </a:rPr>
                <a:t>ssemble </a:t>
              </a:r>
              <a:r>
                <a:rPr lang="en-US" altLang="zh-TW" b="1" dirty="0" smtClean="0">
                  <a:ea typeface="宋体"/>
                  <a:cs typeface="Microsoft YaHei"/>
                </a:rPr>
                <a:t>A</a:t>
              </a:r>
              <a:r>
                <a:rPr lang="en-US" b="1" dirty="0" smtClean="0">
                  <a:ea typeface="宋体"/>
                  <a:cs typeface="Microsoft YaHei"/>
                </a:rPr>
                <a:t>ll </a:t>
              </a:r>
              <a:r>
                <a:rPr lang="en-US" altLang="zh-TW" b="1" dirty="0" smtClean="0">
                  <a:ea typeface="宋体"/>
                  <a:cs typeface="Microsoft YaHei"/>
                </a:rPr>
                <a:t>P</a:t>
              </a:r>
              <a:r>
                <a:rPr lang="en-US" b="1" dirty="0" smtClean="0">
                  <a:ea typeface="宋体"/>
                  <a:cs typeface="Microsoft YaHei"/>
                </a:rPr>
                <a:t>arts</a:t>
              </a:r>
              <a:endParaRPr lang="en-US" b="1" dirty="0"/>
            </a:p>
          </p:txBody>
        </p:sp>
        <p:sp>
          <p:nvSpPr>
            <p:cNvPr id="16" name="文字方塊 15"/>
            <p:cNvSpPr txBox="1"/>
            <p:nvPr/>
          </p:nvSpPr>
          <p:spPr>
            <a:xfrm>
              <a:off x="4571223" y="4888768"/>
              <a:ext cx="1833530" cy="369332"/>
            </a:xfrm>
            <a:prstGeom prst="rect">
              <a:avLst/>
            </a:prstGeom>
            <a:noFill/>
            <a:ln>
              <a:noFill/>
            </a:ln>
          </p:spPr>
          <p:txBody>
            <a:bodyPr wrap="square" rtlCol="0">
              <a:spAutoFit/>
            </a:bodyPr>
            <a:lstStyle/>
            <a:p>
              <a:pPr algn="ctr"/>
              <a:r>
                <a:rPr lang="en-US" altLang="zh-TW" b="1" dirty="0" smtClean="0"/>
                <a:t>On</a:t>
              </a:r>
              <a:r>
                <a:rPr lang="en-US" b="1" dirty="0" smtClean="0"/>
                <a:t> </a:t>
              </a:r>
              <a:r>
                <a:rPr kumimoji="0" lang="en-US" b="1" dirty="0" smtClean="0">
                  <a:ea typeface="宋体" pitchFamily="2" charset="-122"/>
                  <a:cs typeface="Arial" charset="0"/>
                </a:rPr>
                <a:t>C</a:t>
              </a:r>
              <a:r>
                <a:rPr kumimoji="0" lang="en-US" altLang="en-US" b="1" dirty="0" smtClean="0">
                  <a:ea typeface="宋体" pitchFamily="2" charset="-122"/>
                  <a:cs typeface="Arial" charset="0"/>
                </a:rPr>
                <a:t>ountertop</a:t>
              </a:r>
              <a:r>
                <a:rPr kumimoji="0" lang="en-US" altLang="en-US" dirty="0" smtClean="0">
                  <a:ea typeface="宋体" pitchFamily="2" charset="-122"/>
                  <a:cs typeface="Arial" charset="0"/>
                </a:rPr>
                <a:t> </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517810" y="3008784"/>
            <a:ext cx="5827298" cy="4248472"/>
          </a:xfrm>
          <a:prstGeom prst="rect">
            <a:avLst/>
          </a:prstGeom>
          <a:noFill/>
          <a:ln w="25400">
            <a:solidFill>
              <a:schemeClr val="accent1"/>
            </a:solidFill>
          </a:ln>
        </p:spPr>
        <p:txBody>
          <a:bodyPr wrap="square" rtlCol="0">
            <a:noAutofit/>
          </a:bodyPr>
          <a:lstStyle/>
          <a:p>
            <a:pPr algn="ctr">
              <a:spcBef>
                <a:spcPts val="900"/>
              </a:spcBef>
              <a:spcAft>
                <a:spcPts val="0"/>
              </a:spcAft>
            </a:pPr>
            <a:r>
              <a:rPr lang="en-US" b="1" dirty="0" smtClean="0">
                <a:effectLst/>
                <a:latin typeface="+mj-lt"/>
                <a:ea typeface="宋体"/>
                <a:cs typeface="Microsoft YaHei"/>
              </a:rPr>
              <a:t>Dill a hole on the Stainless Steel Sink</a:t>
            </a:r>
          </a:p>
          <a:p>
            <a:pPr>
              <a:spcBef>
                <a:spcPts val="900"/>
              </a:spcBef>
              <a:spcAft>
                <a:spcPts val="0"/>
              </a:spcAft>
            </a:pPr>
            <a:r>
              <a:rPr lang="en-US" sz="1400" dirty="0" smtClean="0">
                <a:effectLst/>
                <a:latin typeface="+mj-lt"/>
                <a:ea typeface="宋体"/>
                <a:cs typeface="Microsoft YaHei"/>
              </a:rPr>
              <a:t>1.) Determine the desired location for your pure water faucet on your sink surface.</a:t>
            </a:r>
          </a:p>
          <a:p>
            <a:pPr>
              <a:spcBef>
                <a:spcPts val="900"/>
              </a:spcBef>
              <a:spcAft>
                <a:spcPts val="0"/>
              </a:spcAft>
            </a:pPr>
            <a:r>
              <a:rPr lang="en-US" sz="1400" dirty="0" smtClean="0">
                <a:effectLst/>
                <a:latin typeface="+mj-lt"/>
                <a:ea typeface="宋体"/>
                <a:cs typeface="Microsoft YaHei"/>
              </a:rPr>
              <a:t>2.) Place masking tape or duct tape on the determined location for the hole to be drilled.</a:t>
            </a:r>
          </a:p>
          <a:p>
            <a:pPr>
              <a:spcBef>
                <a:spcPts val="900"/>
              </a:spcBef>
              <a:spcAft>
                <a:spcPts val="0"/>
              </a:spcAft>
            </a:pPr>
            <a:r>
              <a:rPr lang="en-US" sz="1400" dirty="0" smtClean="0">
                <a:effectLst/>
                <a:latin typeface="+mj-lt"/>
                <a:ea typeface="宋体"/>
                <a:cs typeface="Microsoft YaHei"/>
              </a:rPr>
              <a:t>3.) Use a variable speed drill set on slow speed and drill with a 1/8 inch (3mm) drill bit to make a center hole at the select location.</a:t>
            </a:r>
          </a:p>
          <a:p>
            <a:pPr>
              <a:spcBef>
                <a:spcPts val="900"/>
              </a:spcBef>
              <a:spcAft>
                <a:spcPts val="0"/>
              </a:spcAft>
            </a:pPr>
            <a:r>
              <a:rPr lang="en-US" sz="1600" b="1" dirty="0" smtClean="0">
                <a:effectLst/>
                <a:latin typeface="+mj-lt"/>
                <a:ea typeface="宋体"/>
                <a:cs typeface="Microsoft YaHei"/>
              </a:rPr>
              <a:t>Note! </a:t>
            </a:r>
            <a:r>
              <a:rPr lang="en-US" sz="1400" dirty="0" smtClean="0">
                <a:effectLst/>
                <a:latin typeface="+mj-lt"/>
                <a:ea typeface="宋体"/>
                <a:cs typeface="Microsoft YaHei"/>
              </a:rPr>
              <a:t>Use water or lubricant to keep the drill bit cool while drilling.</a:t>
            </a:r>
          </a:p>
          <a:p>
            <a:pPr>
              <a:spcBef>
                <a:spcPts val="900"/>
              </a:spcBef>
              <a:spcAft>
                <a:spcPts val="0"/>
              </a:spcAft>
            </a:pPr>
            <a:r>
              <a:rPr lang="en-US" sz="1400" dirty="0" smtClean="0">
                <a:effectLst/>
                <a:latin typeface="+mj-lt"/>
                <a:ea typeface="宋体"/>
                <a:cs typeface="Microsoft YaHei"/>
              </a:rPr>
              <a:t>4.) Enlarge the hole using a V4 inch (6.4mm) drill bit. Use factory approved method or approved plumbing practice to drill hole in sink.</a:t>
            </a:r>
          </a:p>
          <a:p>
            <a:pPr>
              <a:spcBef>
                <a:spcPts val="900"/>
              </a:spcBef>
              <a:spcAft>
                <a:spcPts val="0"/>
              </a:spcAft>
            </a:pPr>
            <a:r>
              <a:rPr lang="en-US" sz="1400" dirty="0" smtClean="0">
                <a:effectLst/>
                <a:latin typeface="+mj-lt"/>
                <a:ea typeface="宋体"/>
                <a:cs typeface="Microsoft YaHei"/>
              </a:rPr>
              <a:t>5.) Enlarge the hole to 1/2-inch diameter. Keep bit well lubricated and drill slowly.</a:t>
            </a:r>
          </a:p>
          <a:p>
            <a:pPr>
              <a:spcBef>
                <a:spcPts val="900"/>
              </a:spcBef>
              <a:spcAft>
                <a:spcPts val="0"/>
              </a:spcAft>
            </a:pPr>
            <a:r>
              <a:rPr lang="en-US" sz="1400" dirty="0" smtClean="0">
                <a:effectLst/>
                <a:latin typeface="+mj-lt"/>
                <a:ea typeface="宋体"/>
                <a:cs typeface="Microsoft YaHei"/>
              </a:rPr>
              <a:t>6.) On top of the sink, insert the chrome base plate (Escutcheon plate), and the large rubber washer in that order over the threaded mounting tube at the base of the faucet.</a:t>
            </a: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
        <p:nvSpPr>
          <p:cNvPr id="3" name="文字方塊 2"/>
          <p:cNvSpPr txBox="1"/>
          <p:nvPr/>
        </p:nvSpPr>
        <p:spPr>
          <a:xfrm>
            <a:off x="540697" y="7761312"/>
            <a:ext cx="5827298" cy="1296144"/>
          </a:xfrm>
          <a:prstGeom prst="rect">
            <a:avLst/>
          </a:prstGeom>
          <a:noFill/>
          <a:ln w="25400">
            <a:solidFill>
              <a:schemeClr val="accent1"/>
            </a:solidFill>
          </a:ln>
        </p:spPr>
        <p:txBody>
          <a:bodyPr wrap="square" rtlCol="0">
            <a:noAutofit/>
          </a:bodyPr>
          <a:lstStyle/>
          <a:p>
            <a:pPr algn="ctr">
              <a:spcBef>
                <a:spcPts val="900"/>
              </a:spcBef>
              <a:spcAft>
                <a:spcPts val="0"/>
              </a:spcAft>
            </a:pPr>
            <a:r>
              <a:rPr lang="en-US" b="1" dirty="0">
                <a:ea typeface="宋体"/>
                <a:cs typeface="Microsoft YaHei"/>
              </a:rPr>
              <a:t>Dill a hole on the Porcelain Sink</a:t>
            </a:r>
          </a:p>
          <a:p>
            <a:pPr>
              <a:spcBef>
                <a:spcPts val="900"/>
              </a:spcBef>
              <a:spcAft>
                <a:spcPts val="0"/>
              </a:spcAft>
            </a:pPr>
            <a:r>
              <a:rPr lang="en-US" sz="1400" dirty="0">
                <a:ea typeface="宋体"/>
                <a:cs typeface="Microsoft YaHei"/>
              </a:rPr>
              <a:t>To drill on a porcelain sink, a spring-loaded </a:t>
            </a:r>
            <a:r>
              <a:rPr lang="en-US" sz="1400" dirty="0" err="1">
                <a:ea typeface="宋体"/>
                <a:cs typeface="Microsoft YaHei"/>
              </a:rPr>
              <a:t>Relton</a:t>
            </a:r>
            <a:r>
              <a:rPr lang="en-US" sz="1400" dirty="0">
                <a:ea typeface="宋体"/>
                <a:cs typeface="Microsoft YaHei"/>
              </a:rPr>
              <a:t> style drill set is strongly recommended to prevent chipping. Avoid high speed drilling during the initial cutting of porcelain as this can cause chipping.</a:t>
            </a:r>
          </a:p>
        </p:txBody>
      </p:sp>
      <p:sp>
        <p:nvSpPr>
          <p:cNvPr id="7" name="文字方塊 6"/>
          <p:cNvSpPr txBox="1"/>
          <p:nvPr/>
        </p:nvSpPr>
        <p:spPr>
          <a:xfrm>
            <a:off x="508260" y="776536"/>
            <a:ext cx="5827298" cy="1656184"/>
          </a:xfrm>
          <a:prstGeom prst="rect">
            <a:avLst/>
          </a:prstGeom>
          <a:noFill/>
          <a:ln w="25400">
            <a:solidFill>
              <a:schemeClr val="accent1"/>
            </a:solidFill>
          </a:ln>
        </p:spPr>
        <p:txBody>
          <a:bodyPr wrap="square" rtlCol="0">
            <a:noAutofit/>
          </a:bodyPr>
          <a:lstStyle/>
          <a:p>
            <a:pPr algn="ctr">
              <a:spcBef>
                <a:spcPts val="900"/>
              </a:spcBef>
              <a:spcAft>
                <a:spcPts val="0"/>
              </a:spcAft>
            </a:pPr>
            <a:r>
              <a:rPr lang="en-US" altLang="zh-TW" b="1" dirty="0" smtClean="0">
                <a:ea typeface="宋体"/>
              </a:rPr>
              <a:t>Use</a:t>
            </a:r>
            <a:r>
              <a:rPr lang="en-US" altLang="zh-TW" dirty="0" smtClean="0"/>
              <a:t> the </a:t>
            </a:r>
            <a:r>
              <a:rPr lang="en-US" altLang="zh-TW" b="1" dirty="0" smtClean="0"/>
              <a:t>Easy-Faucet-Install-Kit</a:t>
            </a:r>
            <a:endParaRPr lang="en-US" sz="1400" dirty="0" smtClean="0">
              <a:ea typeface="宋体"/>
              <a:cs typeface="Microsoft YaHei"/>
            </a:endParaRPr>
          </a:p>
          <a:p>
            <a:pPr>
              <a:spcBef>
                <a:spcPts val="900"/>
              </a:spcBef>
              <a:spcAft>
                <a:spcPts val="0"/>
              </a:spcAft>
            </a:pPr>
            <a:r>
              <a:rPr lang="en-US" sz="1400" dirty="0" smtClean="0">
                <a:ea typeface="宋体"/>
                <a:cs typeface="Microsoft YaHei"/>
              </a:rPr>
              <a:t>1.) Change the 3 feet white tube on the outlet of the inline GAC filter into the 10 feet </a:t>
            </a:r>
            <a:r>
              <a:rPr lang="en-US" sz="1400" dirty="0">
                <a:ea typeface="宋体"/>
                <a:cs typeface="Microsoft YaHei"/>
              </a:rPr>
              <a:t>white </a:t>
            </a:r>
            <a:r>
              <a:rPr lang="en-US" sz="1400" dirty="0" smtClean="0">
                <a:ea typeface="宋体"/>
                <a:cs typeface="Microsoft YaHei"/>
              </a:rPr>
              <a:t>tube. Locate a desired place on the wall to mount the faucet bracket, then mount it.</a:t>
            </a:r>
          </a:p>
          <a:p>
            <a:pPr>
              <a:spcBef>
                <a:spcPts val="900"/>
              </a:spcBef>
              <a:spcAft>
                <a:spcPts val="0"/>
              </a:spcAft>
            </a:pPr>
            <a:r>
              <a:rPr lang="en-US" sz="1400" dirty="0" smtClean="0">
                <a:ea typeface="宋体"/>
                <a:cs typeface="Microsoft YaHei"/>
              </a:rPr>
              <a:t>2.) Assemble all parts of the pure water faucet with the </a:t>
            </a:r>
            <a:r>
              <a:rPr lang="en-US" sz="1400" dirty="0">
                <a:ea typeface="宋体"/>
                <a:cs typeface="Microsoft YaHei"/>
              </a:rPr>
              <a:t>faucet </a:t>
            </a:r>
            <a:r>
              <a:rPr lang="en-US" sz="1400" dirty="0" smtClean="0">
                <a:ea typeface="宋体"/>
                <a:cs typeface="Microsoft YaHei"/>
              </a:rPr>
              <a:t>bracket. Connect the 10 feed white tube with </a:t>
            </a:r>
            <a:r>
              <a:rPr lang="en-US" sz="1400" dirty="0">
                <a:ea typeface="宋体"/>
                <a:cs typeface="Microsoft YaHei"/>
              </a:rPr>
              <a:t>the pure water </a:t>
            </a:r>
            <a:r>
              <a:rPr lang="en-US" sz="1400" dirty="0" smtClean="0">
                <a:ea typeface="宋体"/>
                <a:cs typeface="Microsoft YaHei"/>
              </a:rPr>
              <a:t>faucet.</a:t>
            </a:r>
            <a:endParaRPr lang="en-US" sz="1400" dirty="0">
              <a:ea typeface="宋体"/>
              <a:cs typeface="Microsoft YaHei"/>
            </a:endParaRPr>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1</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a:t>
            </a:r>
            <a:r>
              <a:rPr lang="en-US" altLang="zh-TW" sz="2400" b="1" dirty="0" smtClean="0">
                <a:solidFill>
                  <a:srgbClr val="000000"/>
                </a:solidFill>
                <a:latin typeface="Arial"/>
                <a:ea typeface="宋体"/>
                <a:cs typeface="Arial"/>
              </a:rPr>
              <a:t>3 PRE-FILTERS (10 min.)</a:t>
            </a:r>
            <a:endParaRPr lang="en-US" sz="2400" b="1" dirty="0" smtClean="0">
              <a:effectLst/>
              <a:latin typeface="Arial"/>
              <a:ea typeface="宋体"/>
            </a:endParaRPr>
          </a:p>
        </p:txBody>
      </p:sp>
      <p:sp>
        <p:nvSpPr>
          <p:cNvPr id="80" name="Text Box 391"/>
          <p:cNvSpPr>
            <a:spLocks noChangeArrowheads="1"/>
          </p:cNvSpPr>
          <p:nvPr/>
        </p:nvSpPr>
        <p:spPr bwMode="auto">
          <a:xfrm>
            <a:off x="980728" y="1314963"/>
            <a:ext cx="4896544" cy="541693"/>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dirty="0" smtClean="0"/>
              <a:t>It is important for initial flushing three pre-filters to maintain the RO membrane performance more safe and efficient.</a:t>
            </a:r>
            <a:endParaRPr lang="en-US" altLang="en-US" sz="1200" dirty="0"/>
          </a:p>
        </p:txBody>
      </p:sp>
      <p:sp>
        <p:nvSpPr>
          <p:cNvPr id="2" name="文字方塊 1"/>
          <p:cNvSpPr txBox="1"/>
          <p:nvPr/>
        </p:nvSpPr>
        <p:spPr>
          <a:xfrm>
            <a:off x="515351" y="4376936"/>
            <a:ext cx="5827298" cy="2952328"/>
          </a:xfrm>
          <a:prstGeom prst="rect">
            <a:avLst/>
          </a:prstGeom>
          <a:noFill/>
        </p:spPr>
        <p:txBody>
          <a:bodyPr wrap="square" rtlCol="0">
            <a:noAutofit/>
          </a:bodyPr>
          <a:lstStyle/>
          <a:p>
            <a:pPr>
              <a:spcBef>
                <a:spcPts val="900"/>
              </a:spcBef>
              <a:spcAft>
                <a:spcPts val="0"/>
              </a:spcAft>
            </a:pPr>
            <a:r>
              <a:rPr lang="en-US" sz="1400" dirty="0">
                <a:ea typeface="宋体"/>
                <a:cs typeface="Microsoft YaHei"/>
              </a:rPr>
              <a:t>1.</a:t>
            </a:r>
            <a:r>
              <a:rPr lang="en-US" altLang="zh-TW" sz="1400" dirty="0">
                <a:ea typeface="宋体"/>
                <a:cs typeface="Microsoft YaHei"/>
              </a:rPr>
              <a:t>) </a:t>
            </a:r>
            <a:r>
              <a:rPr lang="en-US" altLang="zh-TW" sz="1400" dirty="0" smtClean="0">
                <a:ea typeface="宋体"/>
                <a:cs typeface="Microsoft YaHei"/>
              </a:rPr>
              <a:t>T</a:t>
            </a:r>
            <a:r>
              <a:rPr lang="en-US" sz="1400" dirty="0" smtClean="0">
                <a:ea typeface="宋体"/>
                <a:cs typeface="Microsoft YaHei"/>
              </a:rPr>
              <a:t>urn off the Front-RO-In valve (red color  tube) , and turn on the Back-Drain-Out </a:t>
            </a:r>
            <a:r>
              <a:rPr lang="en-US" sz="1400" dirty="0">
                <a:ea typeface="宋体"/>
                <a:cs typeface="Microsoft YaHei"/>
              </a:rPr>
              <a:t>valve </a:t>
            </a:r>
            <a:r>
              <a:rPr lang="en-US" sz="1400" dirty="0" smtClean="0">
                <a:ea typeface="宋体"/>
                <a:cs typeface="Microsoft YaHei"/>
              </a:rPr>
              <a:t>(gray </a:t>
            </a:r>
            <a:r>
              <a:rPr lang="en-US" sz="1400" dirty="0">
                <a:ea typeface="宋体"/>
                <a:cs typeface="Microsoft YaHei"/>
              </a:rPr>
              <a:t>color  tube</a:t>
            </a:r>
            <a:r>
              <a:rPr lang="en-US" sz="1400" dirty="0" smtClean="0">
                <a:ea typeface="宋体"/>
                <a:cs typeface="Microsoft YaHei"/>
              </a:rPr>
              <a:t>) to make flushing water flowing from pre-filters to drainpipe directly, as shown above.</a:t>
            </a:r>
          </a:p>
          <a:p>
            <a:pPr>
              <a:spcBef>
                <a:spcPts val="900"/>
              </a:spcBef>
              <a:spcAft>
                <a:spcPts val="0"/>
              </a:spcAft>
            </a:pPr>
            <a:r>
              <a:rPr lang="en-US" sz="1400" dirty="0" smtClean="0">
                <a:ea typeface="宋体"/>
                <a:cs typeface="Microsoft YaHei"/>
              </a:rPr>
              <a:t>2.) Turn on both </a:t>
            </a:r>
            <a:r>
              <a:rPr lang="en-US" sz="1400" dirty="0">
                <a:ea typeface="宋体"/>
                <a:cs typeface="Microsoft YaHei"/>
              </a:rPr>
              <a:t>the cold water supply and the under sink </a:t>
            </a:r>
            <a:r>
              <a:rPr lang="en-US" sz="1400" dirty="0" smtClean="0">
                <a:ea typeface="宋体"/>
                <a:cs typeface="Microsoft YaHei"/>
              </a:rPr>
              <a:t>feed water valve to </a:t>
            </a:r>
            <a:r>
              <a:rPr lang="en-US" sz="1400" dirty="0">
                <a:ea typeface="宋体"/>
                <a:cs typeface="Microsoft YaHei"/>
              </a:rPr>
              <a:t>s</a:t>
            </a:r>
            <a:r>
              <a:rPr lang="en-US" altLang="zh-TW" sz="1400" dirty="0" smtClean="0">
                <a:ea typeface="宋体"/>
                <a:cs typeface="Microsoft YaHei"/>
              </a:rPr>
              <a:t>tart </a:t>
            </a:r>
            <a:r>
              <a:rPr lang="en-US" altLang="zh-TW" sz="1400" dirty="0">
                <a:ea typeface="宋体"/>
                <a:cs typeface="Microsoft YaHei"/>
              </a:rPr>
              <a:t>initial flushing pre-filters about 1</a:t>
            </a:r>
            <a:r>
              <a:rPr lang="en-US" sz="1400" dirty="0">
                <a:ea typeface="宋体"/>
                <a:cs typeface="Microsoft YaHei"/>
              </a:rPr>
              <a:t>0 minutes</a:t>
            </a:r>
            <a:r>
              <a:rPr lang="en-US" sz="1400" dirty="0" smtClean="0">
                <a:ea typeface="宋体"/>
                <a:cs typeface="Microsoft YaHei"/>
              </a:rPr>
              <a:t>.</a:t>
            </a:r>
            <a:endParaRPr lang="en-US" sz="1400" dirty="0">
              <a:ea typeface="宋体"/>
              <a:cs typeface="Microsoft YaHei"/>
            </a:endParaRPr>
          </a:p>
          <a:p>
            <a:pPr>
              <a:spcBef>
                <a:spcPts val="900"/>
              </a:spcBef>
              <a:spcAft>
                <a:spcPts val="0"/>
              </a:spcAft>
            </a:pPr>
            <a:r>
              <a:rPr lang="en-US" sz="1400" dirty="0" smtClean="0">
                <a:ea typeface="宋体"/>
                <a:cs typeface="Microsoft YaHei"/>
              </a:rPr>
              <a:t>3.) </a:t>
            </a:r>
            <a:r>
              <a:rPr lang="en-US" altLang="zh-TW" sz="1400" dirty="0" smtClean="0">
                <a:ea typeface="宋体"/>
                <a:cs typeface="Microsoft YaHei"/>
              </a:rPr>
              <a:t>If </a:t>
            </a:r>
            <a:r>
              <a:rPr lang="en-US" sz="1400" dirty="0" smtClean="0">
                <a:ea typeface="宋体"/>
                <a:cs typeface="Microsoft YaHei"/>
              </a:rPr>
              <a:t>any </a:t>
            </a:r>
            <a:r>
              <a:rPr lang="en-US" sz="1400" dirty="0">
                <a:ea typeface="宋体"/>
                <a:cs typeface="Microsoft YaHei"/>
              </a:rPr>
              <a:t>leaks are noted, turn off </a:t>
            </a:r>
            <a:r>
              <a:rPr lang="en-US" sz="1400" dirty="0" smtClean="0">
                <a:ea typeface="宋体"/>
                <a:cs typeface="Microsoft YaHei"/>
              </a:rPr>
              <a:t>the valve</a:t>
            </a:r>
            <a:r>
              <a:rPr lang="en-US" altLang="zh-TW" sz="1400" dirty="0" smtClean="0">
                <a:ea typeface="宋体"/>
                <a:cs typeface="Microsoft YaHei"/>
              </a:rPr>
              <a:t>.</a:t>
            </a:r>
            <a:r>
              <a:rPr lang="en-US" sz="1400" dirty="0" smtClean="0">
                <a:ea typeface="宋体"/>
                <a:cs typeface="Microsoft YaHei"/>
              </a:rPr>
              <a:t> </a:t>
            </a:r>
            <a:r>
              <a:rPr lang="en-US" sz="1400" dirty="0">
                <a:ea typeface="宋体"/>
                <a:cs typeface="Microsoft YaHei"/>
              </a:rPr>
              <a:t>Check to see if all the tubes </a:t>
            </a:r>
            <a:r>
              <a:rPr lang="en-US" sz="1400" dirty="0" smtClean="0">
                <a:ea typeface="宋体"/>
                <a:cs typeface="Microsoft YaHei"/>
              </a:rPr>
              <a:t>,housing and </a:t>
            </a:r>
            <a:r>
              <a:rPr lang="en-US" sz="1400" dirty="0">
                <a:ea typeface="宋体"/>
                <a:cs typeface="Microsoft YaHei"/>
              </a:rPr>
              <a:t>fittings are secured </a:t>
            </a:r>
            <a:r>
              <a:rPr lang="en-US" sz="1400" dirty="0" smtClean="0">
                <a:ea typeface="宋体"/>
                <a:cs typeface="Microsoft YaHei"/>
              </a:rPr>
              <a:t>properly, correct  and </a:t>
            </a:r>
            <a:r>
              <a:rPr lang="en-US" sz="1400" dirty="0">
                <a:ea typeface="宋体"/>
                <a:cs typeface="Microsoft YaHei"/>
              </a:rPr>
              <a:t>tighten </a:t>
            </a:r>
            <a:r>
              <a:rPr lang="en-US" sz="1400" dirty="0" smtClean="0">
                <a:ea typeface="宋体"/>
                <a:cs typeface="Microsoft YaHei"/>
              </a:rPr>
              <a:t>them.</a:t>
            </a:r>
            <a:endParaRPr lang="en-US" sz="1400" dirty="0" smtClean="0">
              <a:latin typeface="+mj-lt"/>
              <a:ea typeface="宋体"/>
              <a:cs typeface="Microsoft YaHei"/>
            </a:endParaRPr>
          </a:p>
          <a:p>
            <a:pPr>
              <a:spcBef>
                <a:spcPts val="900"/>
              </a:spcBef>
              <a:spcAft>
                <a:spcPts val="0"/>
              </a:spcAft>
            </a:pPr>
            <a:r>
              <a:rPr lang="en-US" sz="1400" dirty="0" smtClean="0">
                <a:latin typeface="+mj-lt"/>
                <a:ea typeface="宋体"/>
                <a:cs typeface="Microsoft YaHei"/>
              </a:rPr>
              <a:t>4.</a:t>
            </a:r>
            <a:r>
              <a:rPr lang="en-US" altLang="zh-TW" sz="1400" dirty="0" smtClean="0">
                <a:latin typeface="+mj-lt"/>
                <a:ea typeface="宋体"/>
                <a:cs typeface="Microsoft YaHei"/>
              </a:rPr>
              <a:t>) </a:t>
            </a:r>
            <a:r>
              <a:rPr lang="en-US" sz="1400" dirty="0" smtClean="0">
                <a:ea typeface="宋体"/>
                <a:cs typeface="Microsoft YaHei"/>
              </a:rPr>
              <a:t>Turn off the </a:t>
            </a:r>
            <a:r>
              <a:rPr lang="en-US" sz="1400" dirty="0">
                <a:ea typeface="宋体"/>
                <a:cs typeface="Microsoft YaHei"/>
              </a:rPr>
              <a:t>feed water </a:t>
            </a:r>
            <a:r>
              <a:rPr lang="en-US" sz="1400" dirty="0" smtClean="0">
                <a:ea typeface="宋体"/>
                <a:cs typeface="Microsoft YaHei"/>
              </a:rPr>
              <a:t>valve to stop </a:t>
            </a:r>
            <a:r>
              <a:rPr lang="en-US" altLang="zh-TW" sz="1400" dirty="0">
                <a:ea typeface="宋体"/>
                <a:cs typeface="Microsoft YaHei"/>
              </a:rPr>
              <a:t>initial flushing </a:t>
            </a:r>
            <a:r>
              <a:rPr lang="en-US" altLang="zh-TW" sz="1400" dirty="0" smtClean="0">
                <a:ea typeface="宋体"/>
                <a:cs typeface="Microsoft YaHei"/>
              </a:rPr>
              <a:t>pre-filters.</a:t>
            </a:r>
            <a:endParaRPr lang="en-US" sz="1400" dirty="0" smtClean="0">
              <a:ea typeface="宋体"/>
              <a:cs typeface="Microsoft YaHei"/>
            </a:endParaRPr>
          </a:p>
          <a:p>
            <a:pPr>
              <a:spcBef>
                <a:spcPts val="900"/>
              </a:spcBef>
              <a:spcAft>
                <a:spcPts val="0"/>
              </a:spcAft>
            </a:pPr>
            <a:r>
              <a:rPr lang="en-US" altLang="zh-TW" sz="1400" dirty="0" smtClean="0">
                <a:ea typeface="宋体"/>
                <a:cs typeface="Microsoft YaHei"/>
              </a:rPr>
              <a:t>5.) T</a:t>
            </a:r>
            <a:r>
              <a:rPr lang="en-US" sz="1400" dirty="0" smtClean="0">
                <a:ea typeface="宋体"/>
                <a:cs typeface="Microsoft YaHei"/>
              </a:rPr>
              <a:t>urn on </a:t>
            </a:r>
            <a:r>
              <a:rPr lang="en-US" sz="1400" dirty="0">
                <a:ea typeface="宋体"/>
                <a:cs typeface="Microsoft YaHei"/>
              </a:rPr>
              <a:t>the Front-RO-In valve (red color  tube) , and turn </a:t>
            </a:r>
            <a:r>
              <a:rPr lang="en-US" sz="1400" dirty="0" smtClean="0">
                <a:ea typeface="宋体"/>
                <a:cs typeface="Microsoft YaHei"/>
              </a:rPr>
              <a:t>off </a:t>
            </a:r>
            <a:r>
              <a:rPr lang="en-US" sz="1400" dirty="0">
                <a:ea typeface="宋体"/>
                <a:cs typeface="Microsoft YaHei"/>
              </a:rPr>
              <a:t>the Back-Drain-Out valve (gray color  tube) to make flushing water </a:t>
            </a:r>
            <a:r>
              <a:rPr lang="en-US" sz="1400" dirty="0" smtClean="0">
                <a:ea typeface="宋体"/>
                <a:cs typeface="Microsoft YaHei"/>
              </a:rPr>
              <a:t>flowing </a:t>
            </a:r>
            <a:r>
              <a:rPr lang="en-US" sz="1400" dirty="0">
                <a:ea typeface="宋体"/>
                <a:cs typeface="Microsoft YaHei"/>
              </a:rPr>
              <a:t>from pre-filters to </a:t>
            </a:r>
            <a:r>
              <a:rPr lang="en-US" sz="1400" dirty="0" smtClean="0">
                <a:ea typeface="宋体"/>
                <a:cs typeface="Microsoft YaHei"/>
              </a:rPr>
              <a:t>RO membrane housing, </a:t>
            </a:r>
            <a:r>
              <a:rPr lang="en-US" sz="1400" dirty="0">
                <a:ea typeface="宋体"/>
                <a:cs typeface="Microsoft YaHei"/>
              </a:rPr>
              <a:t>as shown </a:t>
            </a:r>
            <a:r>
              <a:rPr lang="en-US" sz="1400" dirty="0" smtClean="0">
                <a:ea typeface="宋体"/>
                <a:cs typeface="Microsoft YaHei"/>
              </a:rPr>
              <a:t>below.</a:t>
            </a:r>
            <a:r>
              <a:rPr lang="en-US" sz="1400" dirty="0" smtClean="0">
                <a:latin typeface="+mj-lt"/>
                <a:ea typeface="宋体"/>
                <a:cs typeface="Microsoft YaHei"/>
              </a:rPr>
              <a:t> </a:t>
            </a:r>
            <a:endParaRPr lang="en-US" sz="1400" dirty="0">
              <a:latin typeface="+mj-lt"/>
              <a:ea typeface="宋体"/>
              <a:cs typeface="Microsoft YaHei"/>
            </a:endParaRPr>
          </a:p>
          <a:p>
            <a:endParaRPr lang="en-US" dirty="0"/>
          </a:p>
        </p:txBody>
      </p:sp>
      <p:grpSp>
        <p:nvGrpSpPr>
          <p:cNvPr id="7" name="群組 6"/>
          <p:cNvGrpSpPr/>
          <p:nvPr/>
        </p:nvGrpSpPr>
        <p:grpSpPr>
          <a:xfrm>
            <a:off x="1321991" y="2000672"/>
            <a:ext cx="4214018" cy="2292219"/>
            <a:chOff x="1321991" y="2156724"/>
            <a:chExt cx="4214018" cy="2292219"/>
          </a:xfrm>
        </p:grpSpPr>
        <p:sp>
          <p:nvSpPr>
            <p:cNvPr id="103" name="矩形 102"/>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4" name="文字方塊 3"/>
            <p:cNvSpPr txBox="1"/>
            <p:nvPr/>
          </p:nvSpPr>
          <p:spPr>
            <a:xfrm>
              <a:off x="1596701" y="4039158"/>
              <a:ext cx="1726218" cy="369332"/>
            </a:xfrm>
            <a:prstGeom prst="rect">
              <a:avLst/>
            </a:prstGeom>
            <a:noFill/>
          </p:spPr>
          <p:txBody>
            <a:bodyPr wrap="square" rtlCol="0">
              <a:spAutoFit/>
            </a:bodyPr>
            <a:lstStyle/>
            <a:p>
              <a:pPr algn="ctr"/>
              <a:r>
                <a:rPr lang="en-US" b="1" dirty="0" smtClean="0"/>
                <a:t>OFF Position</a:t>
              </a:r>
              <a:endParaRPr lang="en-US" b="1" dirty="0"/>
            </a:p>
          </p:txBody>
        </p:sp>
        <p:sp>
          <p:nvSpPr>
            <p:cNvPr id="16" name="文字方塊 15"/>
            <p:cNvSpPr txBox="1"/>
            <p:nvPr/>
          </p:nvSpPr>
          <p:spPr>
            <a:xfrm>
              <a:off x="3585446" y="4033609"/>
              <a:ext cx="1726987" cy="369332"/>
            </a:xfrm>
            <a:prstGeom prst="rect">
              <a:avLst/>
            </a:prstGeom>
            <a:noFill/>
          </p:spPr>
          <p:txBody>
            <a:bodyPr wrap="square" rtlCol="0">
              <a:spAutoFit/>
            </a:bodyPr>
            <a:lstStyle/>
            <a:p>
              <a:pPr algn="ctr"/>
              <a:r>
                <a:rPr lang="en-US" b="1" dirty="0" smtClean="0"/>
                <a:t>ON Position</a:t>
              </a:r>
              <a:endParaRPr lang="en-US" b="1" dirty="0"/>
            </a:p>
          </p:txBody>
        </p:sp>
        <p:pic>
          <p:nvPicPr>
            <p:cNvPr id="18" name="圖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22" name="文字方塊 2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23" name="文字方塊 2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26" name="群組 25"/>
          <p:cNvGrpSpPr/>
          <p:nvPr/>
        </p:nvGrpSpPr>
        <p:grpSpPr>
          <a:xfrm>
            <a:off x="1321991" y="7323078"/>
            <a:ext cx="4214018" cy="2292219"/>
            <a:chOff x="1321991" y="2156724"/>
            <a:chExt cx="4214018" cy="2292219"/>
          </a:xfrm>
        </p:grpSpPr>
        <p:sp>
          <p:nvSpPr>
            <p:cNvPr id="27" name="矩形 26"/>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8" name="圖片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29" name="文字方塊 28"/>
            <p:cNvSpPr txBox="1"/>
            <p:nvPr/>
          </p:nvSpPr>
          <p:spPr>
            <a:xfrm>
              <a:off x="1596701" y="4039158"/>
              <a:ext cx="1726218" cy="369332"/>
            </a:xfrm>
            <a:prstGeom prst="rect">
              <a:avLst/>
            </a:prstGeom>
            <a:noFill/>
          </p:spPr>
          <p:txBody>
            <a:bodyPr wrap="square" rtlCol="0">
              <a:spAutoFit/>
            </a:bodyPr>
            <a:lstStyle/>
            <a:p>
              <a:pPr algn="ctr"/>
              <a:r>
                <a:rPr lang="en-US" b="1" dirty="0" smtClean="0"/>
                <a:t>ON Position</a:t>
              </a:r>
              <a:endParaRPr lang="en-US" b="1" dirty="0"/>
            </a:p>
          </p:txBody>
        </p:sp>
        <p:sp>
          <p:nvSpPr>
            <p:cNvPr id="30" name="文字方塊 29"/>
            <p:cNvSpPr txBox="1"/>
            <p:nvPr/>
          </p:nvSpPr>
          <p:spPr>
            <a:xfrm>
              <a:off x="3585446" y="4033609"/>
              <a:ext cx="1726987" cy="369332"/>
            </a:xfrm>
            <a:prstGeom prst="rect">
              <a:avLst/>
            </a:prstGeom>
            <a:noFill/>
          </p:spPr>
          <p:txBody>
            <a:bodyPr wrap="square" rtlCol="0">
              <a:spAutoFit/>
            </a:bodyPr>
            <a:lstStyle/>
            <a:p>
              <a:pPr algn="ctr"/>
              <a:r>
                <a:rPr lang="en-US" b="1" dirty="0" smtClean="0"/>
                <a:t>OFF Position</a:t>
              </a:r>
              <a:endParaRPr lang="en-US" b="1" dirty="0"/>
            </a:p>
          </p:txBody>
        </p:sp>
        <p:pic>
          <p:nvPicPr>
            <p:cNvPr id="31" name="圖片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32" name="文字方塊 3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RO, TANK,</a:t>
            </a:r>
            <a:r>
              <a:rPr lang="en-US" altLang="zh-TW" sz="2400" b="1" dirty="0" smtClean="0">
                <a:solidFill>
                  <a:srgbClr val="000000"/>
                </a:solidFill>
                <a:latin typeface="Arial"/>
                <a:ea typeface="宋体"/>
                <a:cs typeface="Arial"/>
              </a:rPr>
              <a:t> POST-FILTER (6 hr.)</a:t>
            </a:r>
            <a:endParaRPr lang="en-US" sz="2400" b="1" dirty="0" smtClean="0">
              <a:effectLst/>
              <a:latin typeface="Arial"/>
              <a:ea typeface="宋体"/>
            </a:endParaRPr>
          </a:p>
        </p:txBody>
      </p:sp>
      <p:sp>
        <p:nvSpPr>
          <p:cNvPr id="80" name="Text Box 391"/>
          <p:cNvSpPr>
            <a:spLocks noChangeArrowheads="1"/>
          </p:cNvSpPr>
          <p:nvPr/>
        </p:nvSpPr>
        <p:spPr bwMode="auto">
          <a:xfrm>
            <a:off x="404665" y="1314963"/>
            <a:ext cx="5937984" cy="61370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1200" b="1" dirty="0">
                <a:solidFill>
                  <a:srgbClr val="FF0000"/>
                </a:solidFill>
                <a:ea typeface="宋体"/>
                <a:cs typeface="Microsoft YaHei"/>
              </a:rPr>
              <a:t>DO NOT </a:t>
            </a:r>
            <a:r>
              <a:rPr lang="en-US" sz="1200" dirty="0" smtClean="0">
                <a:solidFill>
                  <a:srgbClr val="FF0000"/>
                </a:solidFill>
                <a:ea typeface="宋体"/>
                <a:cs typeface="Microsoft YaHei"/>
              </a:rPr>
              <a:t>drink the </a:t>
            </a:r>
            <a:r>
              <a:rPr lang="en-US" sz="1200" dirty="0">
                <a:solidFill>
                  <a:srgbClr val="FF0000"/>
                </a:solidFill>
                <a:ea typeface="宋体"/>
                <a:cs typeface="Microsoft YaHei"/>
              </a:rPr>
              <a:t>water produced in the initial flushing of the </a:t>
            </a:r>
            <a:r>
              <a:rPr lang="en-US" sz="1200" dirty="0" smtClean="0">
                <a:solidFill>
                  <a:srgbClr val="FF0000"/>
                </a:solidFill>
                <a:ea typeface="宋体"/>
                <a:cs typeface="Microsoft YaHei"/>
              </a:rPr>
              <a:t>system</a:t>
            </a:r>
            <a:r>
              <a:rPr lang="en-US" altLang="zh-TW" sz="1200" dirty="0" smtClean="0">
                <a:solidFill>
                  <a:srgbClr val="FF0000"/>
                </a:solidFill>
              </a:rPr>
              <a:t>.</a:t>
            </a:r>
            <a:endParaRPr lang="en-US" altLang="en-US" sz="1200" dirty="0">
              <a:solidFill>
                <a:srgbClr val="FF0000"/>
              </a:solidFill>
            </a:endParaRPr>
          </a:p>
        </p:txBody>
      </p:sp>
      <p:sp>
        <p:nvSpPr>
          <p:cNvPr id="2" name="文字方塊 1"/>
          <p:cNvSpPr txBox="1"/>
          <p:nvPr/>
        </p:nvSpPr>
        <p:spPr>
          <a:xfrm>
            <a:off x="515351" y="2144688"/>
            <a:ext cx="5827298" cy="1296144"/>
          </a:xfrm>
          <a:prstGeom prst="rect">
            <a:avLst/>
          </a:prstGeom>
          <a:noFill/>
        </p:spPr>
        <p:txBody>
          <a:bodyPr wrap="square" rtlCol="0">
            <a:noAutofit/>
          </a:bodyPr>
          <a:lstStyle/>
          <a:p>
            <a:pPr>
              <a:spcBef>
                <a:spcPts val="900"/>
              </a:spcBef>
              <a:spcAft>
                <a:spcPts val="0"/>
              </a:spcAft>
            </a:pPr>
            <a:r>
              <a:rPr lang="en-US" sz="1400" dirty="0" smtClean="0">
                <a:latin typeface="+mj-lt"/>
                <a:ea typeface="宋体"/>
                <a:cs typeface="Microsoft YaHei"/>
              </a:rPr>
              <a:t>1.) Turn off the </a:t>
            </a:r>
            <a:r>
              <a:rPr lang="en-US" sz="1400" dirty="0" smtClean="0">
                <a:ea typeface="宋体"/>
                <a:cs typeface="Microsoft YaHei"/>
              </a:rPr>
              <a:t>tank </a:t>
            </a:r>
            <a:r>
              <a:rPr lang="en-US" sz="1400" dirty="0">
                <a:ea typeface="宋体"/>
                <a:cs typeface="Microsoft YaHei"/>
              </a:rPr>
              <a:t>ball </a:t>
            </a:r>
            <a:r>
              <a:rPr lang="en-US" sz="1400" dirty="0" smtClean="0">
                <a:ea typeface="宋体"/>
                <a:cs typeface="Microsoft YaHei"/>
              </a:rPr>
              <a:t>valve and open the pure water faucet </a:t>
            </a:r>
            <a:r>
              <a:rPr lang="en-US" sz="1400" dirty="0">
                <a:ea typeface="宋体"/>
                <a:cs typeface="Microsoft YaHei"/>
              </a:rPr>
              <a:t>for continuous flow (flow rate may vary</a:t>
            </a:r>
            <a:r>
              <a:rPr lang="en-US" sz="1400" dirty="0" smtClean="0">
                <a:ea typeface="宋体"/>
                <a:cs typeface="Microsoft YaHei"/>
              </a:rPr>
              <a:t>). </a:t>
            </a:r>
            <a:r>
              <a:rPr lang="en-US" sz="1400" dirty="0">
                <a:ea typeface="宋体"/>
                <a:cs typeface="Microsoft YaHei"/>
              </a:rPr>
              <a:t>After few minutes, the water will start to drip out of the pure water faucet.</a:t>
            </a:r>
            <a:r>
              <a:rPr lang="en-US" sz="1400" dirty="0" smtClean="0">
                <a:ea typeface="宋体"/>
                <a:cs typeface="Microsoft YaHei"/>
              </a:rPr>
              <a:t> </a:t>
            </a:r>
          </a:p>
          <a:p>
            <a:pPr>
              <a:spcBef>
                <a:spcPts val="900"/>
              </a:spcBef>
              <a:spcAft>
                <a:spcPts val="0"/>
              </a:spcAft>
            </a:pPr>
            <a:r>
              <a:rPr lang="en-US" sz="1400" dirty="0" smtClean="0">
                <a:latin typeface="+mj-lt"/>
                <a:ea typeface="宋体"/>
                <a:cs typeface="Microsoft YaHei"/>
              </a:rPr>
              <a:t>2.) </a:t>
            </a:r>
            <a:r>
              <a:rPr lang="en-US" sz="1400" dirty="0">
                <a:latin typeface="+mj-lt"/>
                <a:ea typeface="宋体"/>
                <a:cs typeface="Microsoft YaHei"/>
              </a:rPr>
              <a:t>If any leaks are noted, turn off the valve. Check to see if all the tubes ,housing and fittings are secured properly, correct  and tighten them.</a:t>
            </a:r>
          </a:p>
          <a:p>
            <a:pPr>
              <a:spcBef>
                <a:spcPts val="900"/>
              </a:spcBef>
              <a:spcAft>
                <a:spcPts val="0"/>
              </a:spcAft>
            </a:pPr>
            <a:endParaRPr lang="en-US" sz="1400" dirty="0">
              <a:latin typeface="+mj-lt"/>
              <a:ea typeface="宋体"/>
              <a:cs typeface="Microsoft YaHei"/>
            </a:endParaRPr>
          </a:p>
          <a:p>
            <a:endParaRPr lang="en-US" dirty="0"/>
          </a:p>
        </p:txBody>
      </p:sp>
      <p:sp>
        <p:nvSpPr>
          <p:cNvPr id="3" name="文字方塊 2"/>
          <p:cNvSpPr txBox="1"/>
          <p:nvPr/>
        </p:nvSpPr>
        <p:spPr>
          <a:xfrm>
            <a:off x="576395" y="7185248"/>
            <a:ext cx="5827298" cy="1800200"/>
          </a:xfrm>
          <a:prstGeom prst="rect">
            <a:avLst/>
          </a:prstGeom>
          <a:noFill/>
        </p:spPr>
        <p:txBody>
          <a:bodyPr wrap="square" rtlCol="0">
            <a:noAutofit/>
          </a:bodyPr>
          <a:lstStyle/>
          <a:p>
            <a:pPr>
              <a:spcBef>
                <a:spcPts val="900"/>
              </a:spcBef>
              <a:spcAft>
                <a:spcPts val="0"/>
              </a:spcAft>
            </a:pPr>
            <a:r>
              <a:rPr lang="en-US" altLang="zh-TW" sz="1400" dirty="0" smtClean="0">
                <a:ea typeface="宋体"/>
                <a:cs typeface="Microsoft YaHei"/>
              </a:rPr>
              <a:t>6</a:t>
            </a:r>
            <a:r>
              <a:rPr lang="en-US" sz="1400" dirty="0" smtClean="0">
                <a:ea typeface="宋体"/>
                <a:cs typeface="Microsoft YaHei"/>
              </a:rPr>
              <a:t>.</a:t>
            </a:r>
            <a:r>
              <a:rPr lang="en-US" altLang="zh-TW" sz="1400" dirty="0" smtClean="0">
                <a:ea typeface="宋体"/>
                <a:cs typeface="Microsoft YaHei"/>
              </a:rPr>
              <a:t>) </a:t>
            </a:r>
            <a:r>
              <a:rPr lang="en-US" altLang="zh-TW" sz="1400" dirty="0">
                <a:ea typeface="宋体"/>
                <a:cs typeface="Microsoft YaHei"/>
              </a:rPr>
              <a:t>C</a:t>
            </a:r>
            <a:r>
              <a:rPr lang="en-US" sz="1400" dirty="0" smtClean="0">
                <a:ea typeface="宋体"/>
                <a:cs typeface="Microsoft YaHei"/>
              </a:rPr>
              <a:t>lose </a:t>
            </a:r>
            <a:r>
              <a:rPr lang="en-US" sz="1400" dirty="0">
                <a:ea typeface="宋体"/>
                <a:cs typeface="Microsoft YaHei"/>
              </a:rPr>
              <a:t>the pure water faucet </a:t>
            </a:r>
            <a:r>
              <a:rPr lang="en-US" sz="1400" dirty="0" smtClean="0">
                <a:ea typeface="宋体"/>
                <a:cs typeface="Microsoft YaHei"/>
              </a:rPr>
              <a:t>to finish the initial flushing and start filling</a:t>
            </a:r>
            <a:r>
              <a:rPr lang="en-US" altLang="zh-TW" sz="1400" dirty="0" smtClean="0">
                <a:ea typeface="宋体"/>
                <a:cs typeface="Microsoft YaHei"/>
              </a:rPr>
              <a:t> </a:t>
            </a:r>
            <a:r>
              <a:rPr lang="en-US" sz="1400" dirty="0" smtClean="0">
                <a:ea typeface="宋体"/>
                <a:cs typeface="Microsoft YaHei"/>
              </a:rPr>
              <a:t>the fourth last tank, then you </a:t>
            </a:r>
            <a:r>
              <a:rPr lang="en-US" sz="1400" dirty="0">
                <a:ea typeface="宋体"/>
                <a:cs typeface="Microsoft YaHei"/>
              </a:rPr>
              <a:t>may drink the </a:t>
            </a:r>
            <a:r>
              <a:rPr lang="en-US" sz="1400" dirty="0" smtClean="0">
                <a:ea typeface="宋体"/>
                <a:cs typeface="Microsoft YaHei"/>
              </a:rPr>
              <a:t>pure water.</a:t>
            </a:r>
            <a:endParaRPr lang="en-US" sz="1400" dirty="0">
              <a:ea typeface="宋体"/>
              <a:cs typeface="Microsoft YaHei"/>
            </a:endParaRPr>
          </a:p>
          <a:p>
            <a:pPr>
              <a:spcBef>
                <a:spcPts val="900"/>
              </a:spcBef>
              <a:spcAft>
                <a:spcPts val="0"/>
              </a:spcAft>
            </a:pPr>
            <a:r>
              <a:rPr lang="en-US" sz="1400" dirty="0" smtClean="0">
                <a:ea typeface="宋体"/>
                <a:cs typeface="Microsoft YaHei"/>
              </a:rPr>
              <a:t>7.) Check </a:t>
            </a:r>
            <a:r>
              <a:rPr lang="en-US" sz="1400" dirty="0">
                <a:ea typeface="宋体"/>
                <a:cs typeface="Microsoft YaHei"/>
              </a:rPr>
              <a:t>for leaks daily during the first week of use and periodically thereafter</a:t>
            </a:r>
            <a:r>
              <a:rPr lang="en-US" sz="1400" dirty="0" smtClean="0">
                <a:ea typeface="宋体"/>
                <a:cs typeface="Microsoft YaHei"/>
              </a:rPr>
              <a:t>. </a:t>
            </a:r>
            <a:r>
              <a:rPr lang="en-US" sz="1400" dirty="0">
                <a:ea typeface="宋体"/>
                <a:cs typeface="Microsoft YaHei"/>
              </a:rPr>
              <a:t>If you cannot stop the leaking, please contact us.</a:t>
            </a:r>
          </a:p>
          <a:p>
            <a:pPr>
              <a:spcBef>
                <a:spcPts val="900"/>
              </a:spcBef>
              <a:spcAft>
                <a:spcPts val="0"/>
              </a:spcAft>
            </a:pPr>
            <a:r>
              <a:rPr lang="en-US" sz="1400" dirty="0" smtClean="0">
                <a:ea typeface="宋体"/>
                <a:cs typeface="Microsoft YaHei"/>
              </a:rPr>
              <a:t>8.) </a:t>
            </a:r>
            <a:r>
              <a:rPr lang="en-US" sz="1400" dirty="0">
                <a:ea typeface="宋体"/>
                <a:cs typeface="Microsoft YaHei"/>
              </a:rPr>
              <a:t>You may notice that the water may be milky colored </a:t>
            </a:r>
            <a:r>
              <a:rPr lang="en-US" sz="1400" dirty="0" smtClean="0">
                <a:ea typeface="宋体"/>
                <a:cs typeface="Microsoft YaHei"/>
              </a:rPr>
              <a:t>during the first week. This </a:t>
            </a:r>
            <a:r>
              <a:rPr lang="en-US" sz="1400" dirty="0">
                <a:ea typeface="宋体"/>
                <a:cs typeface="Microsoft YaHei"/>
              </a:rPr>
              <a:t>is an indication of air bubbles in the </a:t>
            </a:r>
            <a:r>
              <a:rPr lang="en-US" sz="1400" dirty="0" smtClean="0">
                <a:ea typeface="宋体"/>
                <a:cs typeface="Microsoft YaHei"/>
              </a:rPr>
              <a:t>water and it </a:t>
            </a:r>
            <a:r>
              <a:rPr lang="en-US" sz="1400" dirty="0">
                <a:ea typeface="宋体"/>
                <a:cs typeface="Microsoft YaHei"/>
              </a:rPr>
              <a:t>is normal and </a:t>
            </a:r>
            <a:r>
              <a:rPr lang="en-US" sz="1400" dirty="0" smtClean="0">
                <a:ea typeface="宋体"/>
                <a:cs typeface="Microsoft YaHei"/>
              </a:rPr>
              <a:t>safe to drink.</a:t>
            </a:r>
            <a:endParaRPr lang="en-US" sz="1400" dirty="0">
              <a:ea typeface="宋体"/>
              <a:cs typeface="Microsoft YaHei"/>
            </a:endParaRPr>
          </a:p>
          <a:p>
            <a:endParaRPr lang="en-US" sz="1400" dirty="0"/>
          </a:p>
        </p:txBody>
      </p:sp>
      <p:grpSp>
        <p:nvGrpSpPr>
          <p:cNvPr id="8" name="群組 7"/>
          <p:cNvGrpSpPr/>
          <p:nvPr/>
        </p:nvGrpSpPr>
        <p:grpSpPr>
          <a:xfrm>
            <a:off x="407238" y="3632543"/>
            <a:ext cx="6120678" cy="1003247"/>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5" name="文字方塊 4"/>
            <p:cNvSpPr txBox="1"/>
            <p:nvPr/>
          </p:nvSpPr>
          <p:spPr>
            <a:xfrm>
              <a:off x="386663" y="3301682"/>
              <a:ext cx="6084674" cy="369332"/>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551356" y="3671014"/>
              <a:ext cx="5809295" cy="523220"/>
            </a:xfrm>
            <a:prstGeom prst="rect">
              <a:avLst/>
            </a:prstGeom>
            <a:noFill/>
          </p:spPr>
          <p:txBody>
            <a:bodyPr wrap="square" rtlCol="0">
              <a:spAutoFit/>
            </a:bodyPr>
            <a:lstStyle/>
            <a:p>
              <a:pPr>
                <a:spcBef>
                  <a:spcPts val="900"/>
                </a:spcBef>
                <a:spcAft>
                  <a:spcPts val="0"/>
                </a:spcAft>
              </a:pPr>
              <a:r>
                <a:rPr lang="en-US" sz="1400" dirty="0">
                  <a:ea typeface="宋体"/>
                  <a:cs typeface="Microsoft YaHei"/>
                </a:rPr>
                <a:t>3.) Then turn on the tank ball </a:t>
              </a:r>
              <a:r>
                <a:rPr lang="en-US" sz="1400" dirty="0" smtClean="0">
                  <a:ea typeface="宋体"/>
                  <a:cs typeface="Microsoft YaHei"/>
                </a:rPr>
                <a:t>valve and close </a:t>
              </a:r>
              <a:r>
                <a:rPr lang="en-US" sz="1400" dirty="0">
                  <a:ea typeface="宋体"/>
                  <a:cs typeface="Microsoft YaHei"/>
                </a:rPr>
                <a:t>the pure water faucet to start flushing the RO membrane and filling the </a:t>
              </a:r>
              <a:r>
                <a:rPr lang="en-US" sz="1400" dirty="0" smtClean="0">
                  <a:ea typeface="宋体"/>
                  <a:cs typeface="Microsoft YaHei"/>
                </a:rPr>
                <a:t>tank </a:t>
              </a:r>
              <a:r>
                <a:rPr lang="en-US" sz="1400" dirty="0">
                  <a:ea typeface="宋体"/>
                  <a:cs typeface="Microsoft YaHei"/>
                </a:rPr>
                <a:t>for two hours. </a:t>
              </a:r>
            </a:p>
          </p:txBody>
        </p:sp>
      </p:grpSp>
      <p:grpSp>
        <p:nvGrpSpPr>
          <p:cNvPr id="9" name="群組 8"/>
          <p:cNvGrpSpPr/>
          <p:nvPr/>
        </p:nvGrpSpPr>
        <p:grpSpPr>
          <a:xfrm>
            <a:off x="380235" y="4905681"/>
            <a:ext cx="6120678" cy="1215751"/>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6" name="文字方塊 35"/>
            <p:cNvSpPr txBox="1"/>
            <p:nvPr/>
          </p:nvSpPr>
          <p:spPr>
            <a:xfrm>
              <a:off x="402118" y="4457329"/>
              <a:ext cx="6084674" cy="36933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1" y="4826661"/>
              <a:ext cx="5809295" cy="738664"/>
            </a:xfrm>
            <a:prstGeom prst="rect">
              <a:avLst/>
            </a:prstGeom>
            <a:noFill/>
          </p:spPr>
          <p:txBody>
            <a:bodyPr wrap="square" rtlCol="0">
              <a:spAutoFit/>
            </a:bodyPr>
            <a:lstStyle/>
            <a:p>
              <a:pPr>
                <a:spcBef>
                  <a:spcPts val="900"/>
                </a:spcBef>
                <a:spcAft>
                  <a:spcPts val="0"/>
                </a:spcAft>
              </a:pPr>
              <a:r>
                <a:rPr lang="en-US" sz="1400" dirty="0">
                  <a:ea typeface="宋体"/>
                  <a:cs typeface="Microsoft YaHei"/>
                </a:rPr>
                <a:t>4.) After two hours, open the pure water faucet to start flushing the water storage tank and post-filter until the water flow changing to dripping (the tank is completely discharged).</a:t>
              </a:r>
            </a:p>
          </p:txBody>
        </p:sp>
      </p:grpSp>
      <p:sp>
        <p:nvSpPr>
          <p:cNvPr id="38" name="Text Box 391"/>
          <p:cNvSpPr>
            <a:spLocks noChangeArrowheads="1"/>
          </p:cNvSpPr>
          <p:nvPr/>
        </p:nvSpPr>
        <p:spPr bwMode="auto">
          <a:xfrm>
            <a:off x="437897" y="6442550"/>
            <a:ext cx="6066672" cy="68407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400" dirty="0">
                <a:solidFill>
                  <a:srgbClr val="10253F"/>
                </a:solidFill>
                <a:ea typeface="宋体"/>
                <a:cs typeface="Microsoft YaHei"/>
              </a:rPr>
              <a:t>5.) </a:t>
            </a:r>
            <a:r>
              <a:rPr lang="en-US" sz="1400" b="1" dirty="0">
                <a:solidFill>
                  <a:srgbClr val="10253F"/>
                </a:solidFill>
                <a:ea typeface="宋体"/>
                <a:cs typeface="Microsoft YaHei"/>
              </a:rPr>
              <a:t>REPEAT </a:t>
            </a:r>
            <a:r>
              <a:rPr lang="en-US" sz="1400" dirty="0" smtClean="0">
                <a:solidFill>
                  <a:srgbClr val="10253F"/>
                </a:solidFill>
              </a:rPr>
              <a:t>Filling </a:t>
            </a:r>
            <a:r>
              <a:rPr lang="en-US" altLang="zh-TW" sz="1400" dirty="0" smtClean="0">
                <a:solidFill>
                  <a:srgbClr val="10253F"/>
                </a:solidFill>
              </a:rPr>
              <a:t>(Step 3)</a:t>
            </a:r>
            <a:r>
              <a:rPr lang="en-US" sz="1400" dirty="0" smtClean="0">
                <a:solidFill>
                  <a:srgbClr val="10253F"/>
                </a:solidFill>
              </a:rPr>
              <a:t> and Discharging </a:t>
            </a:r>
            <a:r>
              <a:rPr lang="en-US" altLang="zh-TW" sz="1400" dirty="0" smtClean="0">
                <a:solidFill>
                  <a:srgbClr val="10253F"/>
                </a:solidFill>
              </a:rPr>
              <a:t>(Step 4)  </a:t>
            </a:r>
            <a:r>
              <a:rPr lang="en-US" sz="1400" dirty="0" smtClean="0">
                <a:solidFill>
                  <a:srgbClr val="10253F"/>
                </a:solidFill>
              </a:rPr>
              <a:t>the water storage tank </a:t>
            </a:r>
            <a:r>
              <a:rPr lang="en-US" sz="1400" b="1" dirty="0" smtClean="0">
                <a:solidFill>
                  <a:srgbClr val="10253F"/>
                </a:solidFill>
              </a:rPr>
              <a:t>TWO</a:t>
            </a:r>
            <a:r>
              <a:rPr lang="en-US" sz="1400" dirty="0" smtClean="0">
                <a:solidFill>
                  <a:srgbClr val="10253F"/>
                </a:solidFill>
              </a:rPr>
              <a:t> </a:t>
            </a:r>
            <a:r>
              <a:rPr lang="en-US" sz="1400" b="1" dirty="0" smtClean="0">
                <a:solidFill>
                  <a:srgbClr val="10253F"/>
                </a:solidFill>
              </a:rPr>
              <a:t>MORE TIMES</a:t>
            </a:r>
            <a:r>
              <a:rPr lang="en-US" altLang="zh-TW" sz="1400" b="1" dirty="0" smtClean="0">
                <a:solidFill>
                  <a:srgbClr val="10253F"/>
                </a:solidFill>
              </a:rPr>
              <a:t>.</a:t>
            </a:r>
            <a:endParaRPr lang="en-US" altLang="en-US" sz="14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TROUBLESHOOTING &amp; FAQ</a:t>
            </a:r>
          </a:p>
        </p:txBody>
      </p:sp>
      <p:sp>
        <p:nvSpPr>
          <p:cNvPr id="18" name="Text Box 3"/>
          <p:cNvSpPr txBox="1">
            <a:spLocks noChangeArrowheads="1"/>
          </p:cNvSpPr>
          <p:nvPr/>
        </p:nvSpPr>
        <p:spPr bwMode="auto">
          <a:xfrm>
            <a:off x="404732" y="992560"/>
            <a:ext cx="6048536" cy="663258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small </a:t>
            </a:r>
            <a:r>
              <a:rPr lang="en-US" altLang="zh-TW" sz="1000" b="1" dirty="0"/>
              <a:t>amount of </a:t>
            </a:r>
            <a:r>
              <a:rPr lang="en-US" altLang="zh-TW" sz="1000" b="1" dirty="0" smtClean="0"/>
              <a:t>water or no water </a:t>
            </a:r>
            <a:r>
              <a:rPr lang="en-US" altLang="zh-TW" sz="1000" b="1" dirty="0"/>
              <a:t>from </a:t>
            </a:r>
            <a:r>
              <a:rPr lang="en-US" altLang="zh-TW" sz="1000" b="1" dirty="0" smtClean="0"/>
              <a:t>pure water faucet?</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a:t>
            </a:r>
            <a:r>
              <a:rPr lang="en-US" altLang="zh-TW" sz="1000" dirty="0" smtClean="0"/>
              <a:t>There are some different situation:</a:t>
            </a:r>
          </a:p>
          <a:p>
            <a:pPr eaLnBrk="1" hangingPunct="1">
              <a:spcBef>
                <a:spcPct val="0"/>
              </a:spcBef>
            </a:pPr>
            <a:r>
              <a:rPr lang="en-US" altLang="zh-TW" sz="1000" dirty="0" smtClean="0"/>
              <a:t> If the RO system just start up, normally it may takes 2-3 hours to fill the tank.</a:t>
            </a:r>
          </a:p>
          <a:p>
            <a:pPr eaLnBrk="1" hangingPunct="1">
              <a:spcBef>
                <a:spcPct val="0"/>
              </a:spcBef>
            </a:pPr>
            <a:r>
              <a:rPr lang="en-US" altLang="zh-TW" sz="1000" dirty="0" smtClean="0"/>
              <a:t> Please check if the a</a:t>
            </a:r>
            <a:r>
              <a:rPr lang="en-US" sz="1000" dirty="0" smtClean="0"/>
              <a:t>ir </a:t>
            </a:r>
            <a:r>
              <a:rPr lang="en-US" sz="1000" dirty="0"/>
              <a:t>pressure in the storage tank is </a:t>
            </a:r>
            <a:r>
              <a:rPr lang="en-US" sz="1000" dirty="0" smtClean="0"/>
              <a:t>too </a:t>
            </a:r>
            <a:r>
              <a:rPr lang="en-US" sz="1000" dirty="0"/>
              <a:t>low. If so, please add pressure to storage tank. The pressure should be 8-10 psi when the tank is </a:t>
            </a:r>
            <a:r>
              <a:rPr lang="en-US" sz="1000" dirty="0" smtClean="0"/>
              <a:t>empty</a:t>
            </a:r>
            <a:r>
              <a:rPr lang="en-US" altLang="zh-TW" sz="1000" dirty="0" smtClean="0"/>
              <a:t>.</a:t>
            </a:r>
          </a:p>
          <a:p>
            <a:pPr eaLnBrk="1" hangingPunct="1">
              <a:spcBef>
                <a:spcPct val="0"/>
              </a:spcBef>
            </a:pPr>
            <a:r>
              <a:rPr lang="en-US" altLang="zh-TW" sz="1000" dirty="0" smtClean="0"/>
              <a:t> Please </a:t>
            </a:r>
            <a:r>
              <a:rPr lang="en-US" altLang="zh-TW" sz="1000" dirty="0"/>
              <a:t>check if </a:t>
            </a:r>
            <a:r>
              <a:rPr lang="en-US" altLang="zh-TW" sz="1000" dirty="0" smtClean="0"/>
              <a:t>the s</a:t>
            </a:r>
            <a:r>
              <a:rPr lang="en-US" sz="1000" dirty="0" smtClean="0"/>
              <a:t>anitizer of the</a:t>
            </a:r>
            <a:r>
              <a:rPr lang="en-US" altLang="zh-TW" sz="1000" dirty="0" smtClean="0"/>
              <a:t> </a:t>
            </a:r>
            <a:r>
              <a:rPr lang="en-US" sz="1000" dirty="0" smtClean="0"/>
              <a:t>tank is flushed out. </a:t>
            </a:r>
            <a:r>
              <a:rPr lang="en-US" sz="1000" dirty="0"/>
              <a:t>If </a:t>
            </a:r>
            <a:r>
              <a:rPr lang="en-US" sz="1000" dirty="0" smtClean="0"/>
              <a:t>not, please </a:t>
            </a:r>
            <a:r>
              <a:rPr lang="en-US" sz="1000" dirty="0"/>
              <a:t>d</a:t>
            </a:r>
            <a:r>
              <a:rPr lang="en-US" sz="1000" dirty="0" smtClean="0"/>
              <a:t>rain tank </a:t>
            </a:r>
            <a:r>
              <a:rPr lang="en-US" sz="1000" dirty="0"/>
              <a:t>and refill it </a:t>
            </a:r>
            <a:r>
              <a:rPr lang="en-US" sz="1000" dirty="0" smtClean="0"/>
              <a:t>overnight.</a:t>
            </a:r>
          </a:p>
          <a:p>
            <a:pPr eaLnBrk="1" hangingPunct="1">
              <a:spcBef>
                <a:spcPct val="0"/>
              </a:spcBef>
            </a:pPr>
            <a:r>
              <a:rPr lang="en-US" altLang="zh-TW" sz="1000" dirty="0" smtClean="0"/>
              <a:t> Please </a:t>
            </a:r>
            <a:r>
              <a:rPr lang="en-US" altLang="zh-TW" sz="1000" dirty="0"/>
              <a:t>check if </a:t>
            </a:r>
            <a:r>
              <a:rPr lang="en-US" altLang="zh-TW" sz="1000" dirty="0" smtClean="0"/>
              <a:t>there is any c</a:t>
            </a:r>
            <a:r>
              <a:rPr lang="en-US" sz="1000" dirty="0" smtClean="0"/>
              <a:t>rimps </a:t>
            </a:r>
            <a:r>
              <a:rPr lang="en-US" sz="1000" dirty="0"/>
              <a:t>in </a:t>
            </a:r>
            <a:r>
              <a:rPr lang="en-US" sz="1000" dirty="0" smtClean="0"/>
              <a:t>tubing. </a:t>
            </a:r>
            <a:r>
              <a:rPr lang="en-US" sz="1000" dirty="0"/>
              <a:t>If so, please m</a:t>
            </a:r>
            <a:r>
              <a:rPr lang="en-US" sz="1000" dirty="0" smtClean="0"/>
              <a:t>ake </a:t>
            </a:r>
            <a:r>
              <a:rPr lang="en-US" sz="1000" dirty="0"/>
              <a:t>sure </a:t>
            </a:r>
            <a:r>
              <a:rPr lang="en-US" sz="1000" dirty="0" smtClean="0"/>
              <a:t>all the tubing are straight.</a:t>
            </a:r>
          </a:p>
          <a:p>
            <a:pPr eaLnBrk="1" hangingPunct="1">
              <a:spcBef>
                <a:spcPct val="0"/>
              </a:spcBef>
            </a:pPr>
            <a:r>
              <a:rPr lang="en-US" altLang="zh-TW" sz="1000" dirty="0" smtClean="0"/>
              <a:t> Please </a:t>
            </a:r>
            <a:r>
              <a:rPr lang="en-US" altLang="zh-TW" sz="1000" dirty="0"/>
              <a:t>check if </a:t>
            </a:r>
            <a:r>
              <a:rPr lang="en-US" sz="1000" dirty="0"/>
              <a:t>any pre-filter </a:t>
            </a:r>
            <a:r>
              <a:rPr lang="en-US" altLang="zh-TW" sz="1000" dirty="0" smtClean="0"/>
              <a:t>is c</a:t>
            </a:r>
            <a:r>
              <a:rPr lang="en-US" sz="1000" dirty="0" smtClean="0"/>
              <a:t>logged. </a:t>
            </a:r>
            <a:r>
              <a:rPr lang="en-US" sz="1000" dirty="0"/>
              <a:t>If so, please r</a:t>
            </a:r>
            <a:r>
              <a:rPr lang="en-US" sz="1000" dirty="0" smtClean="0"/>
              <a:t>eplace the pre-filter.</a:t>
            </a:r>
          </a:p>
          <a:p>
            <a:pPr eaLnBrk="1" hangingPunct="1">
              <a:spcBef>
                <a:spcPct val="0"/>
              </a:spcBef>
            </a:pPr>
            <a:r>
              <a:rPr lang="en-US" altLang="zh-TW" sz="1000" dirty="0" smtClean="0"/>
              <a:t> </a:t>
            </a:r>
            <a:r>
              <a:rPr lang="en-US" altLang="zh-TW" sz="1000" dirty="0"/>
              <a:t>Please check if </a:t>
            </a:r>
            <a:r>
              <a:rPr lang="en-US" altLang="zh-TW" sz="1000" dirty="0" smtClean="0"/>
              <a:t>the RO membrane is </a:t>
            </a:r>
            <a:r>
              <a:rPr lang="en-US" altLang="zh-TW" sz="1000" dirty="0"/>
              <a:t>f</a:t>
            </a:r>
            <a:r>
              <a:rPr lang="en-US" sz="1000" dirty="0" smtClean="0"/>
              <a:t>ouled. </a:t>
            </a:r>
            <a:r>
              <a:rPr lang="en-US" sz="1000" dirty="0"/>
              <a:t>If so, please replace the </a:t>
            </a:r>
            <a:r>
              <a:rPr lang="en-US" altLang="zh-TW" sz="1000" dirty="0"/>
              <a:t>RO </a:t>
            </a:r>
            <a:r>
              <a:rPr lang="en-US" altLang="zh-TW" sz="1000" dirty="0" smtClean="0"/>
              <a:t>membrane</a:t>
            </a:r>
            <a:r>
              <a:rPr lang="en-US" sz="1000" dirty="0" smtClean="0"/>
              <a:t>.</a:t>
            </a:r>
            <a:endParaRPr lang="en-US"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a:t>
            </a:r>
            <a:r>
              <a:rPr lang="en-US" altLang="zh-TW" sz="1000" b="1" dirty="0" smtClean="0"/>
              <a:t>my pure </a:t>
            </a:r>
            <a:r>
              <a:rPr lang="en-US" altLang="zh-TW" sz="1000" b="1" dirty="0"/>
              <a:t>water taste or smell </a:t>
            </a:r>
            <a:r>
              <a:rPr lang="en-US" altLang="zh-TW" sz="1000" b="1" dirty="0" smtClean="0"/>
              <a:t>offensive?</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There are some different situation:</a:t>
            </a:r>
          </a:p>
          <a:p>
            <a:pPr eaLnBrk="1" hangingPunct="1">
              <a:spcBef>
                <a:spcPct val="0"/>
              </a:spcBef>
            </a:pPr>
            <a:r>
              <a:rPr lang="en-US" altLang="zh-TW" sz="1000" dirty="0" smtClean="0"/>
              <a:t> Please </a:t>
            </a:r>
            <a:r>
              <a:rPr lang="en-US" altLang="zh-TW" sz="1000" dirty="0"/>
              <a:t>check if </a:t>
            </a:r>
            <a:r>
              <a:rPr lang="en-US" altLang="zh-TW" sz="1000" dirty="0" smtClean="0"/>
              <a:t>the post</a:t>
            </a:r>
            <a:r>
              <a:rPr lang="en-US" sz="1000" dirty="0" smtClean="0"/>
              <a:t>-filter </a:t>
            </a:r>
            <a:r>
              <a:rPr lang="en-US" altLang="zh-TW" sz="1000" dirty="0"/>
              <a:t>is </a:t>
            </a:r>
            <a:r>
              <a:rPr lang="en-US" sz="1000" dirty="0"/>
              <a:t>depleted</a:t>
            </a:r>
            <a:r>
              <a:rPr lang="en-US" sz="1000" dirty="0" smtClean="0"/>
              <a:t>. </a:t>
            </a:r>
            <a:r>
              <a:rPr lang="en-US" sz="1000" dirty="0"/>
              <a:t>If so, please replace the </a:t>
            </a:r>
            <a:r>
              <a:rPr lang="en-US" sz="1000" dirty="0" smtClean="0"/>
              <a:t>post-filter</a:t>
            </a:r>
            <a:r>
              <a:rPr lang="en-US" sz="1000" dirty="0"/>
              <a:t>.</a:t>
            </a:r>
          </a:p>
          <a:p>
            <a:pPr eaLnBrk="1" hangingPunct="1">
              <a:spcBef>
                <a:spcPct val="0"/>
              </a:spcBef>
            </a:pPr>
            <a:r>
              <a:rPr lang="en-US" altLang="zh-TW" sz="1000" dirty="0"/>
              <a:t> Please check if the RO membrane is f</a:t>
            </a:r>
            <a:r>
              <a:rPr lang="en-US" sz="1000" dirty="0"/>
              <a:t>ouled. If so, please replace the </a:t>
            </a:r>
            <a:r>
              <a:rPr lang="en-US" altLang="zh-TW" sz="1000" dirty="0"/>
              <a:t>RO membrane</a:t>
            </a:r>
            <a:r>
              <a:rPr lang="en-US" sz="1000" dirty="0" smtClean="0"/>
              <a:t>.</a:t>
            </a:r>
          </a:p>
          <a:p>
            <a:pPr eaLnBrk="1" hangingPunct="1">
              <a:spcBef>
                <a:spcPct val="0"/>
              </a:spcBef>
            </a:pPr>
            <a:r>
              <a:rPr lang="en-US" altLang="zh-TW" sz="1000" dirty="0" smtClean="0"/>
              <a:t> Please </a:t>
            </a:r>
            <a:r>
              <a:rPr lang="en-US" altLang="zh-TW" sz="1000" dirty="0"/>
              <a:t>check if there is any c</a:t>
            </a:r>
            <a:r>
              <a:rPr lang="en-US" sz="1000" dirty="0"/>
              <a:t>rimps in tubing. If so, please make sure all the tubing are straight.</a:t>
            </a:r>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Why does the system produce less pure water than it produces waste water?</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normal; the ratio for the pure and waste water should be 1:3.</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milky </a:t>
            </a:r>
            <a:r>
              <a:rPr lang="en-US" altLang="zh-TW" sz="1000" b="1" dirty="0"/>
              <a:t>colored water </a:t>
            </a:r>
            <a:r>
              <a:rPr lang="en-US" altLang="zh-TW" sz="1000" b="1" dirty="0" smtClean="0"/>
              <a:t>and/or air bubble </a:t>
            </a:r>
            <a:r>
              <a:rPr lang="en-US" altLang="zh-TW" sz="1000" b="1" dirty="0"/>
              <a:t>in </a:t>
            </a:r>
            <a:r>
              <a:rPr lang="en-US" altLang="zh-TW" sz="1000" b="1" dirty="0" smtClean="0"/>
              <a:t>the pure water?</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a:t>
            </a:r>
            <a:r>
              <a:rPr lang="en-US" altLang="zh-TW" sz="1000" dirty="0" smtClean="0"/>
              <a:t>normal</a:t>
            </a:r>
            <a:r>
              <a:rPr lang="en-US" altLang="zh-TW" sz="1000" dirty="0"/>
              <a:t>; a</a:t>
            </a:r>
            <a:r>
              <a:rPr lang="en-US" sz="1000" dirty="0" smtClean="0"/>
              <a:t>ir </a:t>
            </a:r>
            <a:r>
              <a:rPr lang="en-US" sz="1000" dirty="0"/>
              <a:t>in the system is a normal occurrence with initial startup of the RO system. This milky</a:t>
            </a:r>
            <a:r>
              <a:rPr lang="en-US" sz="1000" i="1" dirty="0"/>
              <a:t> </a:t>
            </a:r>
            <a:r>
              <a:rPr lang="en-US" sz="1000" dirty="0"/>
              <a:t>look will disappear during normal use within 1 to 2 </a:t>
            </a:r>
            <a:r>
              <a:rPr lang="en-US" sz="1000" dirty="0" smtClean="0"/>
              <a:t>weeks</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no </a:t>
            </a:r>
            <a:r>
              <a:rPr lang="en-US" altLang="zh-TW" sz="1000" b="1" dirty="0"/>
              <a:t>waste </a:t>
            </a:r>
            <a:r>
              <a:rPr lang="en-US" altLang="zh-TW" sz="1000" b="1" dirty="0" smtClean="0"/>
              <a:t>water?</a:t>
            </a:r>
            <a:endParaRPr lang="en-US" altLang="zh-TW" sz="1000" b="1" dirty="0"/>
          </a:p>
          <a:p>
            <a:pPr eaLnBrk="1" hangingPunct="1">
              <a:spcBef>
                <a:spcPct val="0"/>
              </a:spcBef>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if </a:t>
            </a:r>
            <a:r>
              <a:rPr lang="en-US" sz="1000" dirty="0" smtClean="0"/>
              <a:t>the </a:t>
            </a:r>
            <a:r>
              <a:rPr lang="en-US" sz="1000" dirty="0"/>
              <a:t>flow restrictor</a:t>
            </a:r>
            <a:r>
              <a:rPr lang="en-US" sz="1000" dirty="0" smtClean="0"/>
              <a:t> </a:t>
            </a:r>
            <a:r>
              <a:rPr lang="en-US" altLang="zh-TW" sz="1000" dirty="0"/>
              <a:t>is c</a:t>
            </a:r>
            <a:r>
              <a:rPr lang="en-US" sz="1000" dirty="0"/>
              <a:t>logged. If so, please replace the flow restrictor</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My RO system is making noise from its auto shut-off valve.</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your water pressure; if you use a booster pump, set it to 60-65 PSI.</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My RO system is making noise from its </a:t>
            </a:r>
            <a:r>
              <a:rPr lang="en-US" altLang="zh-TW" sz="1000" b="1" dirty="0" smtClean="0"/>
              <a:t>restriction </a:t>
            </a:r>
            <a:r>
              <a:rPr lang="en-US" altLang="zh-TW" sz="1000" b="1" dirty="0"/>
              <a:t>in drain </a:t>
            </a:r>
            <a:r>
              <a:rPr lang="en-US" altLang="zh-TW" sz="1000" b="1" dirty="0" smtClean="0"/>
              <a:t>line.</a:t>
            </a:r>
            <a:endParaRPr lang="en-US" altLang="zh-TW" sz="1000" b="1" dirty="0"/>
          </a:p>
          <a:p>
            <a:pPr eaLnBrk="1" hangingPunct="1">
              <a:spcBef>
                <a:spcPct val="0"/>
              </a:spcBef>
              <a:buFontTx/>
              <a:buNone/>
            </a:pPr>
            <a:r>
              <a:rPr lang="en-US" altLang="zh-TW" sz="1000" dirty="0" smtClean="0">
                <a:solidFill>
                  <a:srgbClr val="72BFC5"/>
                </a:solidFill>
                <a:latin typeface="Arial Black" panose="020B0A04020102020204" pitchFamily="34" charset="0"/>
              </a:rPr>
              <a:t>A</a:t>
            </a:r>
            <a:r>
              <a:rPr lang="en-US" altLang="zh-TW" sz="1000" b="1" dirty="0" smtClean="0"/>
              <a:t>: </a:t>
            </a:r>
            <a:r>
              <a:rPr lang="en-US" altLang="zh-TW" sz="1000" dirty="0" smtClean="0"/>
              <a:t>It </a:t>
            </a:r>
            <a:r>
              <a:rPr lang="en-US" altLang="zh-TW" sz="1000" dirty="0"/>
              <a:t>may be blocked sometimes caused by debris from garbage disposal or </a:t>
            </a:r>
            <a:r>
              <a:rPr lang="en-US" altLang="zh-TW" sz="1000" dirty="0" smtClean="0"/>
              <a:t>dishwasher.</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I have a leaking problem.</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First at all, check the leaking from the thread (the screw on the housing end) or </a:t>
            </a:r>
            <a:r>
              <a:rPr lang="en-US" altLang="zh-TW" sz="1000" dirty="0" smtClean="0"/>
              <a:t>the </a:t>
            </a:r>
            <a:r>
              <a:rPr lang="en-US" altLang="zh-TW" sz="1000" dirty="0"/>
              <a:t>tube plug-in end.</a:t>
            </a:r>
          </a:p>
          <a:p>
            <a:pPr eaLnBrk="1" hangingPunct="1">
              <a:spcBef>
                <a:spcPct val="0"/>
              </a:spcBef>
            </a:pPr>
            <a:r>
              <a:rPr lang="en-US" altLang="zh-TW" sz="1000" dirty="0"/>
              <a:t> If leaking is from the thread, please detach the fitting and wrap more Teflon tape on it, then re-screw it back into the housing.</a:t>
            </a:r>
          </a:p>
          <a:p>
            <a:pPr eaLnBrk="1" hangingPunct="1">
              <a:spcBef>
                <a:spcPct val="0"/>
              </a:spcBef>
            </a:pPr>
            <a:r>
              <a:rPr lang="en-US" altLang="zh-TW" sz="10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1000" dirty="0"/>
              <a:t> If you have pre-filter housing leaking problem, please try twisting open the leaking stage housing. Take out the </a:t>
            </a:r>
            <a:r>
              <a:rPr lang="en-US" altLang="zh-TW" sz="1000" dirty="0" smtClean="0"/>
              <a:t>O-ring </a:t>
            </a:r>
            <a:r>
              <a:rPr lang="en-US" altLang="zh-TW" sz="1000" dirty="0"/>
              <a:t>and check if the ring is still in good shape. Or try to find if there is any manufactory defects on the groove of the housing, that would cause it to seal improperly. If everything looks good, add some Vaseline on the O</a:t>
            </a:r>
            <a:r>
              <a:rPr lang="en-US" altLang="zh-TW" sz="1000" dirty="0" smtClean="0"/>
              <a:t>-ring </a:t>
            </a:r>
            <a:r>
              <a:rPr lang="en-US" altLang="zh-TW" sz="1000" dirty="0"/>
              <a:t>and groove, then re-screw on the housing. This will usually resolve the leaking problem</a:t>
            </a:r>
            <a:r>
              <a:rPr lang="en-US" altLang="zh-TW" sz="1000" dirty="0" smtClean="0"/>
              <a:t>.</a:t>
            </a:r>
          </a:p>
          <a:p>
            <a:pPr eaLnBrk="1" hangingPunct="1">
              <a:spcBef>
                <a:spcPct val="0"/>
              </a:spcBef>
            </a:pPr>
            <a:r>
              <a:rPr lang="en-US" sz="1000" dirty="0" smtClean="0">
                <a:ea typeface="宋体"/>
                <a:cs typeface="Microsoft YaHei"/>
              </a:rPr>
              <a:t> </a:t>
            </a:r>
            <a:r>
              <a:rPr lang="en-US" sz="1000" dirty="0" smtClean="0">
                <a:solidFill>
                  <a:srgbClr val="FF0000"/>
                </a:solidFill>
                <a:ea typeface="宋体"/>
                <a:cs typeface="Microsoft YaHei"/>
              </a:rPr>
              <a:t>If </a:t>
            </a:r>
            <a:r>
              <a:rPr lang="en-US" sz="1000" dirty="0">
                <a:solidFill>
                  <a:srgbClr val="FF0000"/>
                </a:solidFill>
                <a:ea typeface="宋体"/>
                <a:cs typeface="Microsoft YaHei"/>
              </a:rPr>
              <a:t>you </a:t>
            </a:r>
            <a:r>
              <a:rPr lang="en-US" sz="1000" dirty="0" smtClean="0">
                <a:solidFill>
                  <a:srgbClr val="FF0000"/>
                </a:solidFill>
                <a:ea typeface="宋体"/>
                <a:cs typeface="Microsoft YaHei"/>
              </a:rPr>
              <a:t>still cannot </a:t>
            </a:r>
            <a:r>
              <a:rPr lang="en-US" sz="1000" dirty="0">
                <a:solidFill>
                  <a:srgbClr val="FF0000"/>
                </a:solidFill>
                <a:ea typeface="宋体"/>
                <a:cs typeface="Microsoft YaHei"/>
              </a:rPr>
              <a:t>stop the leaking, please contact us.</a:t>
            </a:r>
          </a:p>
          <a:p>
            <a:pPr eaLnBrk="1" hangingPunct="1">
              <a:spcBef>
                <a:spcPct val="0"/>
              </a:spcBef>
              <a:buNone/>
            </a:pPr>
            <a:endParaRPr lang="en-US" altLang="zh-TW" sz="10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INFORMATION</a:t>
            </a:r>
            <a:r>
              <a:rPr lang="en-US" altLang="zh-TW" sz="3200" b="1" dirty="0">
                <a:latin typeface="Arial Black" panose="020B0A04020102020204" pitchFamily="34" charset="0"/>
              </a:rPr>
              <a:t> &amp; </a:t>
            </a:r>
            <a:r>
              <a:rPr lang="en-US" altLang="zh-TW" sz="3200" b="1" dirty="0" smtClean="0">
                <a:latin typeface="Arial Black" panose="020B0A04020102020204" pitchFamily="34" charset="0"/>
              </a:rPr>
              <a:t>WARRANTY</a:t>
            </a:r>
          </a:p>
        </p:txBody>
      </p:sp>
      <p:sp>
        <p:nvSpPr>
          <p:cNvPr id="18" name="Text Box 3"/>
          <p:cNvSpPr txBox="1">
            <a:spLocks noChangeArrowheads="1"/>
          </p:cNvSpPr>
          <p:nvPr/>
        </p:nvSpPr>
        <p:spPr bwMode="auto">
          <a:xfrm>
            <a:off x="404732" y="992561"/>
            <a:ext cx="6048536" cy="266429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600" b="1" dirty="0" smtClean="0"/>
              <a:t>INFORMATION</a:t>
            </a:r>
            <a:endParaRPr lang="en-US" altLang="zh-TW" sz="1600" b="1" dirty="0"/>
          </a:p>
          <a:p>
            <a:pPr eaLnBrk="1" hangingPunct="1">
              <a:spcBef>
                <a:spcPct val="0"/>
              </a:spcBef>
            </a:pPr>
            <a:r>
              <a:rPr lang="en-US" altLang="zh-TW" sz="1000" dirty="0" smtClean="0"/>
              <a:t> </a:t>
            </a:r>
            <a:r>
              <a:rPr lang="en-US" altLang="zh-TW" sz="1000" dirty="0"/>
              <a:t>Read the installation manual before installing this system.</a:t>
            </a:r>
          </a:p>
          <a:p>
            <a:pPr eaLnBrk="1" hangingPunct="1">
              <a:spcBef>
                <a:spcPct val="0"/>
              </a:spcBef>
            </a:pPr>
            <a:r>
              <a:rPr lang="en-US" altLang="zh-TW" sz="1000" dirty="0"/>
              <a:t> Install the system at a location with adequate drainage.</a:t>
            </a:r>
          </a:p>
          <a:p>
            <a:pPr eaLnBrk="1" hangingPunct="1">
              <a:spcBef>
                <a:spcPct val="0"/>
              </a:spcBef>
            </a:pPr>
            <a:r>
              <a:rPr lang="en-US" altLang="zh-TW" sz="1000" dirty="0" smtClean="0"/>
              <a:t> Prepare </a:t>
            </a:r>
            <a:r>
              <a:rPr lang="en-US" altLang="zh-TW" sz="1000" dirty="0"/>
              <a:t>plumbing tools such as wrenches, screwdriver, Teflon tape, protecting eye-glasses, etc.</a:t>
            </a:r>
          </a:p>
          <a:p>
            <a:pPr eaLnBrk="1" hangingPunct="1">
              <a:spcBef>
                <a:spcPct val="0"/>
              </a:spcBef>
            </a:pPr>
            <a:r>
              <a:rPr lang="en-US" altLang="zh-TW" sz="1000" dirty="0"/>
              <a:t> Only connect the RO with </a:t>
            </a:r>
            <a:r>
              <a:rPr lang="en-US" altLang="zh-TW" sz="1000" dirty="0" smtClean="0"/>
              <a:t>COLD </a:t>
            </a:r>
            <a:r>
              <a:rPr lang="en-US" altLang="zh-TW" sz="1000" dirty="0"/>
              <a:t>water and a clean water source, NO seawater.</a:t>
            </a:r>
          </a:p>
          <a:p>
            <a:pPr eaLnBrk="1" hangingPunct="1">
              <a:spcBef>
                <a:spcPct val="0"/>
              </a:spcBef>
            </a:pPr>
            <a:r>
              <a:rPr lang="en-US" altLang="zh-TW" sz="1000" dirty="0"/>
              <a:t> Recommended water source TDS reading is not to exceed 1000 PPM.</a:t>
            </a:r>
          </a:p>
          <a:p>
            <a:pPr eaLnBrk="1" hangingPunct="1">
              <a:spcBef>
                <a:spcPct val="0"/>
              </a:spcBef>
            </a:pPr>
            <a:r>
              <a:rPr lang="en-US" altLang="zh-TW" sz="1000" dirty="0" smtClean="0">
                <a:solidFill>
                  <a:srgbClr val="000000"/>
                </a:solidFill>
                <a:cs typeface="Times New Roman" pitchFamily="18" charset="0"/>
              </a:rPr>
              <a:t> System operation minimum </a:t>
            </a:r>
            <a:r>
              <a:rPr lang="en-US" altLang="zh-TW" sz="1000" dirty="0">
                <a:solidFill>
                  <a:srgbClr val="000000"/>
                </a:solidFill>
                <a:cs typeface="Times New Roman" pitchFamily="18" charset="0"/>
              </a:rPr>
              <a:t>temperature: </a:t>
            </a:r>
            <a:r>
              <a:rPr lang="en-US" altLang="zh-TW" sz="1000" dirty="0" smtClean="0">
                <a:solidFill>
                  <a:srgbClr val="000000"/>
                </a:solidFill>
                <a:cs typeface="Times New Roman" pitchFamily="18" charset="0"/>
              </a:rPr>
              <a:t>39</a:t>
            </a:r>
            <a:r>
              <a:rPr lang="en-US" altLang="zh-TW" sz="1000" baseline="30000" dirty="0" smtClean="0">
                <a:solidFill>
                  <a:srgbClr val="000000"/>
                </a:solidFill>
                <a:cs typeface="Times New Roman" pitchFamily="18" charset="0"/>
              </a:rPr>
              <a:t>o</a:t>
            </a:r>
            <a:r>
              <a:rPr lang="en-US" altLang="zh-TW" sz="1000" dirty="0">
                <a:solidFill>
                  <a:srgbClr val="000000"/>
                </a:solidFill>
                <a:cs typeface="Times New Roman" pitchFamily="18" charset="0"/>
              </a:rPr>
              <a:t>F, maximum temperature: </a:t>
            </a:r>
            <a:r>
              <a:rPr lang="en-US" altLang="zh-TW" sz="1000" dirty="0" smtClean="0">
                <a:solidFill>
                  <a:srgbClr val="000000"/>
                </a:solidFill>
                <a:cs typeface="Times New Roman" pitchFamily="18" charset="0"/>
              </a:rPr>
              <a:t>100</a:t>
            </a:r>
            <a:r>
              <a:rPr lang="en-US" altLang="zh-TW" sz="1000" baseline="30000" dirty="0" smtClean="0">
                <a:solidFill>
                  <a:srgbClr val="000000"/>
                </a:solidFill>
                <a:cs typeface="Times New Roman" pitchFamily="18" charset="0"/>
              </a:rPr>
              <a:t>o</a:t>
            </a:r>
            <a:r>
              <a:rPr lang="en-US" altLang="zh-TW" sz="1000" dirty="0" smtClean="0">
                <a:solidFill>
                  <a:srgbClr val="000000"/>
                </a:solidFill>
                <a:cs typeface="Times New Roman" pitchFamily="18" charset="0"/>
              </a:rPr>
              <a:t>F.</a:t>
            </a:r>
            <a:endParaRPr lang="en-US" altLang="zh-TW" sz="1000" dirty="0">
              <a:solidFill>
                <a:srgbClr val="000000"/>
              </a:solidFill>
              <a:cs typeface="Times New Roman" pitchFamily="18" charset="0"/>
            </a:endParaRPr>
          </a:p>
          <a:p>
            <a:pPr eaLnBrk="1" hangingPunct="1">
              <a:spcBef>
                <a:spcPct val="0"/>
              </a:spcBef>
            </a:pPr>
            <a:r>
              <a:rPr lang="en-US" altLang="zh-TW" sz="1000" dirty="0">
                <a:solidFill>
                  <a:srgbClr val="000000"/>
                </a:solidFill>
                <a:cs typeface="Times New Roman" pitchFamily="18" charset="0"/>
              </a:rPr>
              <a:t> </a:t>
            </a:r>
            <a:r>
              <a:rPr lang="en-US" altLang="zh-TW" sz="1000" dirty="0"/>
              <a:t>35 PSI minimum is requited for the RO to operate, at 65 PSI 25°C is best.</a:t>
            </a:r>
          </a:p>
          <a:p>
            <a:pPr eaLnBrk="1" hangingPunct="1">
              <a:spcBef>
                <a:spcPct val="0"/>
              </a:spcBef>
            </a:pPr>
            <a:r>
              <a:rPr lang="en-US" altLang="zh-TW" sz="1000" dirty="0"/>
              <a:t> If the pressure of the incoming tap water is too low (less than 35 PSI), a booster pump is required.</a:t>
            </a:r>
          </a:p>
          <a:p>
            <a:pPr eaLnBrk="1" hangingPunct="1">
              <a:spcBef>
                <a:spcPct val="0"/>
              </a:spcBef>
            </a:pPr>
            <a:r>
              <a:rPr lang="en-US" altLang="zh-TW" sz="1000" dirty="0" smtClean="0"/>
              <a:t> The </a:t>
            </a:r>
            <a:r>
              <a:rPr lang="en-US" altLang="zh-TW" sz="1000" dirty="0"/>
              <a:t>installer is responsible for any leaks resulting from installation of tube or related fittings.</a:t>
            </a:r>
          </a:p>
          <a:p>
            <a:pPr eaLnBrk="1" hangingPunct="1">
              <a:spcBef>
                <a:spcPct val="0"/>
              </a:spcBef>
            </a:pPr>
            <a:r>
              <a:rPr lang="en-US" altLang="zh-TW" sz="1000" dirty="0"/>
              <a:t> You must check over the entire unit completely while under proper water pressure to ensure that the unit is not leaking and is functioning properly.</a:t>
            </a:r>
          </a:p>
          <a:p>
            <a:pPr eaLnBrk="1" hangingPunct="1">
              <a:spcBef>
                <a:spcPct val="0"/>
              </a:spcBef>
            </a:pPr>
            <a:r>
              <a:rPr lang="en-US" altLang="zh-TW" sz="1000" dirty="0"/>
              <a:t> Please flush the whole RO system for at </a:t>
            </a:r>
            <a:r>
              <a:rPr lang="en-US" altLang="zh-TW" sz="1000"/>
              <a:t>least </a:t>
            </a:r>
            <a:r>
              <a:rPr lang="en-US" altLang="zh-TW" sz="1000" smtClean="0"/>
              <a:t>about 10-15 </a:t>
            </a:r>
            <a:r>
              <a:rPr lang="en-US" altLang="zh-TW" sz="1000" dirty="0"/>
              <a:t>gallons, or drain out the water tank at least 3 times for first-time usage.</a:t>
            </a:r>
          </a:p>
          <a:p>
            <a:pPr eaLnBrk="1" hangingPunct="1">
              <a:spcBef>
                <a:spcPct val="0"/>
              </a:spcBef>
            </a:pPr>
            <a:r>
              <a:rPr lang="en-US" altLang="zh-TW" sz="1000" dirty="0" smtClean="0"/>
              <a:t> All </a:t>
            </a:r>
            <a:r>
              <a:rPr lang="en-US" altLang="zh-TW" sz="1000" dirty="0"/>
              <a:t>RO systems will create waste water. Most RO systems are designed for 1:(3.5 - 4.5) as standard</a:t>
            </a:r>
            <a:r>
              <a:rPr lang="en-US" altLang="zh-TW" sz="1000" dirty="0" smtClean="0"/>
              <a:t>.</a:t>
            </a:r>
          </a:p>
          <a:p>
            <a:pPr eaLnBrk="1" hangingPunct="1">
              <a:spcBef>
                <a:spcPct val="0"/>
              </a:spcBef>
            </a:pPr>
            <a:r>
              <a:rPr lang="en-US" altLang="zh-TW" sz="1000" dirty="0" smtClean="0"/>
              <a:t> This system is designed for the </a:t>
            </a:r>
            <a:r>
              <a:rPr lang="en-US" altLang="zh-TW" sz="1000" dirty="0"/>
              <a:t>ratio from pure to waste water is </a:t>
            </a:r>
            <a:r>
              <a:rPr lang="en-US" altLang="zh-TW" sz="1000" dirty="0" smtClean="0"/>
              <a:t>about 1:3.</a:t>
            </a:r>
            <a:endParaRPr lang="en-US" altLang="zh-TW" sz="1000" dirty="0"/>
          </a:p>
        </p:txBody>
      </p:sp>
      <p:sp>
        <p:nvSpPr>
          <p:cNvPr id="7" name="Text Box 3"/>
          <p:cNvSpPr txBox="1">
            <a:spLocks noChangeArrowheads="1"/>
          </p:cNvSpPr>
          <p:nvPr/>
        </p:nvSpPr>
        <p:spPr bwMode="auto">
          <a:xfrm>
            <a:off x="384061" y="3872880"/>
            <a:ext cx="6048536" cy="5454427"/>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600" b="1" dirty="0" smtClean="0"/>
              <a:t>WARRANTY</a:t>
            </a:r>
            <a:endParaRPr lang="en-US" altLang="zh-TW" sz="1600" b="1" dirty="0"/>
          </a:p>
          <a:p>
            <a:pPr eaLnBrk="1" hangingPunct="1">
              <a:spcBef>
                <a:spcPct val="0"/>
              </a:spcBef>
            </a:pPr>
            <a:r>
              <a:rPr lang="en-US" altLang="zh-TW" sz="1000" dirty="0" smtClean="0"/>
              <a:t> This </a:t>
            </a:r>
            <a:r>
              <a:rPr lang="en-US" altLang="zh-TW" sz="1000" dirty="0"/>
              <a:t>water system unit is for INDOOR use </a:t>
            </a:r>
            <a:r>
              <a:rPr lang="en-US" altLang="zh-TW" sz="1000" dirty="0" smtClean="0"/>
              <a:t>ONLY. </a:t>
            </a:r>
            <a:endParaRPr lang="en-US" altLang="zh-TW" sz="1000" dirty="0" smtClean="0"/>
          </a:p>
          <a:p>
            <a:pPr eaLnBrk="1" hangingPunct="1">
              <a:spcBef>
                <a:spcPct val="0"/>
              </a:spcBef>
            </a:pPr>
            <a:r>
              <a:rPr lang="en-US" altLang="zh-TW" sz="1000" dirty="0"/>
              <a:t> </a:t>
            </a:r>
            <a:r>
              <a:rPr lang="en-US" altLang="zh-TW" sz="1000" dirty="0" smtClean="0"/>
              <a:t>To avoid </a:t>
            </a:r>
            <a:r>
              <a:rPr lang="en-US" altLang="zh-TW" sz="1000" dirty="0"/>
              <a:t>using extremely HOT/COLD water, and protect against sudden temperature changes.</a:t>
            </a:r>
          </a:p>
          <a:p>
            <a:pPr eaLnBrk="1" hangingPunct="1">
              <a:spcBef>
                <a:spcPct val="0"/>
              </a:spcBef>
            </a:pPr>
            <a:r>
              <a:rPr lang="en-US" altLang="zh-TW" sz="1000" dirty="0" smtClean="0"/>
              <a:t> Install </a:t>
            </a:r>
            <a:r>
              <a:rPr lang="en-US" altLang="zh-TW" sz="1000" dirty="0"/>
              <a:t>the system under supervision of a professional, licensed installer or plumber.</a:t>
            </a:r>
          </a:p>
          <a:p>
            <a:pPr eaLnBrk="1" hangingPunct="1">
              <a:spcBef>
                <a:spcPct val="0"/>
              </a:spcBef>
            </a:pPr>
            <a:r>
              <a:rPr lang="en-US" altLang="zh-TW" sz="1000" dirty="0" smtClean="0"/>
              <a:t> Inspect </a:t>
            </a:r>
            <a:r>
              <a:rPr lang="en-US" altLang="zh-TW" sz="1000" dirty="0"/>
              <a:t>all connections after the installation to make sure NO LEAKS occur.</a:t>
            </a:r>
          </a:p>
          <a:p>
            <a:pPr eaLnBrk="1" hangingPunct="1">
              <a:spcBef>
                <a:spcPct val="0"/>
              </a:spcBef>
            </a:pPr>
            <a:r>
              <a:rPr lang="en-US" altLang="zh-TW" sz="1000" dirty="0"/>
              <a:t> </a:t>
            </a:r>
            <a:r>
              <a:rPr lang="en-US" altLang="zh-TW" sz="1000" dirty="0" smtClean="0"/>
              <a:t>Wait </a:t>
            </a:r>
            <a:r>
              <a:rPr lang="en-US" altLang="zh-TW" sz="1000" dirty="0"/>
              <a:t>and inspect the system AFTER the water is pressurized.</a:t>
            </a:r>
          </a:p>
          <a:p>
            <a:pPr eaLnBrk="1" hangingPunct="1">
              <a:spcBef>
                <a:spcPct val="0"/>
              </a:spcBef>
            </a:pPr>
            <a:r>
              <a:rPr lang="en-US" altLang="zh-TW" sz="1000" dirty="0"/>
              <a:t> </a:t>
            </a:r>
            <a:r>
              <a:rPr lang="en-US" altLang="zh-TW" sz="1000" dirty="0" smtClean="0"/>
              <a:t>MUST </a:t>
            </a:r>
            <a:r>
              <a:rPr lang="en-US" altLang="zh-TW" sz="1000" dirty="0"/>
              <a:t>install the pressure regulator at the high water pressure area (over </a:t>
            </a:r>
            <a:r>
              <a:rPr lang="en-US" altLang="zh-TW" sz="1000" dirty="0" smtClean="0"/>
              <a:t>85PSI</a:t>
            </a:r>
            <a:r>
              <a:rPr lang="en-US" altLang="zh-TW" sz="1000" dirty="0"/>
              <a:t>).</a:t>
            </a:r>
          </a:p>
          <a:p>
            <a:pPr eaLnBrk="1" hangingPunct="1">
              <a:spcBef>
                <a:spcPct val="0"/>
              </a:spcBef>
            </a:pPr>
            <a:r>
              <a:rPr lang="en-US" altLang="zh-TW" sz="1000" dirty="0"/>
              <a:t> </a:t>
            </a:r>
            <a:r>
              <a:rPr lang="en-US" altLang="zh-TW" sz="1000" dirty="0" smtClean="0"/>
              <a:t>Strongly </a:t>
            </a:r>
            <a:r>
              <a:rPr lang="en-US" altLang="zh-TW" sz="1000" dirty="0"/>
              <a:t>recommended: SHUT OFF the water supply when homeowner/user will not be using the water system for a long period of time.</a:t>
            </a:r>
          </a:p>
          <a:p>
            <a:pPr algn="ctr" eaLnBrk="1" hangingPunct="1">
              <a:spcBef>
                <a:spcPct val="0"/>
              </a:spcBef>
              <a:buNone/>
            </a:pPr>
            <a:endParaRPr lang="en-US" altLang="zh-TW" sz="1000" dirty="0" smtClean="0"/>
          </a:p>
          <a:p>
            <a:pPr algn="ctr" eaLnBrk="1" hangingPunct="1">
              <a:spcBef>
                <a:spcPct val="0"/>
              </a:spcBef>
              <a:buNone/>
            </a:pPr>
            <a:r>
              <a:rPr lang="en-US" altLang="zh-TW" sz="1000" b="1" dirty="0" smtClean="0">
                <a:solidFill>
                  <a:srgbClr val="FF0000"/>
                </a:solidFill>
              </a:rPr>
              <a:t>IMPORTANT</a:t>
            </a:r>
            <a:endParaRPr lang="en-US" altLang="zh-TW" sz="1000" b="1" dirty="0">
              <a:solidFill>
                <a:srgbClr val="FF0000"/>
              </a:solidFill>
            </a:endParaRPr>
          </a:p>
          <a:p>
            <a:pPr eaLnBrk="1" hangingPunct="1">
              <a:spcBef>
                <a:spcPct val="0"/>
              </a:spcBef>
            </a:pPr>
            <a:r>
              <a:rPr lang="en-US" altLang="zh-TW" sz="1000" dirty="0" smtClean="0"/>
              <a:t> Please </a:t>
            </a:r>
            <a:r>
              <a:rPr lang="en-US" altLang="zh-TW" sz="1000" dirty="0"/>
              <a:t>contact your insurance carrier before installing the water system.</a:t>
            </a:r>
          </a:p>
          <a:p>
            <a:pPr eaLnBrk="1" hangingPunct="1">
              <a:spcBef>
                <a:spcPct val="0"/>
              </a:spcBef>
            </a:pPr>
            <a:r>
              <a:rPr lang="en-US" altLang="zh-TW" sz="1000" dirty="0" smtClean="0"/>
              <a:t> The </a:t>
            </a:r>
            <a:r>
              <a:rPr lang="en-US" altLang="zh-TW" sz="1000" dirty="0"/>
              <a:t>manufacturer WILL NOT cover ANY water damage under any circumstance.</a:t>
            </a:r>
          </a:p>
          <a:p>
            <a:pPr eaLnBrk="1" hangingPunct="1">
              <a:spcBef>
                <a:spcPct val="0"/>
              </a:spcBef>
            </a:pPr>
            <a:r>
              <a:rPr lang="en-US" altLang="zh-TW" sz="1000" dirty="0" smtClean="0"/>
              <a:t> These </a:t>
            </a:r>
            <a:r>
              <a:rPr lang="en-US" altLang="zh-TW" sz="1000" dirty="0"/>
              <a:t>are our recommendations to avoid any water damage.</a:t>
            </a:r>
          </a:p>
          <a:p>
            <a:pPr eaLnBrk="1" hangingPunct="1">
              <a:spcBef>
                <a:spcPct val="0"/>
              </a:spcBef>
            </a:pPr>
            <a:r>
              <a:rPr lang="en-US" altLang="zh-TW" sz="1000" dirty="0" smtClean="0"/>
              <a:t> Must </a:t>
            </a:r>
            <a:r>
              <a:rPr lang="en-US" altLang="zh-TW" sz="1000" dirty="0"/>
              <a:t>install the PRESSURE REGULATOR/PRESSURE LIMITING VALVE </a:t>
            </a:r>
            <a:r>
              <a:rPr lang="en-US" altLang="zh-TW" sz="1000" dirty="0" smtClean="0"/>
              <a:t>to </a:t>
            </a:r>
            <a:r>
              <a:rPr lang="en-US" altLang="zh-TW" sz="1000" dirty="0"/>
              <a:t>avoid water damage.</a:t>
            </a:r>
          </a:p>
          <a:p>
            <a:pPr eaLnBrk="1" hangingPunct="1">
              <a:spcBef>
                <a:spcPct val="0"/>
              </a:spcBef>
            </a:pPr>
            <a:r>
              <a:rPr lang="en-US" altLang="zh-TW" sz="1000" dirty="0"/>
              <a:t> </a:t>
            </a:r>
            <a:r>
              <a:rPr lang="en-US" altLang="zh-TW" sz="1000" dirty="0" smtClean="0"/>
              <a:t>Homeowner/User </a:t>
            </a:r>
            <a:r>
              <a:rPr lang="en-US" altLang="zh-TW" sz="1000" dirty="0"/>
              <a:t>is obligated to properly maintain the water system unit periodically, which includes the following:</a:t>
            </a:r>
          </a:p>
          <a:p>
            <a:pPr eaLnBrk="1" hangingPunct="1">
              <a:spcBef>
                <a:spcPct val="0"/>
              </a:spcBef>
            </a:pPr>
            <a:r>
              <a:rPr lang="en-US" altLang="zh-TW" sz="1000" dirty="0" smtClean="0"/>
              <a:t> Replace </a:t>
            </a:r>
            <a:r>
              <a:rPr lang="en-US" altLang="zh-TW" sz="1000" dirty="0"/>
              <a:t>the O-ring seals on the filter canister, fitting and filter cartridges. </a:t>
            </a:r>
            <a:endParaRPr lang="en-US" altLang="zh-TW" sz="1000" dirty="0" smtClean="0"/>
          </a:p>
          <a:p>
            <a:pPr eaLnBrk="1" hangingPunct="1">
              <a:spcBef>
                <a:spcPct val="0"/>
              </a:spcBef>
            </a:pPr>
            <a:r>
              <a:rPr lang="en-US" altLang="zh-TW" sz="1000" dirty="0"/>
              <a:t> </a:t>
            </a:r>
            <a:r>
              <a:rPr lang="en-US" altLang="zh-TW" sz="1000" dirty="0" smtClean="0"/>
              <a:t>Replace </a:t>
            </a:r>
            <a:r>
              <a:rPr lang="en-US" altLang="zh-TW" sz="1000" dirty="0"/>
              <a:t>the fitting connectors with proper replacement parts.</a:t>
            </a:r>
          </a:p>
          <a:p>
            <a:pPr eaLnBrk="1" hangingPunct="1">
              <a:spcBef>
                <a:spcPct val="0"/>
              </a:spcBef>
            </a:pPr>
            <a:r>
              <a:rPr lang="en-US" altLang="zh-TW" sz="1000" dirty="0" smtClean="0"/>
              <a:t> Replace </a:t>
            </a:r>
            <a:r>
              <a:rPr lang="en-US" altLang="zh-TW" sz="1000" dirty="0"/>
              <a:t>the filter canisters with proper replacement </a:t>
            </a:r>
            <a:r>
              <a:rPr lang="en-US" altLang="zh-TW" sz="1000" dirty="0" smtClean="0"/>
              <a:t>parts.</a:t>
            </a:r>
            <a:endParaRPr lang="en-US" altLang="zh-TW" sz="1000" dirty="0"/>
          </a:p>
          <a:p>
            <a:pPr eaLnBrk="1" hangingPunct="1">
              <a:spcBef>
                <a:spcPct val="0"/>
              </a:spcBef>
            </a:pPr>
            <a:r>
              <a:rPr lang="en-US" altLang="zh-TW" sz="1000" dirty="0" smtClean="0"/>
              <a:t> Replace </a:t>
            </a:r>
            <a:r>
              <a:rPr lang="en-US" altLang="zh-TW" sz="1000" dirty="0"/>
              <a:t>the filter cartridges with the correct size and length replacements.</a:t>
            </a:r>
          </a:p>
          <a:p>
            <a:pPr eaLnBrk="1" hangingPunct="1">
              <a:spcBef>
                <a:spcPct val="0"/>
              </a:spcBef>
            </a:pPr>
            <a:r>
              <a:rPr lang="en-US" altLang="zh-TW" sz="1000" dirty="0" smtClean="0"/>
              <a:t> Replace </a:t>
            </a:r>
            <a:r>
              <a:rPr lang="en-US" altLang="zh-TW" sz="1000" dirty="0"/>
              <a:t>the water seal tape on ALL connector </a:t>
            </a:r>
            <a:r>
              <a:rPr lang="en-US" altLang="zh-TW" sz="1000" dirty="0" smtClean="0"/>
              <a:t>fittings</a:t>
            </a:r>
            <a:r>
              <a:rPr lang="en-US" altLang="zh-TW" sz="1000" dirty="0" smtClean="0"/>
              <a:t>.</a:t>
            </a:r>
          </a:p>
          <a:p>
            <a:pPr eaLnBrk="1" hangingPunct="1">
              <a:spcBef>
                <a:spcPct val="0"/>
              </a:spcBef>
              <a:buNone/>
            </a:pPr>
            <a:endParaRPr lang="en-US" altLang="zh-TW" sz="1000" dirty="0"/>
          </a:p>
          <a:p>
            <a:pPr eaLnBrk="1" hangingPunct="1">
              <a:spcBef>
                <a:spcPct val="0"/>
              </a:spcBef>
              <a:buNone/>
            </a:pPr>
            <a:r>
              <a:rPr lang="en-US" altLang="zh-TW" sz="1000" b="1" dirty="0" smtClean="0"/>
              <a:t>ALL </a:t>
            </a:r>
            <a:r>
              <a:rPr lang="en-US" altLang="zh-TW" sz="1000" b="1" dirty="0"/>
              <a:t>O-RING SEALS, FITTINGS, FILTER CANISTERS, AND WATER SEAL TAPE </a:t>
            </a:r>
            <a:r>
              <a:rPr lang="en-US" altLang="zh-TW" sz="1000" b="1" dirty="0" smtClean="0"/>
              <a:t>WEAR OUT </a:t>
            </a:r>
            <a:r>
              <a:rPr lang="en-US" altLang="zh-TW" sz="1000" b="1" dirty="0"/>
              <a:t>AFTER CERTAIN PERIOD OF TIME. THE LIFETIME OF THESE COMPONENTS </a:t>
            </a:r>
            <a:r>
              <a:rPr lang="en-US" altLang="zh-TW" sz="1000" b="1" dirty="0" smtClean="0"/>
              <a:t>ARE SUBJECT </a:t>
            </a:r>
            <a:r>
              <a:rPr lang="en-US" altLang="zh-TW" sz="1000" b="1" dirty="0"/>
              <a:t>TO WATER QUALITY. THEREFORE, ADEQUATE </a:t>
            </a:r>
            <a:r>
              <a:rPr lang="en-US" altLang="zh-TW" sz="1000" b="1" dirty="0" smtClean="0"/>
              <a:t>MAINTENANCE IS </a:t>
            </a:r>
            <a:r>
              <a:rPr lang="en-US" altLang="zh-TW" sz="1000" b="1" dirty="0"/>
              <a:t>NECESSARY AND </a:t>
            </a:r>
            <a:r>
              <a:rPr lang="en-US" altLang="zh-TW" sz="1000" b="1" dirty="0" smtClean="0"/>
              <a:t>MANDATORY</a:t>
            </a:r>
          </a:p>
          <a:p>
            <a:pPr eaLnBrk="1" hangingPunct="1">
              <a:spcBef>
                <a:spcPct val="0"/>
              </a:spcBef>
              <a:buNone/>
            </a:pPr>
            <a:endParaRPr lang="en-US" altLang="zh-TW" sz="1000" dirty="0"/>
          </a:p>
          <a:p>
            <a:pPr eaLnBrk="1" hangingPunct="1">
              <a:spcBef>
                <a:spcPct val="0"/>
              </a:spcBef>
            </a:pPr>
            <a:r>
              <a:rPr lang="en-US" altLang="zh-TW" sz="1000" dirty="0" smtClean="0"/>
              <a:t> </a:t>
            </a:r>
            <a:r>
              <a:rPr lang="en-US" altLang="zh-TW" sz="1000" dirty="0"/>
              <a:t>Please contact a professional, licensed installer or plumber who meets the above requirements</a:t>
            </a:r>
            <a:r>
              <a:rPr lang="en-US" altLang="zh-TW" sz="1000" dirty="0" smtClean="0"/>
              <a:t>. The manufacturer's </a:t>
            </a:r>
            <a:r>
              <a:rPr lang="en-US" altLang="zh-TW" sz="1000" dirty="0"/>
              <a:t>insurance carrier WILL NOT cover any loss. Please consult your own insurance carrier for terms and conditions.</a:t>
            </a:r>
          </a:p>
          <a:p>
            <a:pPr algn="ctr" eaLnBrk="1" hangingPunct="1">
              <a:spcBef>
                <a:spcPct val="0"/>
              </a:spcBef>
              <a:buNone/>
            </a:pPr>
            <a:endParaRPr lang="en-US" altLang="zh-TW" sz="1000" dirty="0" smtClean="0"/>
          </a:p>
          <a:p>
            <a:pPr algn="ctr" eaLnBrk="1" hangingPunct="1">
              <a:spcBef>
                <a:spcPct val="0"/>
              </a:spcBef>
              <a:buNone/>
            </a:pPr>
            <a:r>
              <a:rPr lang="en-US" altLang="zh-TW" sz="1000" b="1" dirty="0" smtClean="0">
                <a:solidFill>
                  <a:srgbClr val="000000"/>
                </a:solidFill>
              </a:rPr>
              <a:t>WARNING</a:t>
            </a:r>
            <a:endParaRPr lang="en-US" altLang="zh-TW" sz="1000" b="1" dirty="0">
              <a:solidFill>
                <a:srgbClr val="000000"/>
              </a:solidFill>
            </a:endParaRPr>
          </a:p>
          <a:p>
            <a:pPr eaLnBrk="1" hangingPunct="1">
              <a:spcBef>
                <a:spcPct val="0"/>
              </a:spcBef>
              <a:buNone/>
            </a:pPr>
            <a:r>
              <a:rPr lang="en-US" altLang="zh-TW" sz="1000" dirty="0"/>
              <a:t>D</a:t>
            </a:r>
            <a:r>
              <a:rPr lang="en-US" altLang="zh-TW" sz="1000" dirty="0" smtClean="0"/>
              <a:t>o not install the system where the water is microbiologically unsafe or of unknown quality adequate disinfection before or after the system.</a:t>
            </a:r>
            <a:endParaRPr lang="en-US" altLang="zh-TW" sz="1000" dirty="0"/>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altLang="zh-TW" sz="3200" b="1" dirty="0" smtClean="0">
                <a:solidFill>
                  <a:srgbClr val="000000"/>
                </a:solidFill>
                <a:latin typeface="Arial Black" panose="020B0A04020102020204" pitchFamily="34" charset="0"/>
                <a:ea typeface="宋体"/>
                <a:cs typeface="Arial"/>
              </a:rPr>
              <a:t>RO SYSTEM DIAGRAM</a:t>
            </a:r>
            <a:endParaRPr lang="en-US" sz="3200" b="1" dirty="0">
              <a:latin typeface="Arial Black" panose="020B0A04020102020204" pitchFamily="34" charset="0"/>
              <a:ea typeface="宋体"/>
            </a:endParaRPr>
          </a:p>
          <a:p>
            <a:pPr algn="ctr">
              <a:spcAft>
                <a:spcPts val="60"/>
              </a:spcAft>
            </a:pPr>
            <a:r>
              <a:rPr lang="en-US" sz="2400" b="1" dirty="0" smtClean="0">
                <a:solidFill>
                  <a:srgbClr val="000000"/>
                </a:solidFill>
                <a:latin typeface="Arial"/>
                <a:ea typeface="宋体"/>
                <a:cs typeface="Arial"/>
              </a:rPr>
              <a:t>FILTERS / CONNECTERS / PARTS</a:t>
            </a:r>
            <a:endParaRPr lang="en-US" sz="2400" b="1" dirty="0" smtClean="0">
              <a:effectLst/>
              <a:latin typeface="Arial"/>
              <a:ea typeface="宋体"/>
            </a:endParaRPr>
          </a:p>
        </p:txBody>
      </p:sp>
      <p:grpSp>
        <p:nvGrpSpPr>
          <p:cNvPr id="264" name="群組 263"/>
          <p:cNvGrpSpPr/>
          <p:nvPr/>
        </p:nvGrpSpPr>
        <p:grpSpPr>
          <a:xfrm>
            <a:off x="264440" y="7310740"/>
            <a:ext cx="6200323" cy="2355258"/>
            <a:chOff x="264440" y="7310740"/>
            <a:chExt cx="6200323" cy="2355258"/>
          </a:xfrm>
        </p:grpSpPr>
        <p:grpSp>
          <p:nvGrpSpPr>
            <p:cNvPr id="263" name="群組 262"/>
            <p:cNvGrpSpPr/>
            <p:nvPr/>
          </p:nvGrpSpPr>
          <p:grpSpPr>
            <a:xfrm>
              <a:off x="919827" y="7310740"/>
              <a:ext cx="5544936" cy="2355258"/>
              <a:chOff x="692376" y="7310740"/>
              <a:chExt cx="5544936" cy="2355258"/>
            </a:xfrm>
          </p:grpSpPr>
          <p:sp>
            <p:nvSpPr>
              <p:cNvPr id="16" name="文字方塊 15"/>
              <p:cNvSpPr txBox="1"/>
              <p:nvPr/>
            </p:nvSpPr>
            <p:spPr>
              <a:xfrm>
                <a:off x="1159681"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0" name="文字方塊 19"/>
              <p:cNvSpPr txBox="1"/>
              <p:nvPr/>
            </p:nvSpPr>
            <p:spPr>
              <a:xfrm>
                <a:off x="4241613" y="9265888"/>
                <a:ext cx="497252" cy="400110"/>
              </a:xfrm>
              <a:prstGeom prst="rect">
                <a:avLst/>
              </a:prstGeom>
              <a:noFill/>
            </p:spPr>
            <p:txBody>
              <a:bodyPr wrap="none" rtlCol="0">
                <a:spAutoFit/>
              </a:bodyPr>
              <a:lstStyle/>
              <a:p>
                <a:pPr algn="ctr"/>
                <a:r>
                  <a:rPr lang="en-US" sz="1000" dirty="0" smtClean="0"/>
                  <a:t>1-2</a:t>
                </a:r>
              </a:p>
              <a:p>
                <a:pPr algn="ctr"/>
                <a:r>
                  <a:rPr lang="en-US" sz="1000" dirty="0" smtClean="0"/>
                  <a:t>years</a:t>
                </a:r>
                <a:endParaRPr lang="en-US" sz="1000" dirty="0"/>
              </a:p>
            </p:txBody>
          </p:sp>
          <p:sp>
            <p:nvSpPr>
              <p:cNvPr id="21" name="文字方塊 20"/>
              <p:cNvSpPr txBox="1"/>
              <p:nvPr/>
            </p:nvSpPr>
            <p:spPr>
              <a:xfrm>
                <a:off x="2170010"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2" name="文字方塊 21"/>
              <p:cNvSpPr txBox="1"/>
              <p:nvPr/>
            </p:nvSpPr>
            <p:spPr>
              <a:xfrm>
                <a:off x="3238998"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3" name="文字方塊 22"/>
              <p:cNvSpPr txBox="1"/>
              <p:nvPr/>
            </p:nvSpPr>
            <p:spPr>
              <a:xfrm>
                <a:off x="5117614"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grpSp>
            <p:nvGrpSpPr>
              <p:cNvPr id="262" name="群組 261"/>
              <p:cNvGrpSpPr/>
              <p:nvPr/>
            </p:nvGrpSpPr>
            <p:grpSpPr>
              <a:xfrm>
                <a:off x="692376" y="7310740"/>
                <a:ext cx="5544936" cy="1927700"/>
                <a:chOff x="692376" y="7310740"/>
                <a:chExt cx="5544936" cy="1927700"/>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814" y="7903875"/>
                  <a:ext cx="353815" cy="1334565"/>
                </a:xfrm>
                <a:prstGeom prst="rect">
                  <a:avLst/>
                </a:prstGeom>
              </p:spPr>
            </p:pic>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9868" y="7903875"/>
                  <a:ext cx="423155" cy="1334565"/>
                </a:xfrm>
                <a:prstGeom prst="rect">
                  <a:avLst/>
                </a:prstGeom>
              </p:spPr>
            </p:pic>
            <p:pic>
              <p:nvPicPr>
                <p:cNvPr id="11" name="圖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0263" y="7903875"/>
                  <a:ext cx="392886" cy="1334564"/>
                </a:xfrm>
                <a:prstGeom prst="rect">
                  <a:avLst/>
                </a:prstGeom>
              </p:spPr>
            </p:pic>
            <p:pic>
              <p:nvPicPr>
                <p:cNvPr id="14" name="圖片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0389" y="7903875"/>
                  <a:ext cx="259368" cy="1334565"/>
                </a:xfrm>
                <a:prstGeom prst="rect">
                  <a:avLst/>
                </a:prstGeom>
              </p:spPr>
            </p:pic>
            <p:pic>
              <p:nvPicPr>
                <p:cNvPr id="15" name="圖片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84898" y="7903875"/>
                  <a:ext cx="268483" cy="1325634"/>
                </a:xfrm>
                <a:prstGeom prst="rect">
                  <a:avLst/>
                </a:prstGeom>
              </p:spPr>
            </p:pic>
            <p:grpSp>
              <p:nvGrpSpPr>
                <p:cNvPr id="261" name="群組 260"/>
                <p:cNvGrpSpPr/>
                <p:nvPr/>
              </p:nvGrpSpPr>
              <p:grpSpPr>
                <a:xfrm>
                  <a:off x="692376" y="7310740"/>
                  <a:ext cx="5544936" cy="557513"/>
                  <a:chOff x="692376" y="7310740"/>
                  <a:chExt cx="5544936" cy="557513"/>
                </a:xfrm>
              </p:grpSpPr>
              <p:sp>
                <p:nvSpPr>
                  <p:cNvPr id="364" name="文字方塊 363"/>
                  <p:cNvSpPr txBox="1"/>
                  <p:nvPr/>
                </p:nvSpPr>
                <p:spPr>
                  <a:xfrm>
                    <a:off x="1079812" y="7614724"/>
                    <a:ext cx="758542" cy="246221"/>
                  </a:xfrm>
                  <a:prstGeom prst="rect">
                    <a:avLst/>
                  </a:prstGeom>
                  <a:noFill/>
                </p:spPr>
                <p:txBody>
                  <a:bodyPr wrap="none" rtlCol="0">
                    <a:spAutoFit/>
                  </a:bodyPr>
                  <a:lstStyle/>
                  <a:p>
                    <a:pPr algn="ctr"/>
                    <a:r>
                      <a:rPr lang="en-US" sz="1000" dirty="0"/>
                      <a:t>Sediment </a:t>
                    </a:r>
                  </a:p>
                </p:txBody>
              </p:sp>
              <p:sp>
                <p:nvSpPr>
                  <p:cNvPr id="365" name="文字方塊 364"/>
                  <p:cNvSpPr txBox="1"/>
                  <p:nvPr/>
                </p:nvSpPr>
                <p:spPr>
                  <a:xfrm>
                    <a:off x="3978721" y="7603608"/>
                    <a:ext cx="1023037" cy="246221"/>
                  </a:xfrm>
                  <a:prstGeom prst="rect">
                    <a:avLst/>
                  </a:prstGeom>
                  <a:noFill/>
                </p:spPr>
                <p:txBody>
                  <a:bodyPr wrap="none" rtlCol="0">
                    <a:spAutoFit/>
                  </a:bodyPr>
                  <a:lstStyle/>
                  <a:p>
                    <a:r>
                      <a:rPr lang="en-US" sz="1000" dirty="0"/>
                      <a:t>RO Membrane</a:t>
                    </a:r>
                  </a:p>
                </p:txBody>
              </p:sp>
              <p:sp>
                <p:nvSpPr>
                  <p:cNvPr id="366" name="文字方塊 365"/>
                  <p:cNvSpPr txBox="1"/>
                  <p:nvPr/>
                </p:nvSpPr>
                <p:spPr>
                  <a:xfrm>
                    <a:off x="1998042" y="7622032"/>
                    <a:ext cx="950902" cy="246221"/>
                  </a:xfrm>
                  <a:prstGeom prst="rect">
                    <a:avLst/>
                  </a:prstGeom>
                  <a:noFill/>
                </p:spPr>
                <p:txBody>
                  <a:bodyPr wrap="none" rtlCol="0">
                    <a:spAutoFit/>
                  </a:bodyPr>
                  <a:lstStyle/>
                  <a:p>
                    <a:pPr algn="ctr"/>
                    <a:r>
                      <a:rPr lang="en-US" sz="1000" dirty="0"/>
                      <a:t>GAC </a:t>
                    </a:r>
                    <a:r>
                      <a:rPr lang="en-US" sz="1000" dirty="0" smtClean="0"/>
                      <a:t>Carbon</a:t>
                    </a:r>
                    <a:endParaRPr lang="en-US" sz="1000" dirty="0"/>
                  </a:p>
                </p:txBody>
              </p:sp>
              <p:sp>
                <p:nvSpPr>
                  <p:cNvPr id="367" name="文字方塊 366"/>
                  <p:cNvSpPr txBox="1"/>
                  <p:nvPr/>
                </p:nvSpPr>
                <p:spPr>
                  <a:xfrm>
                    <a:off x="3005711" y="7614724"/>
                    <a:ext cx="986167" cy="246221"/>
                  </a:xfrm>
                  <a:prstGeom prst="rect">
                    <a:avLst/>
                  </a:prstGeom>
                  <a:noFill/>
                </p:spPr>
                <p:txBody>
                  <a:bodyPr wrap="none" rtlCol="0">
                    <a:spAutoFit/>
                  </a:bodyPr>
                  <a:lstStyle/>
                  <a:p>
                    <a:pPr algn="ctr"/>
                    <a:r>
                      <a:rPr lang="en-US" sz="1000" dirty="0"/>
                      <a:t>Carbon </a:t>
                    </a:r>
                    <a:r>
                      <a:rPr lang="en-US" sz="1000" dirty="0" smtClean="0"/>
                      <a:t>Block</a:t>
                    </a:r>
                    <a:endParaRPr lang="en-US" sz="1000" dirty="0"/>
                  </a:p>
                </p:txBody>
              </p:sp>
              <p:sp>
                <p:nvSpPr>
                  <p:cNvPr id="368" name="文字方塊 367"/>
                  <p:cNvSpPr txBox="1"/>
                  <p:nvPr/>
                </p:nvSpPr>
                <p:spPr>
                  <a:xfrm>
                    <a:off x="5001758" y="7614724"/>
                    <a:ext cx="801822" cy="246221"/>
                  </a:xfrm>
                  <a:prstGeom prst="rect">
                    <a:avLst/>
                  </a:prstGeom>
                  <a:noFill/>
                </p:spPr>
                <p:txBody>
                  <a:bodyPr wrap="none" rtlCol="0">
                    <a:spAutoFit/>
                  </a:bodyPr>
                  <a:lstStyle/>
                  <a:p>
                    <a:pPr algn="ctr"/>
                    <a:r>
                      <a:rPr lang="en-US" sz="1000" dirty="0"/>
                      <a:t>Inline </a:t>
                    </a:r>
                    <a:r>
                      <a:rPr lang="en-US" sz="1000" dirty="0" smtClean="0"/>
                      <a:t>G</a:t>
                    </a:r>
                    <a:r>
                      <a:rPr lang="en-US" altLang="zh-TW" sz="1000" dirty="0" smtClean="0"/>
                      <a:t>A</a:t>
                    </a:r>
                    <a:r>
                      <a:rPr lang="en-US" sz="1000" dirty="0" smtClean="0"/>
                      <a:t>C</a:t>
                    </a:r>
                    <a:endParaRPr lang="en-US" sz="1000" dirty="0"/>
                  </a:p>
                </p:txBody>
              </p:sp>
              <p:grpSp>
                <p:nvGrpSpPr>
                  <p:cNvPr id="260" name="群組 259"/>
                  <p:cNvGrpSpPr/>
                  <p:nvPr/>
                </p:nvGrpSpPr>
                <p:grpSpPr>
                  <a:xfrm>
                    <a:off x="692376" y="7310740"/>
                    <a:ext cx="5544936" cy="272648"/>
                    <a:chOff x="692376" y="7310740"/>
                    <a:chExt cx="5544936" cy="272648"/>
                  </a:xfrm>
                </p:grpSpPr>
                <p:sp>
                  <p:nvSpPr>
                    <p:cNvPr id="18" name="向右箭號 17"/>
                    <p:cNvSpPr/>
                    <p:nvPr/>
                  </p:nvSpPr>
                  <p:spPr bwMode="auto">
                    <a:xfrm>
                      <a:off x="692376" y="7328852"/>
                      <a:ext cx="5544936" cy="216024"/>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58" name="群組 257"/>
                    <p:cNvGrpSpPr/>
                    <p:nvPr/>
                  </p:nvGrpSpPr>
                  <p:grpSpPr>
                    <a:xfrm>
                      <a:off x="1324684" y="7310740"/>
                      <a:ext cx="223648" cy="252440"/>
                      <a:chOff x="1324684" y="7310740"/>
                      <a:chExt cx="223648" cy="252440"/>
                    </a:xfrm>
                  </p:grpSpPr>
                  <p:sp>
                    <p:nvSpPr>
                      <p:cNvPr id="255" name="橢圓 254"/>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4" name="文字方塊 373"/>
                      <p:cNvSpPr txBox="1"/>
                      <p:nvPr/>
                    </p:nvSpPr>
                    <p:spPr>
                      <a:xfrm>
                        <a:off x="1375522" y="7329432"/>
                        <a:ext cx="121972" cy="215444"/>
                      </a:xfrm>
                      <a:prstGeom prst="rect">
                        <a:avLst/>
                      </a:prstGeom>
                      <a:noFill/>
                    </p:spPr>
                    <p:txBody>
                      <a:bodyPr wrap="square" rtlCol="0">
                        <a:spAutoFit/>
                      </a:bodyPr>
                      <a:lstStyle/>
                      <a:p>
                        <a:pPr algn="ctr"/>
                        <a:r>
                          <a:rPr lang="en-US" sz="800" dirty="0" smtClean="0"/>
                          <a:t>1</a:t>
                        </a:r>
                        <a:endParaRPr lang="en-US" sz="800" dirty="0"/>
                      </a:p>
                    </p:txBody>
                  </p:sp>
                </p:grpSp>
                <p:grpSp>
                  <p:nvGrpSpPr>
                    <p:cNvPr id="376" name="群組 375"/>
                    <p:cNvGrpSpPr/>
                    <p:nvPr/>
                  </p:nvGrpSpPr>
                  <p:grpSpPr>
                    <a:xfrm>
                      <a:off x="2359711" y="7312256"/>
                      <a:ext cx="223648" cy="252440"/>
                      <a:chOff x="1324684" y="7310740"/>
                      <a:chExt cx="223648" cy="252440"/>
                    </a:xfrm>
                  </p:grpSpPr>
                  <p:sp>
                    <p:nvSpPr>
                      <p:cNvPr id="377" name="橢圓 376"/>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8" name="文字方塊 377"/>
                      <p:cNvSpPr txBox="1"/>
                      <p:nvPr/>
                    </p:nvSpPr>
                    <p:spPr>
                      <a:xfrm>
                        <a:off x="1375522" y="7329432"/>
                        <a:ext cx="121972" cy="215444"/>
                      </a:xfrm>
                      <a:prstGeom prst="rect">
                        <a:avLst/>
                      </a:prstGeom>
                      <a:noFill/>
                    </p:spPr>
                    <p:txBody>
                      <a:bodyPr wrap="square" rtlCol="0">
                        <a:spAutoFit/>
                      </a:bodyPr>
                      <a:lstStyle/>
                      <a:p>
                        <a:pPr algn="ctr"/>
                        <a:r>
                          <a:rPr lang="en-US" sz="800" dirty="0"/>
                          <a:t>2</a:t>
                        </a:r>
                      </a:p>
                    </p:txBody>
                  </p:sp>
                </p:grpSp>
                <p:grpSp>
                  <p:nvGrpSpPr>
                    <p:cNvPr id="379" name="群組 378"/>
                    <p:cNvGrpSpPr/>
                    <p:nvPr/>
                  </p:nvGrpSpPr>
                  <p:grpSpPr>
                    <a:xfrm>
                      <a:off x="3397943" y="7330948"/>
                      <a:ext cx="223648" cy="252440"/>
                      <a:chOff x="1324684" y="7310740"/>
                      <a:chExt cx="223648" cy="252440"/>
                    </a:xfrm>
                  </p:grpSpPr>
                  <p:sp>
                    <p:nvSpPr>
                      <p:cNvPr id="380" name="橢圓 379"/>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1" name="文字方塊 380"/>
                      <p:cNvSpPr txBox="1"/>
                      <p:nvPr/>
                    </p:nvSpPr>
                    <p:spPr>
                      <a:xfrm>
                        <a:off x="1375522" y="7329432"/>
                        <a:ext cx="121972" cy="215444"/>
                      </a:xfrm>
                      <a:prstGeom prst="rect">
                        <a:avLst/>
                      </a:prstGeom>
                      <a:noFill/>
                    </p:spPr>
                    <p:txBody>
                      <a:bodyPr wrap="square" rtlCol="0">
                        <a:spAutoFit/>
                      </a:bodyPr>
                      <a:lstStyle/>
                      <a:p>
                        <a:pPr algn="ctr"/>
                        <a:r>
                          <a:rPr lang="en-US" sz="800" dirty="0"/>
                          <a:t>3</a:t>
                        </a:r>
                      </a:p>
                    </p:txBody>
                  </p:sp>
                </p:grpSp>
                <p:grpSp>
                  <p:nvGrpSpPr>
                    <p:cNvPr id="382" name="群組 381"/>
                    <p:cNvGrpSpPr/>
                    <p:nvPr/>
                  </p:nvGrpSpPr>
                  <p:grpSpPr>
                    <a:xfrm>
                      <a:off x="4368249" y="7328113"/>
                      <a:ext cx="223648" cy="252440"/>
                      <a:chOff x="1324684" y="7310740"/>
                      <a:chExt cx="223648" cy="252440"/>
                    </a:xfrm>
                  </p:grpSpPr>
                  <p:sp>
                    <p:nvSpPr>
                      <p:cNvPr id="383" name="橢圓 382"/>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4" name="文字方塊 383"/>
                      <p:cNvSpPr txBox="1"/>
                      <p:nvPr/>
                    </p:nvSpPr>
                    <p:spPr>
                      <a:xfrm>
                        <a:off x="1375522" y="7329432"/>
                        <a:ext cx="121972" cy="215444"/>
                      </a:xfrm>
                      <a:prstGeom prst="rect">
                        <a:avLst/>
                      </a:prstGeom>
                      <a:noFill/>
                    </p:spPr>
                    <p:txBody>
                      <a:bodyPr wrap="square" rtlCol="0">
                        <a:spAutoFit/>
                      </a:bodyPr>
                      <a:lstStyle/>
                      <a:p>
                        <a:pPr algn="ctr"/>
                        <a:r>
                          <a:rPr lang="en-US" sz="800" dirty="0"/>
                          <a:t>4</a:t>
                        </a:r>
                      </a:p>
                    </p:txBody>
                  </p:sp>
                </p:grpSp>
                <p:grpSp>
                  <p:nvGrpSpPr>
                    <p:cNvPr id="385" name="群組 384"/>
                    <p:cNvGrpSpPr/>
                    <p:nvPr/>
                  </p:nvGrpSpPr>
                  <p:grpSpPr>
                    <a:xfrm>
                      <a:off x="5284898" y="7327182"/>
                      <a:ext cx="223648" cy="252440"/>
                      <a:chOff x="1324684" y="7310740"/>
                      <a:chExt cx="223648" cy="252440"/>
                    </a:xfrm>
                  </p:grpSpPr>
                  <p:sp>
                    <p:nvSpPr>
                      <p:cNvPr id="386" name="橢圓 385"/>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7" name="文字方塊 386"/>
                      <p:cNvSpPr txBox="1"/>
                      <p:nvPr/>
                    </p:nvSpPr>
                    <p:spPr>
                      <a:xfrm>
                        <a:off x="1375522" y="7329432"/>
                        <a:ext cx="121972" cy="215444"/>
                      </a:xfrm>
                      <a:prstGeom prst="rect">
                        <a:avLst/>
                      </a:prstGeom>
                      <a:noFill/>
                    </p:spPr>
                    <p:txBody>
                      <a:bodyPr wrap="square" rtlCol="0">
                        <a:spAutoFit/>
                      </a:bodyPr>
                      <a:lstStyle/>
                      <a:p>
                        <a:pPr algn="ctr"/>
                        <a:r>
                          <a:rPr lang="en-US" sz="800" dirty="0" smtClean="0"/>
                          <a:t>5</a:t>
                        </a:r>
                        <a:endParaRPr lang="en-US" sz="800" dirty="0"/>
                      </a:p>
                    </p:txBody>
                  </p:sp>
                </p:grpSp>
              </p:grpSp>
            </p:grpSp>
          </p:grpSp>
        </p:grpSp>
        <p:sp>
          <p:nvSpPr>
            <p:cNvPr id="259" name="文字方塊 258"/>
            <p:cNvSpPr txBox="1"/>
            <p:nvPr/>
          </p:nvSpPr>
          <p:spPr>
            <a:xfrm>
              <a:off x="264440" y="9265888"/>
              <a:ext cx="1003046" cy="400110"/>
            </a:xfrm>
            <a:prstGeom prst="rect">
              <a:avLst/>
            </a:prstGeom>
            <a:noFill/>
          </p:spPr>
          <p:txBody>
            <a:bodyPr wrap="square" rtlCol="0">
              <a:spAutoFit/>
            </a:bodyPr>
            <a:lstStyle/>
            <a:p>
              <a:r>
                <a:rPr lang="en-US" sz="1000" b="1" dirty="0" smtClean="0"/>
                <a:t>Filter Change</a:t>
              </a:r>
            </a:p>
            <a:p>
              <a:r>
                <a:rPr lang="en-US" sz="1000" b="1" dirty="0" smtClean="0"/>
                <a:t>Out Schedule</a:t>
              </a:r>
              <a:endParaRPr lang="en-US" sz="1000" b="1" dirty="0"/>
            </a:p>
          </p:txBody>
        </p:sp>
        <p:sp>
          <p:nvSpPr>
            <p:cNvPr id="412" name="文字方塊 411"/>
            <p:cNvSpPr txBox="1"/>
            <p:nvPr/>
          </p:nvSpPr>
          <p:spPr>
            <a:xfrm>
              <a:off x="298082" y="7612787"/>
              <a:ext cx="1003046" cy="246221"/>
            </a:xfrm>
            <a:prstGeom prst="rect">
              <a:avLst/>
            </a:prstGeom>
            <a:noFill/>
          </p:spPr>
          <p:txBody>
            <a:bodyPr wrap="square" rtlCol="0">
              <a:spAutoFit/>
            </a:bodyPr>
            <a:lstStyle/>
            <a:p>
              <a:r>
                <a:rPr lang="en-US" sz="1000" b="1" dirty="0" smtClean="0"/>
                <a:t>Filter Stages</a:t>
              </a:r>
            </a:p>
          </p:txBody>
        </p:sp>
      </p:grpSp>
      <p:sp>
        <p:nvSpPr>
          <p:cNvPr id="273" name="弧形 272"/>
          <p:cNvSpPr/>
          <p:nvPr/>
        </p:nvSpPr>
        <p:spPr bwMode="auto">
          <a:xfrm>
            <a:off x="2103408" y="5349758"/>
            <a:ext cx="294054" cy="499358"/>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423" name="弧形 422"/>
          <p:cNvSpPr/>
          <p:nvPr/>
        </p:nvSpPr>
        <p:spPr bwMode="auto">
          <a:xfrm>
            <a:off x="3205092" y="5305720"/>
            <a:ext cx="312715" cy="502634"/>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83" name="群組 282"/>
          <p:cNvGrpSpPr/>
          <p:nvPr/>
        </p:nvGrpSpPr>
        <p:grpSpPr>
          <a:xfrm>
            <a:off x="215674" y="1466640"/>
            <a:ext cx="6381678" cy="5713471"/>
            <a:chOff x="215674" y="1466640"/>
            <a:chExt cx="6381678" cy="5713471"/>
          </a:xfrm>
        </p:grpSpPr>
        <p:grpSp>
          <p:nvGrpSpPr>
            <p:cNvPr id="280" name="群組 279"/>
            <p:cNvGrpSpPr/>
            <p:nvPr/>
          </p:nvGrpSpPr>
          <p:grpSpPr>
            <a:xfrm>
              <a:off x="215674" y="1466640"/>
              <a:ext cx="6381678" cy="5713471"/>
              <a:chOff x="215674" y="1466640"/>
              <a:chExt cx="6381678" cy="5713471"/>
            </a:xfrm>
          </p:grpSpPr>
          <p:grpSp>
            <p:nvGrpSpPr>
              <p:cNvPr id="279" name="群組 278"/>
              <p:cNvGrpSpPr/>
              <p:nvPr/>
            </p:nvGrpSpPr>
            <p:grpSpPr>
              <a:xfrm>
                <a:off x="215674" y="1466640"/>
                <a:ext cx="6381678" cy="5713471"/>
                <a:chOff x="215674" y="1466640"/>
                <a:chExt cx="6381678" cy="5713471"/>
              </a:xfrm>
            </p:grpSpPr>
            <p:sp>
              <p:nvSpPr>
                <p:cNvPr id="331" name="文字方塊 330"/>
                <p:cNvSpPr txBox="1"/>
                <p:nvPr/>
              </p:nvSpPr>
              <p:spPr>
                <a:xfrm>
                  <a:off x="2605510" y="2888833"/>
                  <a:ext cx="310333" cy="215444"/>
                </a:xfrm>
                <a:prstGeom prst="rect">
                  <a:avLst/>
                </a:prstGeom>
                <a:noFill/>
              </p:spPr>
              <p:txBody>
                <a:bodyPr wrap="square" rtlCol="0">
                  <a:spAutoFit/>
                </a:bodyPr>
                <a:lstStyle/>
                <a:p>
                  <a:pPr algn="ctr"/>
                  <a:r>
                    <a:rPr lang="en-US" sz="800" dirty="0" smtClean="0"/>
                    <a:t>19</a:t>
                  </a:r>
                  <a:endParaRPr lang="en-US" sz="800" dirty="0"/>
                </a:p>
              </p:txBody>
            </p:sp>
            <p:sp>
              <p:nvSpPr>
                <p:cNvPr id="334" name="文字方塊 333"/>
                <p:cNvSpPr txBox="1"/>
                <p:nvPr/>
              </p:nvSpPr>
              <p:spPr>
                <a:xfrm>
                  <a:off x="521685" y="1496616"/>
                  <a:ext cx="310333" cy="215444"/>
                </a:xfrm>
                <a:prstGeom prst="rect">
                  <a:avLst/>
                </a:prstGeom>
                <a:noFill/>
              </p:spPr>
              <p:txBody>
                <a:bodyPr wrap="square" rtlCol="0">
                  <a:spAutoFit/>
                </a:bodyPr>
                <a:lstStyle/>
                <a:p>
                  <a:pPr algn="ctr"/>
                  <a:r>
                    <a:rPr lang="en-US" sz="800" dirty="0" smtClean="0"/>
                    <a:t>20</a:t>
                  </a:r>
                  <a:endParaRPr lang="en-US" sz="800" dirty="0"/>
                </a:p>
              </p:txBody>
            </p:sp>
            <p:sp>
              <p:nvSpPr>
                <p:cNvPr id="336" name="文字方塊 335"/>
                <p:cNvSpPr txBox="1"/>
                <p:nvPr/>
              </p:nvSpPr>
              <p:spPr>
                <a:xfrm>
                  <a:off x="3897025" y="2654023"/>
                  <a:ext cx="310333" cy="215444"/>
                </a:xfrm>
                <a:prstGeom prst="rect">
                  <a:avLst/>
                </a:prstGeom>
                <a:noFill/>
              </p:spPr>
              <p:txBody>
                <a:bodyPr wrap="square" rtlCol="0">
                  <a:spAutoFit/>
                </a:bodyPr>
                <a:lstStyle/>
                <a:p>
                  <a:pPr algn="ctr"/>
                  <a:r>
                    <a:rPr lang="en-US" sz="800" dirty="0" smtClean="0"/>
                    <a:t>22</a:t>
                  </a:r>
                  <a:endParaRPr lang="en-US" sz="800" dirty="0"/>
                </a:p>
              </p:txBody>
            </p:sp>
            <p:grpSp>
              <p:nvGrpSpPr>
                <p:cNvPr id="278" name="群組 277"/>
                <p:cNvGrpSpPr/>
                <p:nvPr/>
              </p:nvGrpSpPr>
              <p:grpSpPr>
                <a:xfrm>
                  <a:off x="215674" y="1466640"/>
                  <a:ext cx="6381678" cy="5713471"/>
                  <a:chOff x="215674" y="1466640"/>
                  <a:chExt cx="6381678" cy="5713471"/>
                </a:xfrm>
              </p:grpSpPr>
              <p:sp>
                <p:nvSpPr>
                  <p:cNvPr id="322" name="文字方塊 321"/>
                  <p:cNvSpPr txBox="1"/>
                  <p:nvPr/>
                </p:nvSpPr>
                <p:spPr>
                  <a:xfrm>
                    <a:off x="2598944" y="4502332"/>
                    <a:ext cx="321103" cy="215444"/>
                  </a:xfrm>
                  <a:prstGeom prst="rect">
                    <a:avLst/>
                  </a:prstGeom>
                  <a:noFill/>
                </p:spPr>
                <p:txBody>
                  <a:bodyPr wrap="square" rtlCol="0">
                    <a:spAutoFit/>
                  </a:bodyPr>
                  <a:lstStyle/>
                  <a:p>
                    <a:pPr algn="ctr"/>
                    <a:r>
                      <a:rPr lang="en-US" sz="800" dirty="0" smtClean="0"/>
                      <a:t>10</a:t>
                    </a:r>
                    <a:endParaRPr lang="en-US" sz="800" dirty="0"/>
                  </a:p>
                </p:txBody>
              </p:sp>
              <p:sp>
                <p:nvSpPr>
                  <p:cNvPr id="323" name="文字方塊 322"/>
                  <p:cNvSpPr txBox="1"/>
                  <p:nvPr/>
                </p:nvSpPr>
                <p:spPr>
                  <a:xfrm>
                    <a:off x="1643080" y="4586700"/>
                    <a:ext cx="316365" cy="215444"/>
                  </a:xfrm>
                  <a:prstGeom prst="rect">
                    <a:avLst/>
                  </a:prstGeom>
                  <a:noFill/>
                </p:spPr>
                <p:txBody>
                  <a:bodyPr wrap="square" rtlCol="0">
                    <a:spAutoFit/>
                  </a:bodyPr>
                  <a:lstStyle/>
                  <a:p>
                    <a:pPr algn="ctr"/>
                    <a:r>
                      <a:rPr lang="en-US" sz="800" dirty="0" smtClean="0"/>
                      <a:t>11</a:t>
                    </a:r>
                    <a:endParaRPr lang="en-US" sz="800" dirty="0"/>
                  </a:p>
                </p:txBody>
              </p:sp>
              <p:sp>
                <p:nvSpPr>
                  <p:cNvPr id="324" name="文字方塊 323"/>
                  <p:cNvSpPr txBox="1"/>
                  <p:nvPr/>
                </p:nvSpPr>
                <p:spPr>
                  <a:xfrm>
                    <a:off x="2598944" y="3407573"/>
                    <a:ext cx="321103" cy="215444"/>
                  </a:xfrm>
                  <a:prstGeom prst="rect">
                    <a:avLst/>
                  </a:prstGeom>
                  <a:noFill/>
                </p:spPr>
                <p:txBody>
                  <a:bodyPr wrap="square" rtlCol="0">
                    <a:spAutoFit/>
                  </a:bodyPr>
                  <a:lstStyle/>
                  <a:p>
                    <a:pPr algn="ctr"/>
                    <a:r>
                      <a:rPr lang="en-US" sz="800" dirty="0" smtClean="0"/>
                      <a:t>12</a:t>
                    </a:r>
                    <a:endParaRPr lang="en-US" sz="800" dirty="0"/>
                  </a:p>
                </p:txBody>
              </p:sp>
              <p:sp>
                <p:nvSpPr>
                  <p:cNvPr id="325" name="文字方塊 324"/>
                  <p:cNvSpPr txBox="1"/>
                  <p:nvPr/>
                </p:nvSpPr>
                <p:spPr>
                  <a:xfrm>
                    <a:off x="1419432" y="3937143"/>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28" name="文字方塊 327"/>
                  <p:cNvSpPr txBox="1"/>
                  <p:nvPr/>
                </p:nvSpPr>
                <p:spPr>
                  <a:xfrm>
                    <a:off x="3466449" y="4456595"/>
                    <a:ext cx="310333" cy="215444"/>
                  </a:xfrm>
                  <a:prstGeom prst="rect">
                    <a:avLst/>
                  </a:prstGeom>
                  <a:noFill/>
                </p:spPr>
                <p:txBody>
                  <a:bodyPr wrap="square" rtlCol="0">
                    <a:spAutoFit/>
                  </a:bodyPr>
                  <a:lstStyle/>
                  <a:p>
                    <a:pPr algn="ctr"/>
                    <a:r>
                      <a:rPr lang="en-US" sz="800" dirty="0" smtClean="0"/>
                      <a:t>17</a:t>
                    </a:r>
                    <a:endParaRPr lang="en-US" sz="800" dirty="0"/>
                  </a:p>
                </p:txBody>
              </p:sp>
              <p:sp>
                <p:nvSpPr>
                  <p:cNvPr id="329" name="文字方塊 328"/>
                  <p:cNvSpPr txBox="1"/>
                  <p:nvPr/>
                </p:nvSpPr>
                <p:spPr>
                  <a:xfrm>
                    <a:off x="3098817" y="4459838"/>
                    <a:ext cx="310333" cy="215444"/>
                  </a:xfrm>
                  <a:prstGeom prst="rect">
                    <a:avLst/>
                  </a:prstGeom>
                  <a:noFill/>
                </p:spPr>
                <p:txBody>
                  <a:bodyPr wrap="square" rtlCol="0">
                    <a:spAutoFit/>
                  </a:bodyPr>
                  <a:lstStyle/>
                  <a:p>
                    <a:pPr algn="ctr"/>
                    <a:r>
                      <a:rPr lang="en-US" sz="800" dirty="0" smtClean="0"/>
                      <a:t>18</a:t>
                    </a:r>
                    <a:endParaRPr lang="en-US" sz="800" dirty="0"/>
                  </a:p>
                </p:txBody>
              </p:sp>
              <p:sp>
                <p:nvSpPr>
                  <p:cNvPr id="332" name="文字方塊 331"/>
                  <p:cNvSpPr txBox="1"/>
                  <p:nvPr/>
                </p:nvSpPr>
                <p:spPr>
                  <a:xfrm>
                    <a:off x="2205293" y="3500349"/>
                    <a:ext cx="121972" cy="215444"/>
                  </a:xfrm>
                  <a:prstGeom prst="rect">
                    <a:avLst/>
                  </a:prstGeom>
                  <a:noFill/>
                </p:spPr>
                <p:txBody>
                  <a:bodyPr wrap="square" rtlCol="0">
                    <a:spAutoFit/>
                  </a:bodyPr>
                  <a:lstStyle/>
                  <a:p>
                    <a:pPr algn="ctr"/>
                    <a:r>
                      <a:rPr lang="en-US" sz="800" dirty="0"/>
                      <a:t>9</a:t>
                    </a:r>
                  </a:p>
                </p:txBody>
              </p:sp>
              <p:grpSp>
                <p:nvGrpSpPr>
                  <p:cNvPr id="277" name="群組 276"/>
                  <p:cNvGrpSpPr/>
                  <p:nvPr/>
                </p:nvGrpSpPr>
                <p:grpSpPr>
                  <a:xfrm>
                    <a:off x="215674" y="1466640"/>
                    <a:ext cx="6381678" cy="5713471"/>
                    <a:chOff x="215674" y="1466640"/>
                    <a:chExt cx="6381678" cy="5713471"/>
                  </a:xfrm>
                </p:grpSpPr>
                <p:sp>
                  <p:nvSpPr>
                    <p:cNvPr id="305" name="文字方塊 304"/>
                    <p:cNvSpPr txBox="1"/>
                    <p:nvPr/>
                  </p:nvSpPr>
                  <p:spPr>
                    <a:xfrm>
                      <a:off x="1931534" y="6934185"/>
                      <a:ext cx="121972" cy="215444"/>
                    </a:xfrm>
                    <a:prstGeom prst="rect">
                      <a:avLst/>
                    </a:prstGeom>
                    <a:noFill/>
                  </p:spPr>
                  <p:txBody>
                    <a:bodyPr wrap="square" rtlCol="0">
                      <a:spAutoFit/>
                    </a:bodyPr>
                    <a:lstStyle/>
                    <a:p>
                      <a:pPr algn="ctr"/>
                      <a:r>
                        <a:rPr lang="en-US" sz="800" dirty="0"/>
                        <a:t>2</a:t>
                      </a:r>
                    </a:p>
                  </p:txBody>
                </p:sp>
                <p:sp>
                  <p:nvSpPr>
                    <p:cNvPr id="306" name="文字方塊 305"/>
                    <p:cNvSpPr txBox="1"/>
                    <p:nvPr/>
                  </p:nvSpPr>
                  <p:spPr>
                    <a:xfrm>
                      <a:off x="3002112" y="6933075"/>
                      <a:ext cx="121972" cy="215444"/>
                    </a:xfrm>
                    <a:prstGeom prst="rect">
                      <a:avLst/>
                    </a:prstGeom>
                    <a:noFill/>
                  </p:spPr>
                  <p:txBody>
                    <a:bodyPr wrap="square" rtlCol="0">
                      <a:spAutoFit/>
                    </a:bodyPr>
                    <a:lstStyle/>
                    <a:p>
                      <a:pPr algn="ctr"/>
                      <a:r>
                        <a:rPr lang="en-US" sz="800" dirty="0"/>
                        <a:t>3</a:t>
                      </a:r>
                    </a:p>
                  </p:txBody>
                </p:sp>
                <p:sp>
                  <p:nvSpPr>
                    <p:cNvPr id="307" name="文字方塊 306"/>
                    <p:cNvSpPr txBox="1"/>
                    <p:nvPr/>
                  </p:nvSpPr>
                  <p:spPr>
                    <a:xfrm>
                      <a:off x="4146372" y="6915990"/>
                      <a:ext cx="121972" cy="215444"/>
                    </a:xfrm>
                    <a:prstGeom prst="rect">
                      <a:avLst/>
                    </a:prstGeom>
                    <a:noFill/>
                  </p:spPr>
                  <p:txBody>
                    <a:bodyPr wrap="square" rtlCol="0">
                      <a:spAutoFit/>
                    </a:bodyPr>
                    <a:lstStyle/>
                    <a:p>
                      <a:pPr algn="ctr"/>
                      <a:r>
                        <a:rPr lang="en-US" sz="800" dirty="0"/>
                        <a:t>4</a:t>
                      </a:r>
                    </a:p>
                  </p:txBody>
                </p:sp>
                <p:sp>
                  <p:nvSpPr>
                    <p:cNvPr id="343" name="文字方塊 342"/>
                    <p:cNvSpPr txBox="1"/>
                    <p:nvPr/>
                  </p:nvSpPr>
                  <p:spPr>
                    <a:xfrm>
                      <a:off x="560119" y="4539589"/>
                      <a:ext cx="316365" cy="215444"/>
                    </a:xfrm>
                    <a:prstGeom prst="rect">
                      <a:avLst/>
                    </a:prstGeom>
                    <a:noFill/>
                  </p:spPr>
                  <p:txBody>
                    <a:bodyPr wrap="square" rtlCol="0">
                      <a:spAutoFit/>
                    </a:bodyPr>
                    <a:lstStyle/>
                    <a:p>
                      <a:pPr algn="ctr"/>
                      <a:r>
                        <a:rPr lang="en-US" sz="800" dirty="0" smtClean="0">
                          <a:solidFill>
                            <a:srgbClr val="000000"/>
                          </a:solidFill>
                        </a:rPr>
                        <a:t>24</a:t>
                      </a:r>
                      <a:endParaRPr lang="en-US" sz="800" dirty="0">
                        <a:solidFill>
                          <a:srgbClr val="000000"/>
                        </a:solidFill>
                      </a:endParaRPr>
                    </a:p>
                  </p:txBody>
                </p:sp>
                <p:sp>
                  <p:nvSpPr>
                    <p:cNvPr id="344" name="文字方塊 343"/>
                    <p:cNvSpPr txBox="1"/>
                    <p:nvPr/>
                  </p:nvSpPr>
                  <p:spPr>
                    <a:xfrm>
                      <a:off x="570404" y="5280950"/>
                      <a:ext cx="316365" cy="215444"/>
                    </a:xfrm>
                    <a:prstGeom prst="rect">
                      <a:avLst/>
                    </a:prstGeom>
                    <a:noFill/>
                  </p:spPr>
                  <p:txBody>
                    <a:bodyPr wrap="square" rtlCol="0">
                      <a:spAutoFit/>
                    </a:bodyPr>
                    <a:lstStyle/>
                    <a:p>
                      <a:pPr algn="ctr"/>
                      <a:r>
                        <a:rPr lang="en-US" sz="800" dirty="0" smtClean="0">
                          <a:solidFill>
                            <a:srgbClr val="000000"/>
                          </a:solidFill>
                        </a:rPr>
                        <a:t>25</a:t>
                      </a:r>
                      <a:endParaRPr lang="en-US" sz="800" dirty="0">
                        <a:solidFill>
                          <a:srgbClr val="000000"/>
                        </a:solidFill>
                      </a:endParaRPr>
                    </a:p>
                  </p:txBody>
                </p:sp>
                <p:sp>
                  <p:nvSpPr>
                    <p:cNvPr id="345" name="文字方塊 344"/>
                    <p:cNvSpPr txBox="1"/>
                    <p:nvPr/>
                  </p:nvSpPr>
                  <p:spPr>
                    <a:xfrm>
                      <a:off x="307210" y="4536458"/>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6" name="文字方塊 345"/>
                    <p:cNvSpPr txBox="1"/>
                    <p:nvPr/>
                  </p:nvSpPr>
                  <p:spPr>
                    <a:xfrm>
                      <a:off x="334546" y="5280950"/>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7" name="文字方塊 346"/>
                    <p:cNvSpPr txBox="1"/>
                    <p:nvPr/>
                  </p:nvSpPr>
                  <p:spPr>
                    <a:xfrm>
                      <a:off x="331425" y="4060969"/>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8" name="文字方塊 347"/>
                    <p:cNvSpPr txBox="1"/>
                    <p:nvPr/>
                  </p:nvSpPr>
                  <p:spPr>
                    <a:xfrm>
                      <a:off x="334545" y="4826227"/>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9" name="文字方塊 348"/>
                    <p:cNvSpPr txBox="1"/>
                    <p:nvPr/>
                  </p:nvSpPr>
                  <p:spPr>
                    <a:xfrm>
                      <a:off x="555659" y="4050513"/>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sp>
                  <p:nvSpPr>
                    <p:cNvPr id="350" name="文字方塊 349"/>
                    <p:cNvSpPr txBox="1"/>
                    <p:nvPr/>
                  </p:nvSpPr>
                  <p:spPr>
                    <a:xfrm>
                      <a:off x="560120" y="4819351"/>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nvGrpSpPr>
                    <p:cNvPr id="276" name="群組 275"/>
                    <p:cNvGrpSpPr/>
                    <p:nvPr/>
                  </p:nvGrpSpPr>
                  <p:grpSpPr>
                    <a:xfrm>
                      <a:off x="215674" y="1466640"/>
                      <a:ext cx="6381678" cy="5713471"/>
                      <a:chOff x="215674" y="1466640"/>
                      <a:chExt cx="6381678" cy="5713471"/>
                    </a:xfrm>
                  </p:grpSpPr>
                  <p:grpSp>
                    <p:nvGrpSpPr>
                      <p:cNvPr id="275" name="群組 274"/>
                      <p:cNvGrpSpPr/>
                      <p:nvPr/>
                    </p:nvGrpSpPr>
                    <p:grpSpPr>
                      <a:xfrm>
                        <a:off x="215674" y="1466640"/>
                        <a:ext cx="6381678" cy="5713471"/>
                        <a:chOff x="215674" y="1466640"/>
                        <a:chExt cx="6381678" cy="5713471"/>
                      </a:xfrm>
                    </p:grpSpPr>
                    <p:grpSp>
                      <p:nvGrpSpPr>
                        <p:cNvPr id="241" name="群組 240"/>
                        <p:cNvGrpSpPr/>
                        <p:nvPr/>
                      </p:nvGrpSpPr>
                      <p:grpSpPr>
                        <a:xfrm>
                          <a:off x="215674" y="1466640"/>
                          <a:ext cx="6381678" cy="5713471"/>
                          <a:chOff x="215674" y="1466640"/>
                          <a:chExt cx="6381678" cy="5713471"/>
                        </a:xfrm>
                      </p:grpSpPr>
                      <p:grpSp>
                        <p:nvGrpSpPr>
                          <p:cNvPr id="237" name="群組 236"/>
                          <p:cNvGrpSpPr/>
                          <p:nvPr/>
                        </p:nvGrpSpPr>
                        <p:grpSpPr>
                          <a:xfrm>
                            <a:off x="215674" y="1466640"/>
                            <a:ext cx="6381678" cy="5713471"/>
                            <a:chOff x="316627" y="1317815"/>
                            <a:chExt cx="6381678" cy="5713471"/>
                          </a:xfrm>
                        </p:grpSpPr>
                        <p:cxnSp>
                          <p:nvCxnSpPr>
                            <p:cNvPr id="216" name="肘形接點 215"/>
                            <p:cNvCxnSpPr>
                              <a:stCxn id="63" idx="2"/>
                            </p:cNvCxnSpPr>
                            <p:nvPr/>
                          </p:nvCxnSpPr>
                          <p:spPr bwMode="auto">
                            <a:xfrm rot="16200000" flipH="1">
                              <a:off x="1651265" y="3629050"/>
                              <a:ext cx="1399209" cy="548844"/>
                            </a:xfrm>
                            <a:prstGeom prst="bentConnector3">
                              <a:avLst>
                                <a:gd name="adj1" fmla="val 100793"/>
                              </a:avLst>
                            </a:prstGeom>
                            <a:solidFill>
                              <a:schemeClr val="accent1"/>
                            </a:solidFill>
                            <a:ln w="25400" cap="rnd" cmpd="sng" algn="ctr">
                              <a:solidFill>
                                <a:srgbClr val="0000FF"/>
                              </a:solidFill>
                              <a:prstDash val="solid"/>
                              <a:round/>
                              <a:headEnd type="none" w="med" len="med"/>
                              <a:tailEnd type="none" w="med" len="med"/>
                            </a:ln>
                            <a:effectLst/>
                          </p:spPr>
                        </p:cxnSp>
                        <p:cxnSp>
                          <p:nvCxnSpPr>
                            <p:cNvPr id="129" name="肘形接點 128"/>
                            <p:cNvCxnSpPr/>
                            <p:nvPr/>
                          </p:nvCxnSpPr>
                          <p:spPr bwMode="auto">
                            <a:xfrm>
                              <a:off x="2370131" y="3728864"/>
                              <a:ext cx="723467" cy="590219"/>
                            </a:xfrm>
                            <a:prstGeom prst="bentConnector3">
                              <a:avLst>
                                <a:gd name="adj1" fmla="val 444"/>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sp>
                          <p:nvSpPr>
                            <p:cNvPr id="6" name="文字方塊 5"/>
                            <p:cNvSpPr txBox="1"/>
                            <p:nvPr/>
                          </p:nvSpPr>
                          <p:spPr>
                            <a:xfrm>
                              <a:off x="4604136" y="1913379"/>
                              <a:ext cx="2094169" cy="4401205"/>
                            </a:xfrm>
                            <a:prstGeom prst="rect">
                              <a:avLst/>
                            </a:prstGeom>
                            <a:noFill/>
                          </p:spPr>
                          <p:txBody>
                            <a:bodyPr wrap="square" rtlCol="0">
                              <a:spAutoFit/>
                            </a:bodyPr>
                            <a:lstStyle/>
                            <a:p>
                              <a:r>
                                <a:rPr lang="en-US" sz="1000" dirty="0"/>
                                <a:t>1.Feed Water Adapter</a:t>
                              </a:r>
                            </a:p>
                            <a:p>
                              <a:r>
                                <a:rPr lang="en-US" sz="1000" dirty="0" smtClean="0"/>
                                <a:t>2.1st Pre-Filter Housing</a:t>
                              </a:r>
                            </a:p>
                            <a:p>
                              <a:r>
                                <a:rPr lang="en-US" sz="1000" dirty="0" smtClean="0"/>
                                <a:t>3.2nd </a:t>
                              </a:r>
                              <a:r>
                                <a:rPr lang="en-US" sz="1000" dirty="0"/>
                                <a:t>Pre-Filter Housing</a:t>
                              </a:r>
                            </a:p>
                            <a:p>
                              <a:r>
                                <a:rPr lang="en-US" sz="1000" dirty="0" smtClean="0"/>
                                <a:t>4.3rd </a:t>
                              </a:r>
                              <a:r>
                                <a:rPr lang="en-US" sz="1000" dirty="0"/>
                                <a:t>Pre-Filter </a:t>
                              </a:r>
                              <a:r>
                                <a:rPr lang="en-US" sz="1000" dirty="0" smtClean="0"/>
                                <a:t>Housing</a:t>
                              </a:r>
                            </a:p>
                            <a:p>
                              <a:r>
                                <a:rPr lang="en-US" sz="1000" dirty="0"/>
                                <a:t>5</a:t>
                              </a:r>
                              <a:r>
                                <a:rPr lang="en-US" sz="1000" dirty="0" smtClean="0"/>
                                <a:t>.Sediment </a:t>
                              </a:r>
                              <a:r>
                                <a:rPr lang="en-US" sz="1000" dirty="0"/>
                                <a:t>Water </a:t>
                              </a:r>
                              <a:r>
                                <a:rPr lang="en-US" sz="1000" dirty="0" smtClean="0"/>
                                <a:t>Pre-Filter</a:t>
                              </a:r>
                              <a:endParaRPr lang="en-US" sz="1000" dirty="0"/>
                            </a:p>
                            <a:p>
                              <a:r>
                                <a:rPr lang="en-US" sz="1000" dirty="0"/>
                                <a:t>6</a:t>
                              </a:r>
                              <a:r>
                                <a:rPr lang="en-US" sz="1000" dirty="0" smtClean="0"/>
                                <a:t>.GAC </a:t>
                              </a:r>
                              <a:r>
                                <a:rPr lang="en-US" sz="1000" dirty="0"/>
                                <a:t>Carbon Pre-</a:t>
                              </a:r>
                              <a:r>
                                <a:rPr lang="en-US" sz="1000" dirty="0" smtClean="0"/>
                                <a:t>Filter</a:t>
                              </a:r>
                              <a:endParaRPr lang="en-US" sz="1000" dirty="0"/>
                            </a:p>
                            <a:p>
                              <a:r>
                                <a:rPr lang="en-US" sz="1000" dirty="0"/>
                                <a:t>7</a:t>
                              </a:r>
                              <a:r>
                                <a:rPr lang="en-US" sz="1000" dirty="0" smtClean="0"/>
                                <a:t>.Carbon </a:t>
                              </a:r>
                              <a:r>
                                <a:rPr lang="en-US" sz="1000" dirty="0"/>
                                <a:t>Block Pre-</a:t>
                              </a:r>
                              <a:r>
                                <a:rPr lang="en-US" sz="1000" dirty="0" smtClean="0"/>
                                <a:t>Filter</a:t>
                              </a:r>
                              <a:endParaRPr lang="en-US" sz="1000" dirty="0"/>
                            </a:p>
                            <a:p>
                              <a:r>
                                <a:rPr lang="en-US" sz="1000" dirty="0" smtClean="0"/>
                                <a:t>8.Elbow </a:t>
                              </a:r>
                              <a:r>
                                <a:rPr lang="en-US" sz="1000" dirty="0"/>
                                <a:t>1/4</a:t>
                              </a:r>
                              <a:r>
                                <a:rPr lang="en-US" sz="1000" dirty="0" smtClean="0"/>
                                <a:t>“ </a:t>
                              </a:r>
                              <a:r>
                                <a:rPr lang="en-US" altLang="zh-TW" sz="1000" dirty="0" smtClean="0"/>
                                <a:t>3/8” (6040Q)</a:t>
                              </a:r>
                            </a:p>
                            <a:p>
                              <a:r>
                                <a:rPr lang="en-US" altLang="zh-TW" sz="1000" dirty="0" smtClean="0"/>
                                <a:t>9.Tee </a:t>
                              </a:r>
                              <a:r>
                                <a:rPr lang="en-US" sz="1000" dirty="0"/>
                                <a:t>1/4</a:t>
                              </a:r>
                              <a:r>
                                <a:rPr lang="en-US" sz="1000" dirty="0" smtClean="0"/>
                                <a:t>“</a:t>
                              </a:r>
                              <a:r>
                                <a:rPr lang="en-US" altLang="zh-TW" sz="1000" dirty="0" smtClean="0"/>
                                <a:t>(702Q</a:t>
                              </a:r>
                              <a:r>
                                <a:rPr lang="en-US" altLang="zh-TW" sz="1000" dirty="0"/>
                                <a:t>)</a:t>
                              </a:r>
                              <a:endParaRPr lang="en-US" sz="1000" dirty="0" smtClean="0"/>
                            </a:p>
                            <a:p>
                              <a:r>
                                <a:rPr lang="en-US" sz="1000" dirty="0" smtClean="0"/>
                                <a:t>10.Automatic </a:t>
                              </a:r>
                              <a:r>
                                <a:rPr lang="en-US" sz="1000" dirty="0"/>
                                <a:t>Shut-Off Valve</a:t>
                              </a:r>
                            </a:p>
                            <a:p>
                              <a:r>
                                <a:rPr lang="en-US" sz="1000" dirty="0" smtClean="0"/>
                                <a:t>11.</a:t>
                              </a:r>
                              <a:r>
                                <a:rPr lang="en-US" sz="1000" dirty="0" smtClean="0">
                                  <a:ea typeface="宋体"/>
                                  <a:cs typeface="Microsoft YaHei"/>
                                </a:rPr>
                                <a:t>Front-RO-In Ball Valve</a:t>
                              </a:r>
                            </a:p>
                            <a:p>
                              <a:r>
                                <a:rPr lang="en-US" sz="1000" dirty="0" smtClean="0"/>
                                <a:t>1</a:t>
                              </a:r>
                              <a:r>
                                <a:rPr lang="en-US" altLang="zh-TW" sz="1000" dirty="0" smtClean="0"/>
                                <a:t>2</a:t>
                              </a:r>
                              <a:r>
                                <a:rPr lang="en-US" sz="1000" dirty="0" smtClean="0"/>
                                <a:t>.</a:t>
                              </a:r>
                              <a:r>
                                <a:rPr lang="en-US" altLang="zh-TW" sz="1000" dirty="0" smtClean="0"/>
                                <a:t>Back</a:t>
                              </a:r>
                              <a:r>
                                <a:rPr lang="en-US" sz="1000" dirty="0" smtClean="0">
                                  <a:ea typeface="宋体"/>
                                  <a:cs typeface="Microsoft YaHei"/>
                                </a:rPr>
                                <a:t>-Drain-Out </a:t>
                              </a:r>
                              <a:r>
                                <a:rPr lang="en-US" sz="1000" dirty="0">
                                  <a:ea typeface="宋体"/>
                                  <a:cs typeface="Microsoft YaHei"/>
                                </a:rPr>
                                <a:t>Ball Valve </a:t>
                              </a:r>
                              <a:endParaRPr lang="en-US" sz="1000" dirty="0"/>
                            </a:p>
                            <a:p>
                              <a:r>
                                <a:rPr lang="en-US" sz="1000" dirty="0" smtClean="0"/>
                                <a:t>13.Elbow </a:t>
                              </a:r>
                              <a:r>
                                <a:rPr lang="en-US" sz="1000" dirty="0"/>
                                <a:t>1/4</a:t>
                              </a:r>
                              <a:r>
                                <a:rPr lang="en-US" sz="1000" dirty="0" smtClean="0"/>
                                <a:t>“ </a:t>
                              </a:r>
                              <a:r>
                                <a:rPr lang="en-US" altLang="zh-TW" sz="1000" dirty="0" smtClean="0"/>
                                <a:t>(4040Q</a:t>
                              </a:r>
                              <a:r>
                                <a:rPr lang="en-US" altLang="zh-TW" sz="1000" dirty="0"/>
                                <a:t>)</a:t>
                              </a:r>
                              <a:endParaRPr lang="en-US" sz="1000" dirty="0" smtClean="0"/>
                            </a:p>
                            <a:p>
                              <a:r>
                                <a:rPr lang="en-US" sz="1000" dirty="0" smtClean="0"/>
                                <a:t>14.RO </a:t>
                              </a:r>
                              <a:r>
                                <a:rPr lang="en-US" sz="1000" dirty="0"/>
                                <a:t>Membrane Housing</a:t>
                              </a:r>
                            </a:p>
                            <a:p>
                              <a:r>
                                <a:rPr lang="en-US" sz="1000" dirty="0" smtClean="0"/>
                                <a:t>15.RO Membrane</a:t>
                              </a:r>
                              <a:endParaRPr lang="en-US" sz="1000" dirty="0"/>
                            </a:p>
                            <a:p>
                              <a:r>
                                <a:rPr lang="en-US" sz="1000" dirty="0" smtClean="0"/>
                                <a:t>16.Check </a:t>
                              </a:r>
                              <a:r>
                                <a:rPr lang="en-US" sz="1000" dirty="0"/>
                                <a:t>Valve</a:t>
                              </a:r>
                            </a:p>
                            <a:p>
                              <a:r>
                                <a:rPr lang="en-US" sz="1000" dirty="0" smtClean="0"/>
                                <a:t>17.Stem Elbow </a:t>
                              </a:r>
                              <a:r>
                                <a:rPr lang="en-US" sz="1000" dirty="0"/>
                                <a:t>1/4“ </a:t>
                              </a:r>
                              <a:r>
                                <a:rPr lang="en-US" altLang="zh-TW" sz="1000" dirty="0" smtClean="0"/>
                                <a:t>(1144Q</a:t>
                              </a:r>
                              <a:r>
                                <a:rPr lang="en-US" altLang="zh-TW" sz="1000" dirty="0"/>
                                <a:t>)</a:t>
                              </a:r>
                              <a:endParaRPr lang="en-US" sz="1000" dirty="0"/>
                            </a:p>
                            <a:p>
                              <a:r>
                                <a:rPr lang="en-US" sz="1000" dirty="0" smtClean="0"/>
                                <a:t>18.Drain </a:t>
                              </a:r>
                              <a:r>
                                <a:rPr lang="en-US" sz="1000" dirty="0"/>
                                <a:t>Flow Restrictor</a:t>
                              </a:r>
                            </a:p>
                            <a:p>
                              <a:r>
                                <a:rPr lang="en-US" sz="1000" dirty="0" smtClean="0"/>
                                <a:t>19.Inline G</a:t>
                              </a:r>
                              <a:r>
                                <a:rPr lang="en-US" altLang="zh-TW" sz="1000" dirty="0" smtClean="0"/>
                                <a:t>A</a:t>
                              </a:r>
                              <a:r>
                                <a:rPr lang="en-US" sz="1000" dirty="0" smtClean="0"/>
                                <a:t>C Post</a:t>
                              </a:r>
                              <a:r>
                                <a:rPr lang="en-US" altLang="zh-TW" sz="1000" dirty="0"/>
                                <a:t>-</a:t>
                              </a:r>
                              <a:r>
                                <a:rPr lang="en-US" sz="1000" dirty="0" smtClean="0"/>
                                <a:t>Filter</a:t>
                              </a:r>
                              <a:endParaRPr lang="en-US" sz="1000" dirty="0"/>
                            </a:p>
                            <a:p>
                              <a:r>
                                <a:rPr lang="en-US" altLang="zh-TW" sz="1000" dirty="0" smtClean="0"/>
                                <a:t>20</a:t>
                              </a:r>
                              <a:r>
                                <a:rPr lang="en-US" sz="1000" dirty="0" smtClean="0"/>
                                <a:t>.Tank Ball Valve</a:t>
                              </a:r>
                              <a:endParaRPr lang="en-US" sz="1000" dirty="0"/>
                            </a:p>
                            <a:p>
                              <a:r>
                                <a:rPr lang="en-US" sz="1000" dirty="0" smtClean="0"/>
                                <a:t>21.Water Storage Tank</a:t>
                              </a:r>
                              <a:endParaRPr lang="en-US" sz="1000" dirty="0"/>
                            </a:p>
                            <a:p>
                              <a:r>
                                <a:rPr lang="en-US" sz="1000" dirty="0" smtClean="0"/>
                                <a:t>22.Faucet Quick </a:t>
                              </a:r>
                              <a:r>
                                <a:rPr lang="en-US" altLang="zh-TW" sz="1000" dirty="0" smtClean="0"/>
                                <a:t>Fitting(154Q</a:t>
                              </a:r>
                              <a:r>
                                <a:rPr lang="en-US" altLang="zh-TW" sz="1000" dirty="0"/>
                                <a:t>)</a:t>
                              </a:r>
                              <a:endParaRPr lang="en-US" sz="1000" dirty="0"/>
                            </a:p>
                            <a:p>
                              <a:r>
                                <a:rPr lang="en-US" sz="1000" dirty="0" smtClean="0"/>
                                <a:t>23.Pure Water Faucet</a:t>
                              </a:r>
                            </a:p>
                            <a:p>
                              <a:r>
                                <a:rPr lang="en-US" sz="1000" dirty="0" smtClean="0"/>
                                <a:t>24.Drain Three-Way Adapter</a:t>
                              </a:r>
                            </a:p>
                            <a:p>
                              <a:r>
                                <a:rPr lang="en-US" sz="1000" dirty="0" smtClean="0"/>
                                <a:t>25.Drain Two-Way </a:t>
                              </a:r>
                              <a:r>
                                <a:rPr lang="en-US" sz="1000" dirty="0"/>
                                <a:t>Adapter</a:t>
                              </a:r>
                            </a:p>
                            <a:p>
                              <a:r>
                                <a:rPr lang="en-US" sz="1000" dirty="0" smtClean="0"/>
                                <a:t>2</a:t>
                              </a:r>
                              <a:r>
                                <a:rPr lang="en-US" altLang="zh-TW" sz="1000" dirty="0" smtClean="0"/>
                                <a:t>6</a:t>
                              </a:r>
                              <a:r>
                                <a:rPr lang="en-US" sz="1000" dirty="0" smtClean="0"/>
                                <a:t>.Drain </a:t>
                              </a:r>
                              <a:r>
                                <a:rPr lang="en-US" altLang="zh-TW" sz="1000" dirty="0" smtClean="0"/>
                                <a:t>H</a:t>
                              </a:r>
                              <a:r>
                                <a:rPr lang="en-US" sz="1000" dirty="0" smtClean="0"/>
                                <a:t>ose </a:t>
                              </a:r>
                              <a:r>
                                <a:rPr lang="en-US" altLang="zh-TW" sz="1000" dirty="0"/>
                                <a:t>C</a:t>
                              </a:r>
                              <a:r>
                                <a:rPr lang="en-US" sz="1000" dirty="0" smtClean="0"/>
                                <a:t>oupler</a:t>
                              </a:r>
                              <a:endParaRPr lang="en-US" sz="1000" dirty="0"/>
                            </a:p>
                            <a:p>
                              <a:r>
                                <a:rPr lang="en-US" sz="1000" dirty="0" smtClean="0"/>
                                <a:t>2</a:t>
                              </a:r>
                              <a:r>
                                <a:rPr lang="en-US" altLang="zh-TW" sz="1000" dirty="0" smtClean="0"/>
                                <a:t>7</a:t>
                              </a:r>
                              <a:r>
                                <a:rPr lang="en-US" sz="1000" dirty="0" smtClean="0"/>
                                <a:t>.</a:t>
                              </a:r>
                              <a:r>
                                <a:rPr lang="en-US" altLang="zh-TW" sz="1000" dirty="0" smtClean="0"/>
                                <a:t>S</a:t>
                              </a:r>
                              <a:r>
                                <a:rPr lang="en-US" sz="1000" dirty="0" smtClean="0"/>
                                <a:t>tainless </a:t>
                              </a:r>
                              <a:r>
                                <a:rPr lang="en-US" altLang="zh-TW" sz="1000" dirty="0" smtClean="0"/>
                                <a:t>S</a:t>
                              </a:r>
                              <a:r>
                                <a:rPr lang="en-US" sz="1000" dirty="0" smtClean="0"/>
                                <a:t>teel </a:t>
                              </a:r>
                              <a:r>
                                <a:rPr lang="en-US" altLang="zh-TW" sz="1000" dirty="0" smtClean="0"/>
                                <a:t>H</a:t>
                              </a:r>
                              <a:r>
                                <a:rPr lang="en-US" sz="1000" dirty="0" smtClean="0"/>
                                <a:t>ose </a:t>
                              </a:r>
                              <a:r>
                                <a:rPr lang="en-US" altLang="zh-TW" sz="1000" dirty="0" smtClean="0"/>
                                <a:t>C</a:t>
                              </a:r>
                              <a:r>
                                <a:rPr lang="en-US" sz="1000" dirty="0" smtClean="0"/>
                                <a:t>lamp</a:t>
                              </a:r>
                              <a:endParaRPr lang="en-US" sz="1000" dirty="0"/>
                            </a:p>
                            <a:p>
                              <a:r>
                                <a:rPr lang="en-US" sz="1000" dirty="0" smtClean="0"/>
                                <a:t>2</a:t>
                              </a:r>
                              <a:r>
                                <a:rPr lang="en-US" altLang="zh-TW" sz="1000" dirty="0" smtClean="0"/>
                                <a:t>8</a:t>
                              </a:r>
                              <a:r>
                                <a:rPr lang="en-US" sz="1000" dirty="0" smtClean="0"/>
                                <a:t>.Drain </a:t>
                              </a:r>
                              <a:r>
                                <a:rPr lang="en-US" altLang="zh-TW" sz="1000" dirty="0" smtClean="0"/>
                                <a:t>R</a:t>
                              </a:r>
                              <a:r>
                                <a:rPr lang="en-US" sz="1000" dirty="0" smtClean="0"/>
                                <a:t>ubber </a:t>
                              </a:r>
                              <a:r>
                                <a:rPr lang="en-US" altLang="zh-TW" sz="1000" dirty="0" smtClean="0"/>
                                <a:t>P</a:t>
                              </a:r>
                              <a:r>
                                <a:rPr lang="en-US" sz="1000" dirty="0" smtClean="0"/>
                                <a:t>lug </a:t>
                              </a:r>
                              <a:r>
                                <a:rPr lang="en-US" altLang="zh-TW" sz="1000" dirty="0" smtClean="0"/>
                                <a:t>W</a:t>
                              </a:r>
                              <a:r>
                                <a:rPr lang="en-US" sz="1000" dirty="0" smtClean="0"/>
                                <a:t>ith </a:t>
                              </a:r>
                              <a:r>
                                <a:rPr lang="en-US" altLang="zh-TW" sz="1000" dirty="0" smtClean="0"/>
                                <a:t>E</a:t>
                              </a:r>
                              <a:r>
                                <a:rPr lang="en-US" sz="1000" dirty="0" smtClean="0"/>
                                <a:t>lbow</a:t>
                              </a:r>
                              <a:endParaRPr lang="en-US" sz="1000" dirty="0"/>
                            </a:p>
                          </p:txBody>
                        </p:sp>
                        <p:pic>
                          <p:nvPicPr>
                            <p:cNvPr id="27" name="圖片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9276" y="6465168"/>
                              <a:ext cx="304163" cy="330903"/>
                            </a:xfrm>
                            <a:prstGeom prst="rect">
                              <a:avLst/>
                            </a:prstGeom>
                          </p:spPr>
                        </p:pic>
                        <p:grpSp>
                          <p:nvGrpSpPr>
                            <p:cNvPr id="39" name="群組 38"/>
                            <p:cNvGrpSpPr/>
                            <p:nvPr/>
                          </p:nvGrpSpPr>
                          <p:grpSpPr>
                            <a:xfrm>
                              <a:off x="471141" y="4052529"/>
                              <a:ext cx="603124" cy="2050513"/>
                              <a:chOff x="742705" y="5048346"/>
                              <a:chExt cx="603124" cy="1465511"/>
                            </a:xfrm>
                          </p:grpSpPr>
                          <p:pic>
                            <p:nvPicPr>
                              <p:cNvPr id="38" name="圖片 3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742705" y="6196876"/>
                                <a:ext cx="603124" cy="316981"/>
                              </a:xfrm>
                              <a:prstGeom prst="rect">
                                <a:avLst/>
                              </a:prstGeom>
                            </p:spPr>
                          </p:pic>
                          <p:pic>
                            <p:nvPicPr>
                              <p:cNvPr id="35" name="圖片 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1448" y="5048346"/>
                                <a:ext cx="561872" cy="292099"/>
                              </a:xfrm>
                              <a:prstGeom prst="rect">
                                <a:avLst/>
                              </a:prstGeom>
                            </p:spPr>
                          </p:pic>
                          <p:pic>
                            <p:nvPicPr>
                              <p:cNvPr id="36" name="圖片 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3957" y="5600931"/>
                                <a:ext cx="561872" cy="264856"/>
                              </a:xfrm>
                              <a:prstGeom prst="rect">
                                <a:avLst/>
                              </a:prstGeom>
                            </p:spPr>
                          </p:pic>
                        </p:grpSp>
                        <p:pic>
                          <p:nvPicPr>
                            <p:cNvPr id="43" name="圖片 4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699897" y="3440832"/>
                              <a:ext cx="321779" cy="195832"/>
                            </a:xfrm>
                            <a:prstGeom prst="rect">
                              <a:avLst/>
                            </a:prstGeom>
                          </p:spPr>
                        </p:pic>
                        <p:pic>
                          <p:nvPicPr>
                            <p:cNvPr id="52" name="圖片 5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38619" y="4611486"/>
                              <a:ext cx="321779" cy="195832"/>
                            </a:xfrm>
                            <a:prstGeom prst="rect">
                              <a:avLst/>
                            </a:prstGeom>
                          </p:spPr>
                        </p:pic>
                        <p:grpSp>
                          <p:nvGrpSpPr>
                            <p:cNvPr id="56" name="群組 55"/>
                            <p:cNvGrpSpPr/>
                            <p:nvPr/>
                          </p:nvGrpSpPr>
                          <p:grpSpPr>
                            <a:xfrm>
                              <a:off x="1580749" y="3814849"/>
                              <a:ext cx="2385620" cy="562601"/>
                              <a:chOff x="1580749" y="3753263"/>
                              <a:chExt cx="2385620" cy="562601"/>
                            </a:xfrm>
                          </p:grpSpPr>
                          <p:pic>
                            <p:nvPicPr>
                              <p:cNvPr id="42" name="圖片 4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80749" y="3883302"/>
                                <a:ext cx="189607" cy="171969"/>
                              </a:xfrm>
                              <a:prstGeom prst="rect">
                                <a:avLst/>
                              </a:prstGeom>
                            </p:spPr>
                          </p:pic>
                          <p:pic>
                            <p:nvPicPr>
                              <p:cNvPr id="50" name="圖片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56257" y="3753263"/>
                                <a:ext cx="2048856" cy="370323"/>
                              </a:xfrm>
                              <a:prstGeom prst="rect">
                                <a:avLst/>
                              </a:prstGeom>
                            </p:spPr>
                          </p:pic>
                          <p:pic>
                            <p:nvPicPr>
                              <p:cNvPr id="51" name="圖片 5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599748" y="4130251"/>
                                <a:ext cx="205365" cy="161670"/>
                              </a:xfrm>
                              <a:prstGeom prst="rect">
                                <a:avLst/>
                              </a:prstGeom>
                            </p:spPr>
                          </p:pic>
                          <p:pic>
                            <p:nvPicPr>
                              <p:cNvPr id="53" name="圖片 52"/>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14569" y="4199131"/>
                                <a:ext cx="457953" cy="116733"/>
                              </a:xfrm>
                              <a:prstGeom prst="rect">
                                <a:avLst/>
                              </a:prstGeom>
                            </p:spPr>
                          </p:pic>
                          <p:pic>
                            <p:nvPicPr>
                              <p:cNvPr id="55" name="圖片 5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792987" y="3950194"/>
                                <a:ext cx="173382" cy="255226"/>
                              </a:xfrm>
                              <a:prstGeom prst="rect">
                                <a:avLst/>
                              </a:prstGeom>
                            </p:spPr>
                          </p:pic>
                        </p:grpSp>
                        <p:pic>
                          <p:nvPicPr>
                            <p:cNvPr id="57" name="圖片 5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240825" y="3538748"/>
                              <a:ext cx="252815" cy="159868"/>
                            </a:xfrm>
                            <a:prstGeom prst="rect">
                              <a:avLst/>
                            </a:prstGeom>
                          </p:spPr>
                        </p:pic>
                        <p:pic>
                          <p:nvPicPr>
                            <p:cNvPr id="61" name="圖片 6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5400000">
                              <a:off x="4246030" y="4668393"/>
                              <a:ext cx="252815" cy="159868"/>
                            </a:xfrm>
                            <a:prstGeom prst="rect">
                              <a:avLst/>
                            </a:prstGeom>
                          </p:spPr>
                        </p:pic>
                        <p:pic>
                          <p:nvPicPr>
                            <p:cNvPr id="58" name="圖片 57"/>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651187" y="4527651"/>
                              <a:ext cx="419198" cy="288693"/>
                            </a:xfrm>
                            <a:prstGeom prst="rect">
                              <a:avLst/>
                            </a:prstGeom>
                          </p:spPr>
                        </p:pic>
                        <p:grpSp>
                          <p:nvGrpSpPr>
                            <p:cNvPr id="11268" name="群組 11267"/>
                            <p:cNvGrpSpPr/>
                            <p:nvPr/>
                          </p:nvGrpSpPr>
                          <p:grpSpPr>
                            <a:xfrm>
                              <a:off x="1932933" y="2928430"/>
                              <a:ext cx="2126943" cy="328115"/>
                              <a:chOff x="1841801" y="2945675"/>
                              <a:chExt cx="2126943" cy="328115"/>
                            </a:xfrm>
                          </p:grpSpPr>
                          <p:pic>
                            <p:nvPicPr>
                              <p:cNvPr id="24" name="圖片 23"/>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112864" y="2945675"/>
                                <a:ext cx="1634821" cy="328115"/>
                              </a:xfrm>
                              <a:prstGeom prst="rect">
                                <a:avLst/>
                              </a:prstGeom>
                            </p:spPr>
                          </p:pic>
                          <p:pic>
                            <p:nvPicPr>
                              <p:cNvPr id="63" name="圖片 6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841801" y="2954587"/>
                                <a:ext cx="287027" cy="266526"/>
                              </a:xfrm>
                              <a:prstGeom prst="rect">
                                <a:avLst/>
                              </a:prstGeom>
                            </p:spPr>
                          </p:pic>
                          <p:pic>
                            <p:nvPicPr>
                              <p:cNvPr id="64" name="圖片 6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3747685" y="2971129"/>
                                <a:ext cx="221059" cy="186989"/>
                              </a:xfrm>
                              <a:prstGeom prst="rect">
                                <a:avLst/>
                              </a:prstGeom>
                            </p:spPr>
                          </p:pic>
                        </p:grpSp>
                        <p:grpSp>
                          <p:nvGrpSpPr>
                            <p:cNvPr id="11264" name="群組 11263"/>
                            <p:cNvGrpSpPr/>
                            <p:nvPr/>
                          </p:nvGrpSpPr>
                          <p:grpSpPr>
                            <a:xfrm>
                              <a:off x="316627" y="1508339"/>
                              <a:ext cx="1160491" cy="2133342"/>
                              <a:chOff x="390582" y="1299672"/>
                              <a:chExt cx="1160491" cy="2133342"/>
                            </a:xfrm>
                          </p:grpSpPr>
                          <p:pic>
                            <p:nvPicPr>
                              <p:cNvPr id="59" name="圖片 58"/>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390582" y="1683703"/>
                                <a:ext cx="1160491" cy="1749311"/>
                              </a:xfrm>
                              <a:prstGeom prst="rect">
                                <a:avLst/>
                              </a:prstGeom>
                            </p:spPr>
                          </p:pic>
                          <p:pic>
                            <p:nvPicPr>
                              <p:cNvPr id="62" name="圖片 61"/>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859433" y="1299672"/>
                                <a:ext cx="235302" cy="384031"/>
                              </a:xfrm>
                              <a:prstGeom prst="rect">
                                <a:avLst/>
                              </a:prstGeom>
                            </p:spPr>
                          </p:pic>
                        </p:grpSp>
                        <p:grpSp>
                          <p:nvGrpSpPr>
                            <p:cNvPr id="11267" name="群組 11266"/>
                            <p:cNvGrpSpPr/>
                            <p:nvPr/>
                          </p:nvGrpSpPr>
                          <p:grpSpPr>
                            <a:xfrm>
                              <a:off x="3815476" y="1317815"/>
                              <a:ext cx="521374" cy="1365912"/>
                              <a:chOff x="3815476" y="1317815"/>
                              <a:chExt cx="521374" cy="1365912"/>
                            </a:xfrm>
                          </p:grpSpPr>
                          <p:pic>
                            <p:nvPicPr>
                              <p:cNvPr id="11265" name="圖片 1126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815476" y="1317815"/>
                                <a:ext cx="514351" cy="1191128"/>
                              </a:xfrm>
                              <a:prstGeom prst="rect">
                                <a:avLst/>
                              </a:prstGeom>
                            </p:spPr>
                          </p:pic>
                          <p:pic>
                            <p:nvPicPr>
                              <p:cNvPr id="11266" name="圖片 11265"/>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4232427" y="2505198"/>
                                <a:ext cx="104423" cy="178529"/>
                              </a:xfrm>
                              <a:prstGeom prst="rect">
                                <a:avLst/>
                              </a:prstGeom>
                            </p:spPr>
                          </p:pic>
                        </p:grpSp>
                        <p:cxnSp>
                          <p:nvCxnSpPr>
                            <p:cNvPr id="11279" name="肘形接點 11278"/>
                            <p:cNvCxnSpPr/>
                            <p:nvPr/>
                          </p:nvCxnSpPr>
                          <p:spPr bwMode="auto">
                            <a:xfrm rot="5400000" flipH="1" flipV="1">
                              <a:off x="534502" y="5781019"/>
                              <a:ext cx="1183616" cy="605742"/>
                            </a:xfrm>
                            <a:prstGeom prst="bentConnector3">
                              <a:avLst>
                                <a:gd name="adj1" fmla="val -88"/>
                              </a:avLst>
                            </a:prstGeom>
                            <a:solidFill>
                              <a:schemeClr val="accent1"/>
                            </a:solidFill>
                            <a:ln w="25400" cap="rnd" cmpd="sng" algn="ctr">
                              <a:solidFill>
                                <a:srgbClr val="FF0000"/>
                              </a:solidFill>
                              <a:prstDash val="solid"/>
                              <a:round/>
                              <a:headEnd type="none" w="med" len="med"/>
                              <a:tailEnd type="none" w="med" len="med"/>
                            </a:ln>
                            <a:effectLst/>
                          </p:spPr>
                        </p:cxnSp>
                        <p:grpSp>
                          <p:nvGrpSpPr>
                            <p:cNvPr id="41" name="群組 40"/>
                            <p:cNvGrpSpPr/>
                            <p:nvPr/>
                          </p:nvGrpSpPr>
                          <p:grpSpPr>
                            <a:xfrm>
                              <a:off x="1374028" y="5142318"/>
                              <a:ext cx="3072861" cy="1888968"/>
                              <a:chOff x="1374028" y="5142318"/>
                              <a:chExt cx="3072861" cy="1888968"/>
                            </a:xfrm>
                          </p:grpSpPr>
                          <p:grpSp>
                            <p:nvGrpSpPr>
                              <p:cNvPr id="29" name="群組 28"/>
                              <p:cNvGrpSpPr/>
                              <p:nvPr/>
                            </p:nvGrpSpPr>
                            <p:grpSpPr>
                              <a:xfrm>
                                <a:off x="1560163" y="5196277"/>
                                <a:ext cx="2719999" cy="1835009"/>
                                <a:chOff x="2980005" y="5153434"/>
                                <a:chExt cx="2719999" cy="1835009"/>
                              </a:xfrm>
                            </p:grpSpPr>
                            <p:pic>
                              <p:nvPicPr>
                                <p:cNvPr id="3" name="圖片 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980005" y="5158090"/>
                                  <a:ext cx="504055" cy="1830353"/>
                                </a:xfrm>
                                <a:prstGeom prst="rect">
                                  <a:avLst/>
                                </a:prstGeom>
                              </p:spPr>
                            </p:pic>
                            <p:pic>
                              <p:nvPicPr>
                                <p:cNvPr id="4" name="圖片 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4049452" y="5153434"/>
                                  <a:ext cx="504056" cy="1822844"/>
                                </a:xfrm>
                                <a:prstGeom prst="rect">
                                  <a:avLst/>
                                </a:prstGeom>
                              </p:spPr>
                            </p:pic>
                            <p:pic>
                              <p:nvPicPr>
                                <p:cNvPr id="5" name="圖片 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5200488" y="5153434"/>
                                  <a:ext cx="499516" cy="1813533"/>
                                </a:xfrm>
                                <a:prstGeom prst="rect">
                                  <a:avLst/>
                                </a:prstGeom>
                              </p:spPr>
                            </p:pic>
                          </p:grpSp>
                          <p:pic>
                            <p:nvPicPr>
                              <p:cNvPr id="40" name="圖片 39"/>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1374028" y="5289069"/>
                                <a:ext cx="176907" cy="166727"/>
                              </a:xfrm>
                              <a:prstGeom prst="rect">
                                <a:avLst/>
                              </a:prstGeom>
                            </p:spPr>
                          </p:pic>
                          <p:pic>
                            <p:nvPicPr>
                              <p:cNvPr id="44" name="圖片 43"/>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2437495" y="5279312"/>
                                <a:ext cx="176907" cy="166727"/>
                              </a:xfrm>
                              <a:prstGeom prst="rect">
                                <a:avLst/>
                              </a:prstGeom>
                            </p:spPr>
                          </p:pic>
                          <p:pic>
                            <p:nvPicPr>
                              <p:cNvPr id="45" name="圖片 44"/>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3587622" y="5254503"/>
                                <a:ext cx="176907" cy="166727"/>
                              </a:xfrm>
                              <a:prstGeom prst="rect">
                                <a:avLst/>
                              </a:prstGeom>
                            </p:spPr>
                          </p:pic>
                          <p:pic>
                            <p:nvPicPr>
                              <p:cNvPr id="46" name="圖片 4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080532" y="5280276"/>
                                <a:ext cx="171261" cy="166727"/>
                              </a:xfrm>
                              <a:prstGeom prst="rect">
                                <a:avLst/>
                              </a:prstGeom>
                            </p:spPr>
                          </p:pic>
                          <p:pic>
                            <p:nvPicPr>
                              <p:cNvPr id="47" name="圖片 4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3164051" y="5239847"/>
                                <a:ext cx="171261" cy="166727"/>
                              </a:xfrm>
                              <a:prstGeom prst="rect">
                                <a:avLst/>
                              </a:prstGeom>
                            </p:spPr>
                          </p:pic>
                          <p:pic>
                            <p:nvPicPr>
                              <p:cNvPr id="48" name="圖片 47"/>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rot="5400000">
                                <a:off x="4277895" y="5144585"/>
                                <a:ext cx="171261" cy="166727"/>
                              </a:xfrm>
                              <a:prstGeom prst="rect">
                                <a:avLst/>
                              </a:prstGeom>
                            </p:spPr>
                          </p:pic>
                        </p:grpSp>
                        <p:cxnSp>
                          <p:nvCxnSpPr>
                            <p:cNvPr id="11298" name="直線接點 11297"/>
                            <p:cNvCxnSpPr/>
                            <p:nvPr/>
                          </p:nvCxnSpPr>
                          <p:spPr bwMode="auto">
                            <a:xfrm>
                              <a:off x="4400520" y="4893959"/>
                              <a:ext cx="0" cy="220379"/>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3" name="直線接點 102"/>
                            <p:cNvCxnSpPr>
                              <a:endCxn id="61" idx="2"/>
                            </p:cNvCxnSpPr>
                            <p:nvPr/>
                          </p:nvCxnSpPr>
                          <p:spPr bwMode="auto">
                            <a:xfrm>
                              <a:off x="3093598" y="4748327"/>
                              <a:ext cx="1198906" cy="1"/>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8" name="直線接點 107"/>
                            <p:cNvCxnSpPr/>
                            <p:nvPr/>
                          </p:nvCxnSpPr>
                          <p:spPr bwMode="auto">
                            <a:xfrm>
                              <a:off x="2091135" y="4748328"/>
                              <a:ext cx="544997" cy="0"/>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 name="肘形接點 112"/>
                            <p:cNvCxnSpPr/>
                            <p:nvPr/>
                          </p:nvCxnSpPr>
                          <p:spPr bwMode="auto">
                            <a:xfrm rot="16200000" flipV="1">
                              <a:off x="1392348" y="4406252"/>
                              <a:ext cx="589040" cy="82258"/>
                            </a:xfrm>
                            <a:prstGeom prst="bentConnector3">
                              <a:avLst>
                                <a:gd name="adj1" fmla="val -973"/>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21" name="肘形接點 11320"/>
                            <p:cNvCxnSpPr/>
                            <p:nvPr/>
                          </p:nvCxnSpPr>
                          <p:spPr bwMode="auto">
                            <a:xfrm>
                              <a:off x="3049758" y="3578528"/>
                              <a:ext cx="1350762" cy="1037072"/>
                            </a:xfrm>
                            <a:prstGeom prst="bentConnector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1" name="直線接點 140"/>
                            <p:cNvCxnSpPr/>
                            <p:nvPr/>
                          </p:nvCxnSpPr>
                          <p:spPr bwMode="auto">
                            <a:xfrm flipH="1">
                              <a:off x="2525948" y="3587799"/>
                              <a:ext cx="146748" cy="0"/>
                            </a:xfrm>
                            <a:prstGeom prst="line">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5" name="肘形接點 144"/>
                            <p:cNvCxnSpPr/>
                            <p:nvPr/>
                          </p:nvCxnSpPr>
                          <p:spPr bwMode="auto">
                            <a:xfrm rot="10800000" flipV="1">
                              <a:off x="1074267" y="3587798"/>
                              <a:ext cx="1142526" cy="719971"/>
                            </a:xfrm>
                            <a:prstGeom prst="bentConnector3">
                              <a:avLst>
                                <a:gd name="adj1" fmla="val 7612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54" name="肘形接點 153"/>
                            <p:cNvCxnSpPr>
                              <a:endCxn id="36" idx="3"/>
                            </p:cNvCxnSpPr>
                            <p:nvPr/>
                          </p:nvCxnSpPr>
                          <p:spPr bwMode="auto">
                            <a:xfrm rot="5400000">
                              <a:off x="854945" y="4527091"/>
                              <a:ext cx="703215" cy="264574"/>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65" name="肘形接點 164"/>
                            <p:cNvCxnSpPr>
                              <a:endCxn id="38" idx="1"/>
                            </p:cNvCxnSpPr>
                            <p:nvPr/>
                          </p:nvCxnSpPr>
                          <p:spPr bwMode="auto">
                            <a:xfrm rot="5400000">
                              <a:off x="808506" y="5349019"/>
                              <a:ext cx="798026" cy="266508"/>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78" name="肘形接點 177"/>
                            <p:cNvCxnSpPr/>
                            <p:nvPr/>
                          </p:nvCxnSpPr>
                          <p:spPr bwMode="auto">
                            <a:xfrm flipV="1">
                              <a:off x="3091018" y="4272672"/>
                              <a:ext cx="820494" cy="330406"/>
                            </a:xfrm>
                            <a:prstGeom prst="bentConnector3">
                              <a:avLst>
                                <a:gd name="adj1" fmla="val 99752"/>
                              </a:avLst>
                            </a:prstGeom>
                            <a:solidFill>
                              <a:schemeClr val="accent1"/>
                            </a:solidFill>
                            <a:ln w="25400" cap="rnd" cmpd="sng" algn="ctr">
                              <a:solidFill>
                                <a:srgbClr val="0000FF"/>
                              </a:solidFill>
                              <a:prstDash val="solid"/>
                              <a:round/>
                              <a:headEnd type="none" w="med" len="med"/>
                              <a:tailEnd type="none" w="med" len="med"/>
                            </a:ln>
                            <a:effectLst/>
                          </p:spPr>
                        </p:cxnSp>
                        <p:cxnSp>
                          <p:nvCxnSpPr>
                            <p:cNvPr id="187" name="肘形接點 186"/>
                            <p:cNvCxnSpPr>
                              <a:stCxn id="62" idx="0"/>
                              <a:endCxn id="63" idx="1"/>
                            </p:cNvCxnSpPr>
                            <p:nvPr/>
                          </p:nvCxnSpPr>
                          <p:spPr bwMode="auto">
                            <a:xfrm rot="16200000" flipH="1">
                              <a:off x="636898" y="1774570"/>
                              <a:ext cx="1562266" cy="1029804"/>
                            </a:xfrm>
                            <a:prstGeom prst="bentConnector4">
                              <a:avLst>
                                <a:gd name="adj1" fmla="val -9854"/>
                                <a:gd name="adj2" fmla="val 70218"/>
                              </a:avLst>
                            </a:prstGeom>
                            <a:solidFill>
                              <a:schemeClr val="accent1"/>
                            </a:solidFill>
                            <a:ln w="25400" cap="rnd" cmpd="sng" algn="ctr">
                              <a:solidFill>
                                <a:srgbClr val="0000FF"/>
                              </a:solidFill>
                              <a:prstDash val="solid"/>
                              <a:round/>
                              <a:headEnd type="none" w="med" len="med"/>
                              <a:tailEnd type="none" w="med" len="med"/>
                            </a:ln>
                            <a:effectLst/>
                          </p:spPr>
                        </p:cxnSp>
                        <p:cxnSp>
                          <p:nvCxnSpPr>
                            <p:cNvPr id="199" name="肘形接點 198"/>
                            <p:cNvCxnSpPr>
                              <a:stCxn id="64" idx="0"/>
                              <a:endCxn id="11266" idx="2"/>
                            </p:cNvCxnSpPr>
                            <p:nvPr/>
                          </p:nvCxnSpPr>
                          <p:spPr bwMode="auto">
                            <a:xfrm rot="5400000" flipH="1" flipV="1">
                              <a:off x="3981915" y="2651160"/>
                              <a:ext cx="270157" cy="335292"/>
                            </a:xfrm>
                            <a:prstGeom prst="bentConnector3">
                              <a:avLst>
                                <a:gd name="adj1" fmla="val 50000"/>
                              </a:avLst>
                            </a:prstGeom>
                            <a:solidFill>
                              <a:schemeClr val="accent1"/>
                            </a:solidFill>
                            <a:ln w="31750" cap="sq" cmpd="dbl" algn="ctr">
                              <a:solidFill>
                                <a:schemeClr val="bg1">
                                  <a:lumMod val="50000"/>
                                </a:schemeClr>
                              </a:solidFill>
                              <a:prstDash val="solid"/>
                              <a:round/>
                              <a:headEnd type="none" w="med" len="med"/>
                              <a:tailEnd type="none" w="med" len="med"/>
                            </a:ln>
                            <a:effectLst/>
                          </p:spPr>
                        </p:cxnSp>
                      </p:grpSp>
                      <p:sp>
                        <p:nvSpPr>
                          <p:cNvPr id="308" name="文字方塊 307"/>
                          <p:cNvSpPr txBox="1"/>
                          <p:nvPr/>
                        </p:nvSpPr>
                        <p:spPr>
                          <a:xfrm>
                            <a:off x="1267486"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09" name="文字方塊 308"/>
                          <p:cNvSpPr txBox="1"/>
                          <p:nvPr/>
                        </p:nvSpPr>
                        <p:spPr>
                          <a:xfrm>
                            <a:off x="4140532" y="5173228"/>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0" name="文字方塊 309"/>
                          <p:cNvSpPr txBox="1"/>
                          <p:nvPr/>
                        </p:nvSpPr>
                        <p:spPr>
                          <a:xfrm>
                            <a:off x="3517808"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1" name="文字方塊 310"/>
                          <p:cNvSpPr txBox="1"/>
                          <p:nvPr/>
                        </p:nvSpPr>
                        <p:spPr>
                          <a:xfrm>
                            <a:off x="3098235"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2" name="文字方塊 311"/>
                          <p:cNvSpPr txBox="1"/>
                          <p:nvPr/>
                        </p:nvSpPr>
                        <p:spPr>
                          <a:xfrm>
                            <a:off x="2378915" y="5217422"/>
                            <a:ext cx="140866" cy="215444"/>
                          </a:xfrm>
                          <a:prstGeom prst="rect">
                            <a:avLst/>
                          </a:prstGeom>
                          <a:noFill/>
                        </p:spPr>
                        <p:txBody>
                          <a:bodyPr wrap="square" rtlCol="0">
                            <a:spAutoFit/>
                          </a:bodyPr>
                          <a:lstStyle/>
                          <a:p>
                            <a:pPr algn="ctr"/>
                            <a:r>
                              <a:rPr lang="en-US" sz="800" dirty="0" smtClean="0"/>
                              <a:t>8</a:t>
                            </a:r>
                            <a:endParaRPr lang="en-US" sz="800" dirty="0"/>
                          </a:p>
                        </p:txBody>
                      </p:sp>
                      <p:sp>
                        <p:nvSpPr>
                          <p:cNvPr id="313" name="文字方塊 312"/>
                          <p:cNvSpPr txBox="1"/>
                          <p:nvPr/>
                        </p:nvSpPr>
                        <p:spPr>
                          <a:xfrm>
                            <a:off x="1993868" y="5217422"/>
                            <a:ext cx="121972" cy="215444"/>
                          </a:xfrm>
                          <a:prstGeom prst="rect">
                            <a:avLst/>
                          </a:prstGeom>
                          <a:noFill/>
                        </p:spPr>
                        <p:txBody>
                          <a:bodyPr wrap="square" rtlCol="0">
                            <a:spAutoFit/>
                          </a:bodyPr>
                          <a:lstStyle/>
                          <a:p>
                            <a:pPr algn="ctr"/>
                            <a:r>
                              <a:rPr lang="en-US" sz="800" dirty="0" smtClean="0"/>
                              <a:t>8</a:t>
                            </a:r>
                            <a:endParaRPr lang="en-US" sz="800" dirty="0"/>
                          </a:p>
                        </p:txBody>
                      </p:sp>
                    </p:grpSp>
                    <p:sp>
                      <p:nvSpPr>
                        <p:cNvPr id="338" name="文字方塊 337"/>
                        <p:cNvSpPr txBox="1"/>
                        <p:nvPr/>
                      </p:nvSpPr>
                      <p:spPr>
                        <a:xfrm>
                          <a:off x="1841294" y="5749439"/>
                          <a:ext cx="121972" cy="215444"/>
                        </a:xfrm>
                        <a:prstGeom prst="rect">
                          <a:avLst/>
                        </a:prstGeom>
                        <a:noFill/>
                      </p:spPr>
                      <p:txBody>
                        <a:bodyPr wrap="square" rtlCol="0">
                          <a:spAutoFit/>
                        </a:bodyPr>
                        <a:lstStyle/>
                        <a:p>
                          <a:pPr algn="ctr"/>
                          <a:r>
                            <a:rPr lang="en-US" sz="800" dirty="0" smtClean="0"/>
                            <a:t>5</a:t>
                          </a:r>
                          <a:endParaRPr lang="en-US" sz="800" dirty="0"/>
                        </a:p>
                      </p:txBody>
                    </p:sp>
                    <p:sp>
                      <p:nvSpPr>
                        <p:cNvPr id="339" name="文字方塊 338"/>
                        <p:cNvSpPr txBox="1"/>
                        <p:nvPr/>
                      </p:nvSpPr>
                      <p:spPr>
                        <a:xfrm>
                          <a:off x="2955146" y="5749439"/>
                          <a:ext cx="121972" cy="215444"/>
                        </a:xfrm>
                        <a:prstGeom prst="rect">
                          <a:avLst/>
                        </a:prstGeom>
                        <a:noFill/>
                      </p:spPr>
                      <p:txBody>
                        <a:bodyPr wrap="square" rtlCol="0">
                          <a:spAutoFit/>
                        </a:bodyPr>
                        <a:lstStyle/>
                        <a:p>
                          <a:pPr algn="ctr"/>
                          <a:r>
                            <a:rPr lang="en-US" sz="800" dirty="0" smtClean="0"/>
                            <a:t>6</a:t>
                          </a:r>
                          <a:endParaRPr lang="en-US" sz="800" dirty="0"/>
                        </a:p>
                      </p:txBody>
                    </p:sp>
                    <p:sp>
                      <p:nvSpPr>
                        <p:cNvPr id="340" name="文字方塊 339"/>
                        <p:cNvSpPr txBox="1"/>
                        <p:nvPr/>
                      </p:nvSpPr>
                      <p:spPr>
                        <a:xfrm>
                          <a:off x="4076321" y="5749843"/>
                          <a:ext cx="121972" cy="215444"/>
                        </a:xfrm>
                        <a:prstGeom prst="rect">
                          <a:avLst/>
                        </a:prstGeom>
                        <a:noFill/>
                      </p:spPr>
                      <p:txBody>
                        <a:bodyPr wrap="square" rtlCol="0">
                          <a:spAutoFit/>
                        </a:bodyPr>
                        <a:lstStyle/>
                        <a:p>
                          <a:pPr algn="ctr"/>
                          <a:r>
                            <a:rPr lang="en-US" sz="800" dirty="0" smtClean="0"/>
                            <a:t>7</a:t>
                          </a:r>
                          <a:endParaRPr lang="en-US" sz="800" dirty="0"/>
                        </a:p>
                      </p:txBody>
                    </p:sp>
                    <p:sp>
                      <p:nvSpPr>
                        <p:cNvPr id="351" name="文字方塊 350"/>
                        <p:cNvSpPr txBox="1"/>
                        <p:nvPr/>
                      </p:nvSpPr>
                      <p:spPr>
                        <a:xfrm>
                          <a:off x="603462" y="5725570"/>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sp>
                    <p:nvSpPr>
                      <p:cNvPr id="240" name="文字方塊 239"/>
                      <p:cNvSpPr txBox="1"/>
                      <p:nvPr/>
                    </p:nvSpPr>
                    <p:spPr>
                      <a:xfrm>
                        <a:off x="562553" y="6506271"/>
                        <a:ext cx="121972" cy="215444"/>
                      </a:xfrm>
                      <a:prstGeom prst="rect">
                        <a:avLst/>
                      </a:prstGeom>
                      <a:noFill/>
                    </p:spPr>
                    <p:txBody>
                      <a:bodyPr wrap="square" rtlCol="0">
                        <a:spAutoFit/>
                      </a:bodyPr>
                      <a:lstStyle/>
                      <a:p>
                        <a:pPr algn="ctr"/>
                        <a:r>
                          <a:rPr lang="en-US" sz="800" dirty="0" smtClean="0"/>
                          <a:t>1</a:t>
                        </a:r>
                        <a:endParaRPr lang="en-US" sz="800" dirty="0"/>
                      </a:p>
                    </p:txBody>
                  </p:sp>
                </p:grpSp>
              </p:grpSp>
              <p:sp>
                <p:nvSpPr>
                  <p:cNvPr id="327" name="文字方塊 326"/>
                  <p:cNvSpPr txBox="1"/>
                  <p:nvPr/>
                </p:nvSpPr>
                <p:spPr>
                  <a:xfrm>
                    <a:off x="3721546" y="4037547"/>
                    <a:ext cx="310333" cy="215444"/>
                  </a:xfrm>
                  <a:prstGeom prst="rect">
                    <a:avLst/>
                  </a:prstGeom>
                  <a:noFill/>
                </p:spPr>
                <p:txBody>
                  <a:bodyPr wrap="square" rtlCol="0">
                    <a:spAutoFit/>
                  </a:bodyPr>
                  <a:lstStyle/>
                  <a:p>
                    <a:pPr algn="ctr"/>
                    <a:r>
                      <a:rPr lang="en-US" sz="800" dirty="0" smtClean="0"/>
                      <a:t>16</a:t>
                    </a:r>
                    <a:endParaRPr lang="en-US" sz="800" dirty="0"/>
                  </a:p>
                </p:txBody>
              </p:sp>
              <p:sp>
                <p:nvSpPr>
                  <p:cNvPr id="326" name="文字方塊 325"/>
                  <p:cNvSpPr txBox="1"/>
                  <p:nvPr/>
                </p:nvSpPr>
                <p:spPr>
                  <a:xfrm>
                    <a:off x="2605510" y="3829421"/>
                    <a:ext cx="310333" cy="215444"/>
                  </a:xfrm>
                  <a:prstGeom prst="rect">
                    <a:avLst/>
                  </a:prstGeom>
                  <a:noFill/>
                </p:spPr>
                <p:txBody>
                  <a:bodyPr wrap="square" rtlCol="0">
                    <a:spAutoFit/>
                  </a:bodyPr>
                  <a:lstStyle/>
                  <a:p>
                    <a:pPr algn="ctr"/>
                    <a:r>
                      <a:rPr lang="en-US" sz="800" dirty="0" smtClean="0"/>
                      <a:t>14</a:t>
                    </a:r>
                    <a:endParaRPr lang="en-US" sz="800" dirty="0"/>
                  </a:p>
                </p:txBody>
              </p:sp>
              <p:sp>
                <p:nvSpPr>
                  <p:cNvPr id="341" name="文字方塊 340"/>
                  <p:cNvSpPr txBox="1"/>
                  <p:nvPr/>
                </p:nvSpPr>
                <p:spPr>
                  <a:xfrm>
                    <a:off x="1910042" y="3878269"/>
                    <a:ext cx="310333" cy="215444"/>
                  </a:xfrm>
                  <a:prstGeom prst="rect">
                    <a:avLst/>
                  </a:prstGeom>
                  <a:noFill/>
                </p:spPr>
                <p:txBody>
                  <a:bodyPr wrap="square" rtlCol="0">
                    <a:spAutoFit/>
                  </a:bodyPr>
                  <a:lstStyle/>
                  <a:p>
                    <a:pPr algn="ctr"/>
                    <a:r>
                      <a:rPr lang="en-US" sz="800" dirty="0" smtClean="0"/>
                      <a:t>15</a:t>
                    </a:r>
                    <a:endParaRPr lang="en-US" sz="800" dirty="0"/>
                  </a:p>
                </p:txBody>
              </p:sp>
              <p:sp>
                <p:nvSpPr>
                  <p:cNvPr id="321" name="文字方塊 320"/>
                  <p:cNvSpPr txBox="1"/>
                  <p:nvPr/>
                </p:nvSpPr>
                <p:spPr>
                  <a:xfrm>
                    <a:off x="4148290" y="4675282"/>
                    <a:ext cx="121972" cy="215444"/>
                  </a:xfrm>
                  <a:prstGeom prst="rect">
                    <a:avLst/>
                  </a:prstGeom>
                  <a:noFill/>
                </p:spPr>
                <p:txBody>
                  <a:bodyPr wrap="square" rtlCol="0">
                    <a:spAutoFit/>
                  </a:bodyPr>
                  <a:lstStyle/>
                  <a:p>
                    <a:pPr algn="ctr"/>
                    <a:r>
                      <a:rPr lang="en-US" sz="800" dirty="0"/>
                      <a:t>9</a:t>
                    </a:r>
                  </a:p>
                </p:txBody>
              </p:sp>
            </p:grpSp>
            <p:sp>
              <p:nvSpPr>
                <p:cNvPr id="333" name="文字方塊 332"/>
                <p:cNvSpPr txBox="1"/>
                <p:nvPr/>
              </p:nvSpPr>
              <p:spPr>
                <a:xfrm>
                  <a:off x="3774284" y="3153892"/>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35" name="文字方塊 334"/>
                <p:cNvSpPr txBox="1"/>
                <p:nvPr/>
              </p:nvSpPr>
              <p:spPr>
                <a:xfrm>
                  <a:off x="1113658" y="2283724"/>
                  <a:ext cx="310333" cy="215444"/>
                </a:xfrm>
                <a:prstGeom prst="rect">
                  <a:avLst/>
                </a:prstGeom>
                <a:noFill/>
              </p:spPr>
              <p:txBody>
                <a:bodyPr wrap="square" rtlCol="0">
                  <a:spAutoFit/>
                </a:bodyPr>
                <a:lstStyle/>
                <a:p>
                  <a:pPr algn="ctr"/>
                  <a:r>
                    <a:rPr lang="en-US" sz="800" dirty="0" smtClean="0"/>
                    <a:t>21</a:t>
                  </a:r>
                  <a:endParaRPr lang="en-US" sz="800" dirty="0"/>
                </a:p>
              </p:txBody>
            </p:sp>
          </p:grpSp>
          <p:sp>
            <p:nvSpPr>
              <p:cNvPr id="330" name="文字方塊 329"/>
              <p:cNvSpPr txBox="1"/>
              <p:nvPr/>
            </p:nvSpPr>
            <p:spPr>
              <a:xfrm>
                <a:off x="1872550" y="3015156"/>
                <a:ext cx="205888" cy="215444"/>
              </a:xfrm>
              <a:prstGeom prst="rect">
                <a:avLst/>
              </a:prstGeom>
              <a:noFill/>
            </p:spPr>
            <p:txBody>
              <a:bodyPr wrap="square" rtlCol="0">
                <a:spAutoFit/>
              </a:bodyPr>
              <a:lstStyle/>
              <a:p>
                <a:pPr algn="ctr"/>
                <a:r>
                  <a:rPr lang="en-US" sz="800" dirty="0" smtClean="0"/>
                  <a:t>9</a:t>
                </a:r>
                <a:endParaRPr lang="en-US" sz="800" dirty="0"/>
              </a:p>
            </p:txBody>
          </p:sp>
        </p:grpSp>
        <p:sp>
          <p:nvSpPr>
            <p:cNvPr id="337" name="文字方塊 336"/>
            <p:cNvSpPr txBox="1"/>
            <p:nvPr/>
          </p:nvSpPr>
          <p:spPr>
            <a:xfrm>
              <a:off x="3884563" y="1871051"/>
              <a:ext cx="310333" cy="215444"/>
            </a:xfrm>
            <a:prstGeom prst="rect">
              <a:avLst/>
            </a:prstGeom>
            <a:noFill/>
          </p:spPr>
          <p:txBody>
            <a:bodyPr wrap="square" rtlCol="0">
              <a:spAutoFit/>
            </a:bodyPr>
            <a:lstStyle/>
            <a:p>
              <a:pPr algn="ctr"/>
              <a:r>
                <a:rPr lang="en-US" sz="800" dirty="0" smtClean="0"/>
                <a:t>23</a:t>
              </a:r>
              <a:endParaRPr lang="en-US" sz="800" dirty="0"/>
            </a:p>
          </p:txBody>
        </p:sp>
      </p:grpSp>
    </p:spTree>
    <p:extLst>
      <p:ext uri="{BB962C8B-B14F-4D97-AF65-F5344CB8AC3E}">
        <p14:creationId xmlns:p14="http://schemas.microsoft.com/office/powerpoint/2010/main" val="322653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smtClean="0">
                <a:solidFill>
                  <a:srgbClr val="000000"/>
                </a:solidFill>
                <a:latin typeface="Arial Black" panose="020B0A04020102020204" pitchFamily="34" charset="0"/>
                <a:ea typeface="宋体"/>
                <a:cs typeface="Arial"/>
              </a:rPr>
              <a:t>1</a:t>
            </a:r>
          </a:p>
          <a:p>
            <a:pPr algn="ctr">
              <a:spcAft>
                <a:spcPts val="60"/>
              </a:spcAft>
            </a:pPr>
            <a:r>
              <a:rPr lang="en-US" sz="2400" b="1" dirty="0" smtClean="0">
                <a:solidFill>
                  <a:srgbClr val="000000"/>
                </a:solidFill>
                <a:latin typeface="Arial"/>
                <a:ea typeface="宋体"/>
                <a:cs typeface="Arial"/>
              </a:rPr>
              <a:t>QUICK CONNECT </a:t>
            </a:r>
            <a:r>
              <a:rPr lang="en-US" altLang="zh-TW" sz="2400" b="1" dirty="0" smtClean="0">
                <a:solidFill>
                  <a:srgbClr val="000000"/>
                </a:solidFill>
                <a:latin typeface="Arial"/>
                <a:ea typeface="宋体"/>
                <a:cs typeface="Arial"/>
              </a:rPr>
              <a:t>GUIDE</a:t>
            </a:r>
            <a:endParaRPr lang="en-US" sz="2400" b="1" dirty="0" smtClean="0">
              <a:effectLst/>
              <a:latin typeface="Arial"/>
              <a:ea typeface="宋体"/>
            </a:endParaRPr>
          </a:p>
        </p:txBody>
      </p:sp>
      <p:sp>
        <p:nvSpPr>
          <p:cNvPr id="80" name="Text Box 391"/>
          <p:cNvSpPr>
            <a:spLocks noChangeArrowheads="1"/>
          </p:cNvSpPr>
          <p:nvPr/>
        </p:nvSpPr>
        <p:spPr bwMode="auto">
          <a:xfrm>
            <a:off x="268517" y="1314963"/>
            <a:ext cx="6362700" cy="64807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1200" dirty="0"/>
              <a:t>Before </a:t>
            </a:r>
            <a:r>
              <a:rPr lang="en-US" altLang="en-US" sz="1200" dirty="0" smtClean="0"/>
              <a:t>you install the system, </a:t>
            </a:r>
            <a:r>
              <a:rPr lang="en-US" altLang="en-US" sz="1200" dirty="0"/>
              <a:t>you must learn how to properly connect/disconnect quick push-in fittings. The fitting CAN get damaged if inserted tubes are pulled out by force.</a:t>
            </a:r>
          </a:p>
        </p:txBody>
      </p:sp>
      <p:grpSp>
        <p:nvGrpSpPr>
          <p:cNvPr id="2" name="群組 1"/>
          <p:cNvGrpSpPr/>
          <p:nvPr/>
        </p:nvGrpSpPr>
        <p:grpSpPr>
          <a:xfrm>
            <a:off x="909000" y="2299491"/>
            <a:ext cx="5040000" cy="3258172"/>
            <a:chOff x="909000" y="2299491"/>
            <a:chExt cx="5040000" cy="3258172"/>
          </a:xfrm>
        </p:grpSpPr>
        <p:sp>
          <p:nvSpPr>
            <p:cNvPr id="46" name="文字方塊 45"/>
            <p:cNvSpPr txBox="1"/>
            <p:nvPr/>
          </p:nvSpPr>
          <p:spPr>
            <a:xfrm>
              <a:off x="1431653" y="5152126"/>
              <a:ext cx="3919393" cy="269991"/>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tube / fitting straight in as far  as it will go.</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2662052"/>
              <a:ext cx="1547988" cy="1183694"/>
            </a:xfrm>
            <a:prstGeom prst="rect">
              <a:avLst/>
            </a:prstGeom>
            <a:ln>
              <a:noFill/>
            </a:ln>
          </p:spPr>
        </p:pic>
        <p:sp>
          <p:nvSpPr>
            <p:cNvPr id="49" name="矩形 48"/>
            <p:cNvSpPr/>
            <p:nvPr/>
          </p:nvSpPr>
          <p:spPr bwMode="auto">
            <a:xfrm>
              <a:off x="909000" y="2299491"/>
              <a:ext cx="4973096" cy="3258172"/>
            </a:xfrm>
            <a:prstGeom prst="rect">
              <a:avLst/>
            </a:prstGeom>
            <a:noFill/>
            <a:ln w="254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909000" y="2316332"/>
              <a:ext cx="5040000" cy="323832"/>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2662052"/>
              <a:ext cx="1547988" cy="1183694"/>
            </a:xfrm>
            <a:prstGeom prst="rect">
              <a:avLst/>
            </a:prstGeom>
            <a:ln>
              <a:noFill/>
            </a:ln>
          </p:spPr>
        </p:pic>
        <p:pic>
          <p:nvPicPr>
            <p:cNvPr id="88" name="圖片 8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3928576"/>
              <a:ext cx="1547988" cy="1195875"/>
            </a:xfrm>
            <a:prstGeom prst="rect">
              <a:avLst/>
            </a:prstGeom>
            <a:ln>
              <a:noFill/>
            </a:ln>
          </p:spPr>
        </p:pic>
        <p:pic>
          <p:nvPicPr>
            <p:cNvPr id="89" name="圖片 8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3928576"/>
              <a:ext cx="1547988" cy="1195875"/>
            </a:xfrm>
            <a:prstGeom prst="rect">
              <a:avLst/>
            </a:prstGeom>
            <a:ln>
              <a:noFill/>
            </a:ln>
          </p:spPr>
        </p:pic>
      </p:grpSp>
      <p:grpSp>
        <p:nvGrpSpPr>
          <p:cNvPr id="4" name="群組 3"/>
          <p:cNvGrpSpPr/>
          <p:nvPr/>
        </p:nvGrpSpPr>
        <p:grpSpPr>
          <a:xfrm>
            <a:off x="252742" y="5916273"/>
            <a:ext cx="6488625" cy="3373437"/>
            <a:chOff x="252742" y="5916273"/>
            <a:chExt cx="6488625" cy="3373437"/>
          </a:xfrm>
        </p:grpSpPr>
        <p:grpSp>
          <p:nvGrpSpPr>
            <p:cNvPr id="3" name="群組 2"/>
            <p:cNvGrpSpPr/>
            <p:nvPr/>
          </p:nvGrpSpPr>
          <p:grpSpPr>
            <a:xfrm>
              <a:off x="252742" y="5916273"/>
              <a:ext cx="6488625" cy="3373437"/>
              <a:chOff x="252742" y="5916273"/>
              <a:chExt cx="6488625" cy="3373437"/>
            </a:xfrm>
          </p:grpSpPr>
          <p:sp>
            <p:nvSpPr>
              <p:cNvPr id="101" name="文字方塊 100"/>
              <p:cNvSpPr txBox="1"/>
              <p:nvPr/>
            </p:nvSpPr>
            <p:spPr>
              <a:xfrm>
                <a:off x="548681" y="8761733"/>
                <a:ext cx="5832647" cy="40553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in collet by finger or the flat screwdriver, then </a:t>
                </a:r>
                <a:r>
                  <a:rPr kumimoji="0" lang="en-US" altLang="en-US" sz="1200" b="1" dirty="0">
                    <a:solidFill>
                      <a:srgbClr val="000000"/>
                    </a:solidFill>
                    <a:ea typeface="宋体" pitchFamily="2" charset="-122"/>
                    <a:cs typeface="Arial" charset="0"/>
                  </a:rPr>
                  <a:t>pull </a:t>
                </a:r>
                <a:r>
                  <a:rPr kumimoji="0" lang="en-US" altLang="en-US" sz="1200" b="1" dirty="0" smtClean="0">
                    <a:solidFill>
                      <a:srgbClr val="000000"/>
                    </a:solidFill>
                    <a:ea typeface="宋体" pitchFamily="2" charset="-122"/>
                    <a:cs typeface="Arial" charset="0"/>
                  </a:rPr>
                  <a:t>tube / fitting / stopper </a:t>
                </a:r>
                <a:r>
                  <a:rPr kumimoji="0" lang="en-US" altLang="en-US" sz="1200" b="1" dirty="0">
                    <a:solidFill>
                      <a:srgbClr val="000000"/>
                    </a:solidFill>
                    <a:ea typeface="宋体" pitchFamily="2" charset="-122"/>
                    <a:cs typeface="Arial" charset="0"/>
                  </a:rPr>
                  <a:t>out </a:t>
                </a:r>
                <a:r>
                  <a:rPr kumimoji="0" lang="en-US" altLang="en-US" sz="1200" b="1" dirty="0" smtClean="0">
                    <a:solidFill>
                      <a:srgbClr val="000000"/>
                    </a:solidFill>
                    <a:ea typeface="宋体" pitchFamily="2" charset="-122"/>
                    <a:cs typeface="Arial" charset="0"/>
                  </a:rPr>
                  <a:t>to release.</a:t>
                </a:r>
                <a:endParaRPr kumimoji="0" lang="en-US" altLang="en-US" sz="1200" b="1" dirty="0">
                  <a:ea typeface="宋体" pitchFamily="2" charset="-122"/>
                  <a:cs typeface="Arial" charset="0"/>
                </a:endParaRPr>
              </a:p>
            </p:txBody>
          </p:sp>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8" y="6293828"/>
                <a:ext cx="1992887" cy="1180113"/>
              </a:xfrm>
              <a:prstGeom prst="rect">
                <a:avLst/>
              </a:prstGeom>
              <a:ln>
                <a:noFill/>
              </a:ln>
            </p:spPr>
          </p:pic>
          <p:sp>
            <p:nvSpPr>
              <p:cNvPr id="103" name="矩形 102"/>
              <p:cNvSpPr/>
              <p:nvPr/>
            </p:nvSpPr>
            <p:spPr bwMode="auto">
              <a:xfrm>
                <a:off x="252742" y="5916273"/>
                <a:ext cx="6402386" cy="3373437"/>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252848" y="5933263"/>
                <a:ext cx="6488519" cy="369332"/>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219" y="6290247"/>
                <a:ext cx="1992887" cy="1183694"/>
              </a:xfrm>
              <a:prstGeom prst="rect">
                <a:avLst/>
              </a:prstGeom>
              <a:ln>
                <a:noFill/>
              </a:ln>
            </p:spPr>
          </p:pic>
          <p:pic>
            <p:nvPicPr>
              <p:cNvPr id="106" name="圖片 1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7" y="7530111"/>
                <a:ext cx="1992887" cy="1211123"/>
              </a:xfrm>
              <a:prstGeom prst="rect">
                <a:avLst/>
              </a:prstGeom>
              <a:ln>
                <a:noFill/>
              </a:ln>
            </p:spPr>
          </p:pic>
          <p:pic>
            <p:nvPicPr>
              <p:cNvPr id="107" name="圖片 1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663" y="7530111"/>
                <a:ext cx="1985442" cy="1211123"/>
              </a:xfrm>
              <a:prstGeom prst="rect">
                <a:avLst/>
              </a:prstGeom>
              <a:ln>
                <a:noFill/>
              </a:ln>
            </p:spPr>
          </p:pic>
        </p:grpSp>
        <p:pic>
          <p:nvPicPr>
            <p:cNvPr id="108" name="圖片 10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69" y="6304062"/>
              <a:ext cx="1954211" cy="1183694"/>
            </a:xfrm>
            <a:prstGeom prst="rect">
              <a:avLst/>
            </a:prstGeom>
            <a:ln>
              <a:noFill/>
            </a:ln>
          </p:spPr>
        </p:pic>
        <p:pic>
          <p:nvPicPr>
            <p:cNvPr id="109" name="圖片 10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70" y="7530111"/>
              <a:ext cx="1954210" cy="1211124"/>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INITIAL FITTING CONNECTION</a:t>
            </a:r>
            <a:endParaRPr lang="en-US" sz="2400" b="1" dirty="0" smtClean="0">
              <a:effectLst/>
              <a:latin typeface="Arial"/>
              <a:ea typeface="宋体"/>
            </a:endParaRPr>
          </a:p>
        </p:txBody>
      </p:sp>
      <p:grpSp>
        <p:nvGrpSpPr>
          <p:cNvPr id="4" name="群組 3"/>
          <p:cNvGrpSpPr/>
          <p:nvPr/>
        </p:nvGrpSpPr>
        <p:grpSpPr>
          <a:xfrm>
            <a:off x="620688" y="4838338"/>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side elbow </a:t>
              </a:r>
              <a:r>
                <a:rPr kumimoji="0" lang="en-US" altLang="en-US" sz="1200" b="1" dirty="0">
                  <a:solidFill>
                    <a:srgbClr val="000000"/>
                  </a:solidFill>
                  <a:ea typeface="宋体" pitchFamily="2" charset="-122"/>
                  <a:cs typeface="Arial" charset="0"/>
                </a:rPr>
                <a:t>fitting (1/4” 3/8”) with </a:t>
              </a:r>
              <a:r>
                <a:rPr kumimoji="0" lang="en-US" altLang="en-US" sz="1200" b="1" dirty="0" smtClean="0">
                  <a:solidFill>
                    <a:srgbClr val="000000"/>
                  </a:solidFill>
                  <a:ea typeface="宋体" pitchFamily="2" charset="-122"/>
                  <a:cs typeface="Arial" charset="0"/>
                </a:rPr>
                <a:t>the red color tube and the tee fitting.</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35275" y="2692031"/>
              <a:ext cx="3413392" cy="68708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the 3/8” end of the elbow fitting with </a:t>
              </a:r>
              <a:r>
                <a:rPr kumimoji="0" lang="en-US" altLang="en-US" sz="1200" b="1" dirty="0" smtClean="0">
                  <a:solidFill>
                    <a:srgbClr val="000000"/>
                  </a:solidFill>
                  <a:ea typeface="宋体" pitchFamily="2" charset="-122"/>
                  <a:cs typeface="Arial" charset="0"/>
                </a:rPr>
                <a:t>the red </a:t>
              </a:r>
              <a:r>
                <a:rPr kumimoji="0" lang="en-US" altLang="en-US" sz="1200" b="1" dirty="0">
                  <a:solidFill>
                    <a:srgbClr val="000000"/>
                  </a:solidFill>
                  <a:ea typeface="宋体" pitchFamily="2" charset="-122"/>
                  <a:cs typeface="Arial" charset="0"/>
                </a:rPr>
                <a:t>color </a:t>
              </a:r>
              <a:r>
                <a:rPr kumimoji="0" lang="en-US" altLang="en-US" sz="1200" b="1" dirty="0" smtClean="0">
                  <a:solidFill>
                    <a:srgbClr val="000000"/>
                  </a:solidFill>
                  <a:ea typeface="宋体" pitchFamily="2" charset="-122"/>
                  <a:cs typeface="Arial" charset="0"/>
                </a:rPr>
                <a:t>tube and the tee fitting </a:t>
              </a:r>
              <a:r>
                <a:rPr kumimoji="0" lang="en-US" altLang="en-US" sz="1200" b="1" dirty="0">
                  <a:solidFill>
                    <a:srgbClr val="000000"/>
                  </a:solidFill>
                  <a:ea typeface="宋体" pitchFamily="2" charset="-122"/>
                  <a:cs typeface="Arial" charset="0"/>
                </a:rPr>
                <a:t>into the end of 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white filter housing.</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0688" y="1237524"/>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35275" y="3930733"/>
              <a:ext cx="3413392" cy="507203"/>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Find</a:t>
              </a:r>
              <a:r>
                <a:rPr kumimoji="0" lang="en-US" altLang="en-US" sz="1200" dirty="0" smtClean="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a:t>
              </a:r>
              <a:r>
                <a:rPr kumimoji="0" lang="en-US" altLang="en-US" sz="1200" b="1" dirty="0">
                  <a:solidFill>
                    <a:srgbClr val="000000"/>
                  </a:solidFill>
                  <a:ea typeface="宋体" pitchFamily="2" charset="-122"/>
                  <a:cs typeface="Arial" charset="0"/>
                </a:rPr>
                <a:t>elbow fitting </a:t>
              </a:r>
              <a:r>
                <a:rPr kumimoji="0" lang="en-US" altLang="en-US" sz="1200" b="1" dirty="0" smtClean="0">
                  <a:solidFill>
                    <a:srgbClr val="000000"/>
                  </a:solidFill>
                  <a:ea typeface="宋体" pitchFamily="2" charset="-122"/>
                  <a:cs typeface="Arial" charset="0"/>
                </a:rPr>
                <a:t>(1/4” 3/8”) with the red stopper in the provided parts bag. Find the 5 feet </a:t>
              </a:r>
              <a:r>
                <a:rPr kumimoji="0" lang="en-US" altLang="en-US" sz="1200" b="1" dirty="0">
                  <a:solidFill>
                    <a:srgbClr val="000000"/>
                  </a:solidFill>
                  <a:ea typeface="宋体" pitchFamily="2" charset="-122"/>
                  <a:cs typeface="Arial" charset="0"/>
                </a:rPr>
                <a:t>feed water </a:t>
              </a:r>
              <a:r>
                <a:rPr kumimoji="0" lang="en-US" altLang="en-US" sz="1200" b="1" dirty="0" smtClean="0">
                  <a:solidFill>
                    <a:srgbClr val="000000"/>
                  </a:solidFill>
                  <a:ea typeface="宋体" pitchFamily="2" charset="-122"/>
                  <a:cs typeface="Arial" charset="0"/>
                </a:rPr>
                <a:t>tube (</a:t>
              </a:r>
              <a:r>
                <a:rPr kumimoji="0" lang="en-US" altLang="en-US" sz="1200" b="1" dirty="0">
                  <a:solidFill>
                    <a:srgbClr val="000000"/>
                  </a:solidFill>
                  <a:ea typeface="宋体" pitchFamily="2" charset="-122"/>
                  <a:cs typeface="Arial" charset="0"/>
                </a:rPr>
                <a:t>red color </a:t>
              </a:r>
              <a:r>
                <a:rPr kumimoji="0" lang="en-US" altLang="en-US" sz="1200" b="1" dirty="0" smtClean="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39950"/>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Remove the </a:t>
              </a:r>
              <a:r>
                <a:rPr kumimoji="0" lang="en-US" altLang="en-US" sz="1200" b="1" dirty="0">
                  <a:solidFill>
                    <a:srgbClr val="000000"/>
                  </a:solidFill>
                  <a:ea typeface="宋体" pitchFamily="2" charset="-122"/>
                  <a:cs typeface="Arial" charset="0"/>
                </a:rPr>
                <a:t>red </a:t>
              </a:r>
              <a:r>
                <a:rPr kumimoji="0" lang="en-US" altLang="en-US" sz="1200" b="1" dirty="0" smtClean="0">
                  <a:solidFill>
                    <a:srgbClr val="000000"/>
                  </a:solidFill>
                  <a:ea typeface="宋体" pitchFamily="2" charset="-122"/>
                  <a:cs typeface="Arial" charset="0"/>
                </a:rPr>
                <a:t>stopper from </a:t>
              </a:r>
              <a:r>
                <a:rPr kumimoji="0" lang="en-US" altLang="en-US" sz="1200" b="1" dirty="0">
                  <a:solidFill>
                    <a:srgbClr val="000000"/>
                  </a:solidFill>
                  <a:ea typeface="宋体" pitchFamily="2" charset="-122"/>
                  <a:cs typeface="Arial" charset="0"/>
                </a:rPr>
                <a:t>the elbow </a:t>
              </a:r>
              <a:r>
                <a:rPr kumimoji="0" lang="en-US" altLang="en-US" sz="1200" b="1" dirty="0" smtClean="0">
                  <a:solidFill>
                    <a:srgbClr val="000000"/>
                  </a:solidFill>
                  <a:ea typeface="宋体" pitchFamily="2" charset="-122"/>
                  <a:cs typeface="Arial" charset="0"/>
                </a:rPr>
                <a:t>fitting. Insert </a:t>
              </a:r>
              <a:r>
                <a:rPr kumimoji="0" lang="en-US" altLang="en-US" sz="1200" b="1" dirty="0">
                  <a:solidFill>
                    <a:srgbClr val="000000"/>
                  </a:solidFill>
                  <a:ea typeface="宋体" pitchFamily="2" charset="-122"/>
                  <a:cs typeface="Arial" charset="0"/>
                </a:rPr>
                <a:t>the 5 feet feed water tube (red color </a:t>
              </a:r>
              <a:r>
                <a:rPr kumimoji="0" lang="en-US" altLang="en-US" sz="1200" b="1" dirty="0" smtClean="0">
                  <a:solidFill>
                    <a:srgbClr val="000000"/>
                  </a:solidFill>
                  <a:ea typeface="宋体" pitchFamily="2" charset="-122"/>
                  <a:cs typeface="Arial" charset="0"/>
                </a:rPr>
                <a:t>) into the 1/4” end of the </a:t>
              </a:r>
              <a:r>
                <a:rPr kumimoji="0" lang="en-US" altLang="en-US" sz="1200" b="1" dirty="0">
                  <a:solidFill>
                    <a:srgbClr val="000000"/>
                  </a:solidFill>
                  <a:ea typeface="宋体" pitchFamily="2" charset="-122"/>
                  <a:cs typeface="Arial" charset="0"/>
                </a:rPr>
                <a:t>elbow </a:t>
              </a:r>
              <a:r>
                <a:rPr kumimoji="0" lang="en-US" altLang="en-US" sz="1200" b="1" dirty="0" smtClean="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Fully </a:t>
              </a:r>
              <a:r>
                <a:rPr kumimoji="0" lang="en-US" altLang="en-US" sz="1200" b="1" dirty="0">
                  <a:solidFill>
                    <a:srgbClr val="000000"/>
                  </a:solidFill>
                  <a:ea typeface="宋体" pitchFamily="2" charset="-122"/>
                  <a:cs typeface="Arial" charset="0"/>
                </a:rPr>
                <a:t>insert the </a:t>
              </a:r>
              <a:r>
                <a:rPr kumimoji="0" lang="en-US" altLang="en-US" sz="1200" b="1" dirty="0" smtClean="0">
                  <a:solidFill>
                    <a:srgbClr val="000000"/>
                  </a:solidFill>
                  <a:ea typeface="宋体" pitchFamily="2" charset="-122"/>
                  <a:cs typeface="Arial" charset="0"/>
                </a:rPr>
                <a:t>3/8” end of the elbow fitting with the 5 feet red color tube into the </a:t>
              </a:r>
              <a:r>
                <a:rPr kumimoji="0" lang="en-US" altLang="en-US" sz="1200" b="1" dirty="0">
                  <a:solidFill>
                    <a:srgbClr val="000000"/>
                  </a:solidFill>
                  <a:ea typeface="宋体" pitchFamily="2" charset="-122"/>
                  <a:cs typeface="Arial" charset="0"/>
                </a:rPr>
                <a:t>end of </a:t>
              </a:r>
              <a:r>
                <a:rPr kumimoji="0" lang="en-US" altLang="en-US" sz="1200" b="1" dirty="0" smtClean="0">
                  <a:solidFill>
                    <a:srgbClr val="000000"/>
                  </a:solidFill>
                  <a:ea typeface="宋体" pitchFamily="2" charset="-122"/>
                  <a:cs typeface="Arial" charset="0"/>
                </a:rPr>
                <a:t>the left hand side clear filter housing.</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294315"/>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62502" y="7216613"/>
              <a:ext cx="3386166" cy="827999"/>
            </a:xfrm>
            <a:prstGeom prst="rect">
              <a:avLst/>
            </a:prstGeom>
            <a:noFill/>
          </p:spPr>
          <p:txBody>
            <a:bodyPr wrap="square" rtlCol="0" anchor="t"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a:t>
              </a:r>
              <a:r>
                <a:rPr kumimoji="0" lang="en-US" altLang="en-US" sz="1200" b="1" dirty="0">
                  <a:solidFill>
                    <a:srgbClr val="000000"/>
                  </a:solidFill>
                  <a:ea typeface="宋体" pitchFamily="2" charset="-122"/>
                  <a:cs typeface="Arial" charset="0"/>
                </a:rPr>
                <a:t>hand side </a:t>
              </a:r>
              <a:r>
                <a:rPr kumimoji="0" lang="en-US" altLang="en-US" sz="1200" b="1" dirty="0" smtClean="0">
                  <a:solidFill>
                    <a:srgbClr val="000000"/>
                  </a:solidFill>
                  <a:ea typeface="宋体" pitchFamily="2" charset="-122"/>
                  <a:cs typeface="Arial" charset="0"/>
                </a:rPr>
                <a:t>drain tee fitting with the gray stopper and two gray color tubes behind the RO membrane housing. Find </a:t>
              </a:r>
              <a:r>
                <a:rPr kumimoji="0" lang="en-US" altLang="en-US" sz="1200" b="1" dirty="0">
                  <a:solidFill>
                    <a:srgbClr val="000000"/>
                  </a:solidFill>
                  <a:ea typeface="宋体" pitchFamily="2" charset="-122"/>
                  <a:cs typeface="Arial" charset="0"/>
                </a:rPr>
                <a:t>the 5 feet </a:t>
              </a:r>
              <a:r>
                <a:rPr kumimoji="0" lang="en-US" altLang="en-US" sz="1200" b="1" dirty="0" smtClean="0">
                  <a:solidFill>
                    <a:srgbClr val="000000"/>
                  </a:solidFill>
                  <a:ea typeface="宋体" pitchFamily="2" charset="-122"/>
                  <a:cs typeface="Arial" charset="0"/>
                </a:rPr>
                <a:t>drain tube (gray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a:p>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51861"/>
              <a:ext cx="3413392" cy="655023"/>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gray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drain 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drain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(gray color </a:t>
              </a:r>
              <a:r>
                <a:rPr kumimoji="0" lang="en-US" altLang="en-US" sz="1200" b="1" dirty="0">
                  <a:solidFill>
                    <a:srgbClr val="000000"/>
                  </a:solidFill>
                  <a:ea typeface="宋体" pitchFamily="2" charset="-122"/>
                  <a:cs typeface="Arial" charset="0"/>
                </a:rPr>
                <a:t>) into the </a:t>
              </a:r>
              <a:r>
                <a:rPr kumimoji="0" lang="en-US" altLang="en-US" sz="1200" b="1" dirty="0" smtClean="0">
                  <a:solidFill>
                    <a:srgbClr val="000000"/>
                  </a:solidFill>
                  <a:ea typeface="宋体" pitchFamily="2" charset="-122"/>
                  <a:cs typeface="Arial" charset="0"/>
                </a:rPr>
                <a:t>end </a:t>
              </a:r>
              <a:r>
                <a:rPr kumimoji="0" lang="en-US" altLang="en-US" sz="1200" b="1" dirty="0">
                  <a:solidFill>
                    <a:srgbClr val="000000"/>
                  </a:solidFill>
                  <a:ea typeface="宋体" pitchFamily="2" charset="-122"/>
                  <a:cs typeface="Arial" charset="0"/>
                </a:rPr>
                <a:t>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620973" y="4445342"/>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512" y="1543272"/>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left hand side tee fitting  </a:t>
              </a:r>
              <a:r>
                <a:rPr kumimoji="0" lang="en-US" altLang="en-US" sz="1200" b="1" dirty="0">
                  <a:solidFill>
                    <a:srgbClr val="000000"/>
                  </a:solidFill>
                  <a:ea typeface="宋体" pitchFamily="2" charset="-122"/>
                  <a:cs typeface="Arial" charset="0"/>
                </a:rPr>
                <a:t>with </a:t>
              </a:r>
              <a:r>
                <a:rPr kumimoji="0" lang="en-US" altLang="en-US" sz="1200" b="1" dirty="0" smtClean="0">
                  <a:solidFill>
                    <a:srgbClr val="000000"/>
                  </a:solidFill>
                  <a:ea typeface="宋体" pitchFamily="2" charset="-122"/>
                  <a:cs typeface="Arial" charset="0"/>
                </a:rPr>
                <a:t>the blue stopper and the blue tube on the inlet of the inline GAC filter. Find the 5 feet tank water tube (blue color ). </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blue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tank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9708" y="63374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808085"/>
              <a:ext cx="3413392" cy="752500"/>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side 1/4” inlet on the cap of the RO membrane housing with the gray rubber stopper. Remove the gray </a:t>
              </a:r>
              <a:r>
                <a:rPr kumimoji="0" lang="en-US" altLang="en-US" sz="1200" b="1" dirty="0">
                  <a:solidFill>
                    <a:srgbClr val="000000"/>
                  </a:solidFill>
                  <a:ea typeface="宋体" pitchFamily="2" charset="-122"/>
                  <a:cs typeface="Arial" charset="0"/>
                </a:rPr>
                <a:t>rubber </a:t>
              </a:r>
              <a:r>
                <a:rPr kumimoji="0" lang="en-US" altLang="en-US" sz="1200" b="1" dirty="0" smtClean="0">
                  <a:solidFill>
                    <a:srgbClr val="000000"/>
                  </a:solidFill>
                  <a:ea typeface="宋体" pitchFamily="2" charset="-122"/>
                  <a:cs typeface="Arial" charset="0"/>
                </a:rPr>
                <a:t>stopper from the cap.</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6"/>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a:t>
              </a:r>
              <a:r>
                <a:rPr kumimoji="0" lang="en-US" altLang="en-US" sz="1200" b="1" dirty="0">
                  <a:solidFill>
                    <a:srgbClr val="000000"/>
                  </a:solidFill>
                  <a:ea typeface="宋体" pitchFamily="2" charset="-122"/>
                  <a:cs typeface="Arial" charset="0"/>
                </a:rPr>
                <a:t>side elbow fitting </a:t>
              </a:r>
              <a:r>
                <a:rPr kumimoji="0" lang="en-US" altLang="en-US" sz="1200" b="1" dirty="0" smtClean="0">
                  <a:solidFill>
                    <a:srgbClr val="000000"/>
                  </a:solidFill>
                  <a:ea typeface="宋体" pitchFamily="2" charset="-122"/>
                  <a:cs typeface="Arial" charset="0"/>
                </a:rPr>
                <a:t>with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a:t>
              </a:r>
              <a:r>
                <a:rPr kumimoji="0" lang="en-US" altLang="en-US" sz="1200" b="1" dirty="0" smtClean="0">
                  <a:solidFill>
                    <a:srgbClr val="000000"/>
                  </a:solidFill>
                  <a:ea typeface="宋体" pitchFamily="2" charset="-122"/>
                  <a:cs typeface="Arial" charset="0"/>
                </a:rPr>
                <a:t>Front-RO-In ball valve.</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121883"/>
              <a:ext cx="3413392" cy="71993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a:t>
              </a:r>
              <a:r>
                <a:rPr kumimoji="0" lang="en-US" altLang="en-US" sz="1200" b="1" dirty="0" smtClean="0">
                  <a:solidFill>
                    <a:srgbClr val="000000"/>
                  </a:solidFill>
                  <a:ea typeface="宋体" pitchFamily="2" charset="-122"/>
                  <a:cs typeface="Arial" charset="0"/>
                </a:rPr>
                <a:t>the 1/4” </a:t>
              </a:r>
              <a:r>
                <a:rPr kumimoji="0" lang="en-US" altLang="en-US" sz="1200" b="1" dirty="0">
                  <a:solidFill>
                    <a:srgbClr val="000000"/>
                  </a:solidFill>
                  <a:ea typeface="宋体" pitchFamily="2" charset="-122"/>
                  <a:cs typeface="Arial" charset="0"/>
                </a:rPr>
                <a:t>end of the elbow fitting with 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Front-RO-In ball valve </a:t>
              </a:r>
              <a:r>
                <a:rPr kumimoji="0" lang="en-US" altLang="en-US" sz="1200" b="1" dirty="0" smtClean="0">
                  <a:solidFill>
                    <a:srgbClr val="000000"/>
                  </a:solidFill>
                  <a:ea typeface="宋体" pitchFamily="2" charset="-122"/>
                  <a:cs typeface="Arial" charset="0"/>
                </a:rPr>
                <a:t>into </a:t>
              </a:r>
              <a:r>
                <a:rPr kumimoji="0" lang="en-US" altLang="en-US" sz="1200" b="1" dirty="0">
                  <a:solidFill>
                    <a:srgbClr val="000000"/>
                  </a:solidFill>
                  <a:ea typeface="宋体" pitchFamily="2" charset="-122"/>
                  <a:cs typeface="Arial" charset="0"/>
                </a:rPr>
                <a:t>the inlet on the cap of the RO membrane housing </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034992"/>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287067"/>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elbow fitting </a:t>
              </a:r>
              <a:r>
                <a:rPr kumimoji="0" lang="en-US" altLang="en-US" sz="1200" b="1" dirty="0">
                  <a:solidFill>
                    <a:srgbClr val="000000"/>
                  </a:solidFill>
                  <a:ea typeface="宋体" pitchFamily="2" charset="-122"/>
                  <a:cs typeface="Arial" charset="0"/>
                </a:rPr>
                <a:t>with the </a:t>
              </a:r>
              <a:r>
                <a:rPr kumimoji="0" lang="en-US" altLang="en-US" sz="1200" b="1" dirty="0" smtClean="0">
                  <a:solidFill>
                    <a:srgbClr val="000000"/>
                  </a:solidFill>
                  <a:ea typeface="宋体" pitchFamily="2" charset="-122"/>
                  <a:cs typeface="Arial" charset="0"/>
                </a:rPr>
                <a:t>white stopper on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outlet </a:t>
              </a:r>
              <a:r>
                <a:rPr kumimoji="0" lang="en-US" altLang="en-US" sz="1200" b="1" dirty="0">
                  <a:solidFill>
                    <a:srgbClr val="000000"/>
                  </a:solidFill>
                  <a:ea typeface="宋体" pitchFamily="2" charset="-122"/>
                  <a:cs typeface="Arial" charset="0"/>
                </a:rPr>
                <a:t>of the inline GAC filter and the 5 feet </a:t>
              </a:r>
              <a:r>
                <a:rPr kumimoji="0" lang="en-US" altLang="en-US" sz="1200" b="1" dirty="0" smtClean="0">
                  <a:solidFill>
                    <a:srgbClr val="000000"/>
                  </a:solidFill>
                  <a:ea typeface="宋体" pitchFamily="2" charset="-122"/>
                  <a:cs typeface="Arial" charset="0"/>
                </a:rPr>
                <a:t>pure water faucet tube (white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35828"/>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white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elbow fitting</a:t>
              </a:r>
              <a:r>
                <a:rPr kumimoji="0" lang="en-US" altLang="en-US" sz="1200" b="1" dirty="0">
                  <a:solidFill>
                    <a:srgbClr val="000000"/>
                  </a:solidFill>
                  <a:ea typeface="宋体" pitchFamily="2" charset="-122"/>
                  <a:cs typeface="Arial" charset="0"/>
                </a:rPr>
                <a:t>. Insert the 5 feet pure water faucet </a:t>
              </a:r>
              <a:r>
                <a:rPr kumimoji="0" lang="en-US" altLang="en-US" sz="1200" b="1" dirty="0" smtClean="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(white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elbow </a:t>
              </a:r>
              <a:r>
                <a:rPr kumimoji="0" lang="en-US" altLang="en-US" sz="1200" b="1" dirty="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2902617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3</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FEED WATER ADAPTER</a:t>
            </a:r>
            <a:endParaRPr lang="en-US" sz="2400" b="1" dirty="0" smtClean="0">
              <a:effectLst/>
              <a:latin typeface="Arial"/>
              <a:ea typeface="宋体"/>
            </a:endParaRPr>
          </a:p>
        </p:txBody>
      </p:sp>
      <p:sp>
        <p:nvSpPr>
          <p:cNvPr id="80" name="Text Box 391"/>
          <p:cNvSpPr>
            <a:spLocks noChangeArrowheads="1"/>
          </p:cNvSpPr>
          <p:nvPr/>
        </p:nvSpPr>
        <p:spPr bwMode="auto">
          <a:xfrm>
            <a:off x="239263" y="1314962"/>
            <a:ext cx="6379474"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600" b="1" dirty="0" smtClean="0">
                <a:solidFill>
                  <a:srgbClr val="FF0000"/>
                </a:solidFill>
              </a:rPr>
              <a:t>CAUTION </a:t>
            </a:r>
            <a:r>
              <a:rPr lang="en-US" altLang="zh-TW" sz="1600" b="1" dirty="0" smtClean="0">
                <a:solidFill>
                  <a:srgbClr val="FF0000"/>
                </a:solidFill>
              </a:rPr>
              <a:t>!</a:t>
            </a:r>
          </a:p>
          <a:p>
            <a:pPr algn="ctr" eaLnBrk="1" hangingPunct="1">
              <a:spcBef>
                <a:spcPct val="50000"/>
              </a:spcBef>
              <a:buFontTx/>
              <a:buNone/>
            </a:pPr>
            <a:r>
              <a:rPr lang="en-US" altLang="zh-TW" sz="1200" dirty="0" smtClean="0"/>
              <a:t>Must use COLD water line for the system</a:t>
            </a:r>
            <a:r>
              <a:rPr lang="en-US" altLang="en-US" sz="1200" dirty="0" smtClean="0"/>
              <a:t>. HOT water will severely damage the system.</a:t>
            </a:r>
            <a:endParaRPr lang="en-US" altLang="en-US" sz="1200" dirty="0"/>
          </a:p>
        </p:txBody>
      </p:sp>
      <p:sp>
        <p:nvSpPr>
          <p:cNvPr id="2" name="文字方塊 1"/>
          <p:cNvSpPr txBox="1"/>
          <p:nvPr/>
        </p:nvSpPr>
        <p:spPr>
          <a:xfrm>
            <a:off x="515351" y="2340174"/>
            <a:ext cx="5827298" cy="2914755"/>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 Find the cold water (angle) shut off valve underneath the sink and turn it off.</a:t>
            </a:r>
          </a:p>
          <a:p>
            <a:pPr>
              <a:spcBef>
                <a:spcPts val="900"/>
              </a:spcBef>
              <a:spcAft>
                <a:spcPts val="0"/>
              </a:spcAft>
            </a:pPr>
            <a:r>
              <a:rPr lang="en-US" sz="1400" dirty="0" smtClean="0">
                <a:ea typeface="宋体"/>
                <a:cs typeface="Microsoft YaHei"/>
              </a:rPr>
              <a:t>2.) </a:t>
            </a:r>
            <a:r>
              <a:rPr lang="en-US" sz="1400" dirty="0">
                <a:ea typeface="宋体"/>
                <a:cs typeface="Microsoft YaHei"/>
              </a:rPr>
              <a:t>On single-handle kitchen faucets, the hot water may have to be turned off to prevent any hot water cross over.</a:t>
            </a:r>
          </a:p>
          <a:p>
            <a:pPr>
              <a:spcBef>
                <a:spcPts val="900"/>
              </a:spcBef>
              <a:spcAft>
                <a:spcPts val="0"/>
              </a:spcAft>
            </a:pPr>
            <a:r>
              <a:rPr lang="en-US" sz="1400" dirty="0" smtClean="0">
                <a:effectLst/>
                <a:latin typeface="+mj-lt"/>
                <a:ea typeface="宋体"/>
                <a:cs typeface="Microsoft YaHei"/>
              </a:rPr>
              <a:t>3.) Open the cold water faucet to release the pressure.</a:t>
            </a:r>
          </a:p>
          <a:p>
            <a:pPr>
              <a:spcBef>
                <a:spcPts val="900"/>
              </a:spcBef>
              <a:spcAft>
                <a:spcPts val="0"/>
              </a:spcAft>
            </a:pPr>
            <a:r>
              <a:rPr lang="en-US" sz="1400" dirty="0" smtClean="0">
                <a:effectLst/>
                <a:latin typeface="+mj-lt"/>
                <a:ea typeface="宋体"/>
                <a:cs typeface="Microsoft YaHei"/>
              </a:rPr>
              <a:t>4.) If the water continues to come out of faucet with angled valve turned off, the house main water must be turned off.</a:t>
            </a:r>
          </a:p>
          <a:p>
            <a:pPr>
              <a:spcBef>
                <a:spcPts val="900"/>
              </a:spcBef>
              <a:spcAft>
                <a:spcPts val="0"/>
              </a:spcAft>
            </a:pPr>
            <a:r>
              <a:rPr lang="en-US" sz="1400" dirty="0" smtClean="0">
                <a:latin typeface="+mj-lt"/>
                <a:ea typeface="宋体"/>
                <a:cs typeface="Microsoft YaHei"/>
              </a:rPr>
              <a:t>5.) Remove the cold water supply hose of the </a:t>
            </a:r>
            <a:r>
              <a:rPr lang="en-US" sz="1400" dirty="0" smtClean="0">
                <a:ea typeface="宋体"/>
                <a:cs typeface="Microsoft YaHei"/>
              </a:rPr>
              <a:t>faucet</a:t>
            </a:r>
            <a:r>
              <a:rPr lang="en-US" sz="1400" dirty="0" smtClean="0">
                <a:latin typeface="+mj-lt"/>
                <a:ea typeface="宋体"/>
                <a:cs typeface="Microsoft YaHei"/>
              </a:rPr>
              <a:t> from the valve</a:t>
            </a:r>
            <a:r>
              <a:rPr lang="en-US" altLang="en-US" sz="1400" dirty="0" smtClean="0"/>
              <a:t>. </a:t>
            </a:r>
          </a:p>
          <a:p>
            <a:pPr>
              <a:spcBef>
                <a:spcPts val="900"/>
              </a:spcBef>
              <a:spcAft>
                <a:spcPts val="0"/>
              </a:spcAft>
            </a:pPr>
            <a:r>
              <a:rPr lang="en-US" sz="1400" dirty="0" smtClean="0">
                <a:ea typeface="宋体"/>
                <a:cs typeface="Microsoft YaHei"/>
              </a:rPr>
              <a:t>6.) </a:t>
            </a:r>
            <a:r>
              <a:rPr lang="en-US" altLang="en-US" sz="1400" dirty="0" smtClean="0"/>
              <a:t>Install the adapter and the incoming feed water tube (red color) as shown below, make sure the O-ring is inserted in the proper position. </a:t>
            </a:r>
            <a:endParaRPr kumimoji="0" lang="en-US" altLang="en-US" sz="1400" b="1" dirty="0" smtClean="0">
              <a:ea typeface="宋体" pitchFamily="2" charset="-122"/>
              <a:cs typeface="Arial" charset="0"/>
            </a:endParaRP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8" name="群組 7"/>
          <p:cNvGrpSpPr/>
          <p:nvPr/>
        </p:nvGrpSpPr>
        <p:grpSpPr>
          <a:xfrm>
            <a:off x="239316" y="5296600"/>
            <a:ext cx="6379474" cy="3874535"/>
            <a:chOff x="239316" y="5296600"/>
            <a:chExt cx="6379474" cy="3874535"/>
          </a:xfrm>
        </p:grpSpPr>
        <p:sp>
          <p:nvSpPr>
            <p:cNvPr id="18" name="文字方塊 17"/>
            <p:cNvSpPr txBox="1"/>
            <p:nvPr/>
          </p:nvSpPr>
          <p:spPr>
            <a:xfrm>
              <a:off x="2492974" y="5328325"/>
              <a:ext cx="1870249" cy="369332"/>
            </a:xfrm>
            <a:prstGeom prst="rect">
              <a:avLst/>
            </a:prstGeom>
            <a:noFill/>
            <a:ln>
              <a:noFill/>
            </a:ln>
          </p:spPr>
          <p:txBody>
            <a:bodyPr wrap="square" rtlCol="0">
              <a:spAutoFit/>
            </a:bodyPr>
            <a:lstStyle/>
            <a:p>
              <a:pPr algn="ctr"/>
              <a:r>
                <a:rPr lang="en-US" b="1" dirty="0" smtClean="0"/>
                <a:t>3/8”</a:t>
              </a:r>
              <a:endParaRPr lang="en-US" b="1" dirty="0"/>
            </a:p>
          </p:txBody>
        </p:sp>
        <p:grpSp>
          <p:nvGrpSpPr>
            <p:cNvPr id="7" name="群組 6"/>
            <p:cNvGrpSpPr/>
            <p:nvPr/>
          </p:nvGrpSpPr>
          <p:grpSpPr>
            <a:xfrm>
              <a:off x="239316" y="5296600"/>
              <a:ext cx="6379474" cy="3874535"/>
              <a:chOff x="239316" y="5296600"/>
              <a:chExt cx="6379474" cy="3874535"/>
            </a:xfrm>
          </p:grpSpPr>
          <p:grpSp>
            <p:nvGrpSpPr>
              <p:cNvPr id="6" name="群組 5"/>
              <p:cNvGrpSpPr/>
              <p:nvPr/>
            </p:nvGrpSpPr>
            <p:grpSpPr>
              <a:xfrm>
                <a:off x="239316" y="5296600"/>
                <a:ext cx="6379474" cy="3874535"/>
                <a:chOff x="239316" y="5296600"/>
                <a:chExt cx="6379474" cy="3874535"/>
              </a:xfrm>
            </p:grpSpPr>
            <p:grpSp>
              <p:nvGrpSpPr>
                <p:cNvPr id="4" name="群組 3"/>
                <p:cNvGrpSpPr/>
                <p:nvPr/>
              </p:nvGrpSpPr>
              <p:grpSpPr>
                <a:xfrm>
                  <a:off x="239316" y="5296600"/>
                  <a:ext cx="6379474" cy="3874535"/>
                  <a:chOff x="239263" y="5254929"/>
                  <a:chExt cx="6379474" cy="3874535"/>
                </a:xfrm>
              </p:grpSpPr>
              <p:grpSp>
                <p:nvGrpSpPr>
                  <p:cNvPr id="100" name="群組 99"/>
                  <p:cNvGrpSpPr/>
                  <p:nvPr/>
                </p:nvGrpSpPr>
                <p:grpSpPr>
                  <a:xfrm>
                    <a:off x="239263" y="5254929"/>
                    <a:ext cx="6379474" cy="3874535"/>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200" y="2898969"/>
                      <a:ext cx="1510799" cy="3176596"/>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997943" y="2489870"/>
                      <a:ext cx="1541055" cy="366748"/>
                    </a:xfrm>
                    <a:prstGeom prst="rect">
                      <a:avLst/>
                    </a:prstGeom>
                    <a:noFill/>
                    <a:ln>
                      <a:noFill/>
                    </a:ln>
                  </p:spPr>
                  <p:txBody>
                    <a:bodyPr wrap="square" rtlCol="0">
                      <a:spAutoFit/>
                    </a:bodyPr>
                    <a:lstStyle/>
                    <a:p>
                      <a:pPr algn="ctr"/>
                      <a:r>
                        <a:rPr lang="en-US" b="1" dirty="0" smtClean="0"/>
                        <a:t>1/2”</a:t>
                      </a:r>
                      <a:endParaRPr lang="en-US" b="1" dirty="0"/>
                    </a:p>
                  </p:txBody>
                </p:sp>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2288" y="5698636"/>
                    <a:ext cx="1833530" cy="3198980"/>
                  </a:xfrm>
                  <a:prstGeom prst="rect">
                    <a:avLst/>
                  </a:prstGeom>
                  <a:ln>
                    <a:noFill/>
                  </a:ln>
                </p:spPr>
              </p:pic>
              <p:pic>
                <p:nvPicPr>
                  <p:cNvPr id="15" name="圖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5698636"/>
                    <a:ext cx="1833530" cy="1481406"/>
                  </a:xfrm>
                  <a:prstGeom prst="rect">
                    <a:avLst/>
                  </a:prstGeom>
                  <a:ln>
                    <a:noFill/>
                  </a:ln>
                </p:spPr>
              </p:pic>
              <p:pic>
                <p:nvPicPr>
                  <p:cNvPr id="16" name="圖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7589845"/>
                    <a:ext cx="1833530" cy="1307771"/>
                  </a:xfrm>
                  <a:prstGeom prst="rect">
                    <a:avLst/>
                  </a:prstGeom>
                  <a:ln>
                    <a:noFill/>
                  </a:ln>
                </p:spPr>
              </p:pic>
            </p:grpSp>
            <p:sp>
              <p:nvSpPr>
                <p:cNvPr id="19" name="文字方塊 18"/>
                <p:cNvSpPr txBox="1"/>
                <p:nvPr/>
              </p:nvSpPr>
              <p:spPr>
                <a:xfrm>
                  <a:off x="4527516" y="5341820"/>
                  <a:ext cx="1870249" cy="369332"/>
                </a:xfrm>
                <a:prstGeom prst="rect">
                  <a:avLst/>
                </a:prstGeom>
                <a:noFill/>
                <a:ln>
                  <a:noFill/>
                </a:ln>
              </p:spPr>
              <p:txBody>
                <a:bodyPr wrap="square" rtlCol="0">
                  <a:spAutoFit/>
                </a:bodyPr>
                <a:lstStyle/>
                <a:p>
                  <a:pPr algn="ctr"/>
                  <a:r>
                    <a:rPr lang="en-US" b="1" dirty="0" smtClean="0"/>
                    <a:t>ON Position</a:t>
                  </a:r>
                  <a:endParaRPr lang="en-US" b="1" dirty="0"/>
                </a:p>
              </p:txBody>
            </p:sp>
          </p:grpSp>
          <p:sp>
            <p:nvSpPr>
              <p:cNvPr id="20" name="文字方塊 19"/>
              <p:cNvSpPr txBox="1"/>
              <p:nvPr/>
            </p:nvSpPr>
            <p:spPr>
              <a:xfrm>
                <a:off x="4527515" y="7262184"/>
                <a:ext cx="1870249" cy="369332"/>
              </a:xfrm>
              <a:prstGeom prst="rect">
                <a:avLst/>
              </a:prstGeom>
              <a:noFill/>
              <a:ln>
                <a:noFill/>
              </a:ln>
            </p:spPr>
            <p:txBody>
              <a:bodyPr wrap="square" rtlCol="0">
                <a:spAutoFit/>
              </a:bodyPr>
              <a:lstStyle/>
              <a:p>
                <a:pPr algn="ctr"/>
                <a:r>
                  <a:rPr lang="en-US" b="1" dirty="0" smtClean="0"/>
                  <a:t>OFF Position</a:t>
                </a:r>
                <a:endParaRPr lang="en-US" b="1" dirty="0"/>
              </a:p>
            </p:txBody>
          </p:sp>
        </p:grpSp>
      </p:gr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4</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WATER STORAGE TANK</a:t>
            </a:r>
            <a:endParaRPr lang="en-US" sz="2400" b="1" dirty="0" smtClean="0">
              <a:effectLst/>
              <a:latin typeface="Arial"/>
              <a:ea typeface="宋体"/>
            </a:endParaRPr>
          </a:p>
        </p:txBody>
      </p:sp>
      <p:sp>
        <p:nvSpPr>
          <p:cNvPr id="80" name="Text Box 391"/>
          <p:cNvSpPr>
            <a:spLocks noChangeArrowheads="1"/>
          </p:cNvSpPr>
          <p:nvPr/>
        </p:nvSpPr>
        <p:spPr bwMode="auto">
          <a:xfrm>
            <a:off x="764704" y="1314962"/>
            <a:ext cx="5328592"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600" b="1" dirty="0" smtClean="0">
                <a:solidFill>
                  <a:srgbClr val="10253F"/>
                </a:solidFill>
              </a:rPr>
              <a:t>NOTE :</a:t>
            </a:r>
          </a:p>
          <a:p>
            <a:pPr algn="ctr" eaLnBrk="1" hangingPunct="1">
              <a:spcBef>
                <a:spcPct val="50000"/>
              </a:spcBef>
              <a:buFontTx/>
              <a:buNone/>
            </a:pPr>
            <a:r>
              <a:rPr lang="en-US" altLang="zh-TW" sz="1200" dirty="0" smtClean="0"/>
              <a:t>Do not tamper with the air valve on low side of storage tank. It has been preset at 7-10 psi by the manufacturer.</a:t>
            </a:r>
            <a:endParaRPr lang="en-US" altLang="en-US" sz="1200" dirty="0"/>
          </a:p>
        </p:txBody>
      </p:sp>
      <p:sp>
        <p:nvSpPr>
          <p:cNvPr id="2" name="文字方塊 1"/>
          <p:cNvSpPr txBox="1"/>
          <p:nvPr/>
        </p:nvSpPr>
        <p:spPr>
          <a:xfrm>
            <a:off x="434277" y="2580393"/>
            <a:ext cx="5937985" cy="2448272"/>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a:t>
            </a:r>
            <a:r>
              <a:rPr lang="en-US" altLang="zh-TW" sz="1400" dirty="0" smtClean="0">
                <a:effectLst/>
                <a:latin typeface="+mj-lt"/>
                <a:ea typeface="宋体"/>
                <a:cs typeface="Microsoft YaHei"/>
              </a:rPr>
              <a:t>) Fully insert the large end of the tank</a:t>
            </a:r>
            <a:r>
              <a:rPr lang="en-US" sz="1400" dirty="0" smtClean="0">
                <a:effectLst/>
                <a:latin typeface="+mj-lt"/>
                <a:ea typeface="宋体"/>
                <a:cs typeface="Microsoft YaHei"/>
              </a:rPr>
              <a:t> ball valve into the quick fitting on the center of the </a:t>
            </a:r>
            <a:r>
              <a:rPr lang="en-US" sz="1400" dirty="0" smtClean="0">
                <a:latin typeface="+mj-lt"/>
                <a:ea typeface="宋体"/>
                <a:cs typeface="Microsoft YaHei"/>
              </a:rPr>
              <a:t>green cap of the water storage tank.</a:t>
            </a:r>
            <a:endParaRPr lang="en-US" sz="1400" dirty="0" smtClean="0">
              <a:effectLst/>
              <a:latin typeface="+mj-lt"/>
              <a:ea typeface="宋体"/>
              <a:cs typeface="Microsoft YaHei"/>
            </a:endParaRPr>
          </a:p>
          <a:p>
            <a:pPr>
              <a:spcBef>
                <a:spcPts val="900"/>
              </a:spcBef>
              <a:spcAft>
                <a:spcPts val="0"/>
              </a:spcAft>
            </a:pPr>
            <a:r>
              <a:rPr lang="en-US" altLang="zh-TW" sz="1400" dirty="0">
                <a:latin typeface="+mj-lt"/>
                <a:ea typeface="宋体"/>
                <a:cs typeface="Microsoft YaHei"/>
              </a:rPr>
              <a:t>2</a:t>
            </a:r>
            <a:r>
              <a:rPr lang="en-US" sz="1400" dirty="0" smtClean="0">
                <a:effectLst/>
                <a:latin typeface="+mj-lt"/>
                <a:ea typeface="宋体"/>
                <a:cs typeface="Microsoft YaHei"/>
              </a:rPr>
              <a:t>.</a:t>
            </a:r>
            <a:r>
              <a:rPr lang="en-US" altLang="zh-TW" sz="1400" dirty="0" smtClean="0">
                <a:effectLst/>
                <a:latin typeface="+mj-lt"/>
                <a:ea typeface="宋体"/>
                <a:cs typeface="Microsoft YaHei"/>
              </a:rPr>
              <a:t>) </a:t>
            </a:r>
            <a:r>
              <a:rPr lang="en-US" sz="1400" dirty="0" smtClean="0">
                <a:effectLst/>
                <a:latin typeface="+mj-lt"/>
                <a:ea typeface="宋体"/>
                <a:cs typeface="Microsoft YaHei"/>
              </a:rPr>
              <a:t>Place the </a:t>
            </a:r>
            <a:r>
              <a:rPr lang="en-US" sz="1400" dirty="0" smtClean="0">
                <a:latin typeface="+mj-lt"/>
                <a:ea typeface="宋体"/>
                <a:cs typeface="Microsoft YaHei"/>
              </a:rPr>
              <a:t>water </a:t>
            </a:r>
            <a:r>
              <a:rPr lang="en-US" sz="1400" dirty="0" smtClean="0">
                <a:effectLst/>
                <a:latin typeface="+mj-lt"/>
                <a:ea typeface="宋体"/>
                <a:cs typeface="Microsoft YaHei"/>
              </a:rPr>
              <a:t>storage tank in desire location. Since it is the pressure storage tank, it can stand up straight or lie down.</a:t>
            </a:r>
          </a:p>
          <a:p>
            <a:pPr>
              <a:spcBef>
                <a:spcPts val="900"/>
              </a:spcBef>
              <a:spcAft>
                <a:spcPts val="0"/>
              </a:spcAft>
            </a:pPr>
            <a:r>
              <a:rPr lang="en-US" sz="1400" dirty="0">
                <a:latin typeface="+mj-lt"/>
                <a:ea typeface="宋体"/>
                <a:cs typeface="Microsoft YaHei"/>
              </a:rPr>
              <a:t>3</a:t>
            </a:r>
            <a:r>
              <a:rPr lang="en-US" sz="1400" dirty="0" smtClean="0">
                <a:effectLst/>
                <a:latin typeface="+mj-lt"/>
                <a:ea typeface="宋体"/>
                <a:cs typeface="Microsoft YaHei"/>
              </a:rPr>
              <a:t>.</a:t>
            </a:r>
            <a:r>
              <a:rPr lang="en-US" altLang="zh-TW" sz="1400" dirty="0" smtClean="0">
                <a:effectLst/>
                <a:latin typeface="+mj-lt"/>
                <a:ea typeface="宋体"/>
                <a:cs typeface="Microsoft YaHei"/>
              </a:rPr>
              <a:t>) Fully i</a:t>
            </a:r>
            <a:r>
              <a:rPr lang="en-US" sz="1400" dirty="0" smtClean="0">
                <a:effectLst/>
                <a:latin typeface="+mj-lt"/>
                <a:ea typeface="宋体"/>
                <a:cs typeface="Microsoft YaHei"/>
              </a:rPr>
              <a:t>nsert the water tank tube (blue color) from the tee fitting on the inlet of the inline GAC filter into the 1/4“ shorter branch end of the tank ball valve. The </a:t>
            </a:r>
            <a:r>
              <a:rPr lang="en-US" sz="1400" dirty="0">
                <a:ea typeface="宋体"/>
                <a:cs typeface="Microsoft YaHei"/>
              </a:rPr>
              <a:t>1/4“</a:t>
            </a:r>
            <a:r>
              <a:rPr lang="en-US" sz="1400" dirty="0" smtClean="0">
                <a:effectLst/>
                <a:latin typeface="+mj-lt"/>
                <a:ea typeface="宋体"/>
                <a:cs typeface="Microsoft YaHei"/>
              </a:rPr>
              <a:t> longer branch end comes with a white stopper, </a:t>
            </a:r>
            <a:r>
              <a:rPr lang="en-US" sz="1400" dirty="0">
                <a:ea typeface="宋体"/>
                <a:cs typeface="Microsoft YaHei"/>
              </a:rPr>
              <a:t>d</a:t>
            </a:r>
            <a:r>
              <a:rPr lang="en-US" sz="1400" dirty="0" smtClean="0">
                <a:ea typeface="宋体"/>
                <a:cs typeface="Microsoft YaHei"/>
              </a:rPr>
              <a:t>o </a:t>
            </a:r>
            <a:r>
              <a:rPr lang="en-US" sz="1400" dirty="0">
                <a:ea typeface="宋体"/>
                <a:cs typeface="Microsoft YaHei"/>
              </a:rPr>
              <a:t>not </a:t>
            </a:r>
            <a:r>
              <a:rPr lang="en-US" sz="1400" dirty="0" smtClean="0">
                <a:ea typeface="宋体"/>
                <a:cs typeface="Microsoft YaHei"/>
              </a:rPr>
              <a:t>remove it.</a:t>
            </a:r>
            <a:endParaRPr lang="en-US" sz="1400" dirty="0" smtClean="0">
              <a:effectLst/>
              <a:latin typeface="+mj-lt"/>
              <a:ea typeface="宋体"/>
              <a:cs typeface="Microsoft YaHei"/>
            </a:endParaRPr>
          </a:p>
          <a:p>
            <a:pPr>
              <a:spcBef>
                <a:spcPts val="900"/>
              </a:spcBef>
              <a:spcAft>
                <a:spcPts val="0"/>
              </a:spcAft>
            </a:pPr>
            <a:r>
              <a:rPr lang="en-US" sz="1400" dirty="0">
                <a:latin typeface="+mj-lt"/>
                <a:ea typeface="宋体"/>
                <a:cs typeface="Microsoft YaHei"/>
              </a:rPr>
              <a:t>4</a:t>
            </a:r>
            <a:r>
              <a:rPr lang="en-US" sz="1400" dirty="0" smtClean="0">
                <a:effectLst/>
                <a:latin typeface="+mj-lt"/>
                <a:ea typeface="宋体"/>
                <a:cs typeface="Microsoft YaHei"/>
              </a:rPr>
              <a:t>.</a:t>
            </a:r>
            <a:r>
              <a:rPr lang="en-US" altLang="zh-TW" sz="1400" dirty="0" smtClean="0">
                <a:effectLst/>
                <a:latin typeface="+mj-lt"/>
                <a:ea typeface="宋体"/>
                <a:cs typeface="Microsoft YaHei"/>
              </a:rPr>
              <a:t>) </a:t>
            </a:r>
            <a:r>
              <a:rPr lang="en-US" sz="1400" dirty="0" smtClean="0">
                <a:effectLst/>
                <a:latin typeface="+mj-lt"/>
                <a:ea typeface="宋体"/>
                <a:cs typeface="Microsoft YaHei"/>
              </a:rPr>
              <a:t>Turn on the tank ball valve to fill / discharge the water storage tank.</a:t>
            </a:r>
            <a:endParaRPr kumimoji="0" lang="en-US" altLang="en-US" sz="1400" b="1" dirty="0" smtClean="0">
              <a:ea typeface="宋体" pitchFamily="2" charset="-122"/>
              <a:cs typeface="Arial" charset="0"/>
            </a:endParaRPr>
          </a:p>
          <a:p>
            <a:endParaRPr lang="en-US" dirty="0"/>
          </a:p>
        </p:txBody>
      </p:sp>
      <p:grpSp>
        <p:nvGrpSpPr>
          <p:cNvPr id="5" name="群組 4"/>
          <p:cNvGrpSpPr/>
          <p:nvPr/>
        </p:nvGrpSpPr>
        <p:grpSpPr>
          <a:xfrm>
            <a:off x="285959" y="5347722"/>
            <a:ext cx="6286081" cy="2989654"/>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500" y="3056979"/>
                  <a:ext cx="1540890" cy="2991505"/>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64674" y="2477744"/>
                  <a:ext cx="1625716" cy="475298"/>
                </a:xfrm>
                <a:prstGeom prst="rect">
                  <a:avLst/>
                </a:prstGeom>
                <a:noFill/>
                <a:ln>
                  <a:noFill/>
                </a:ln>
              </p:spPr>
              <p:txBody>
                <a:bodyPr wrap="square" rtlCol="0">
                  <a:spAutoFit/>
                </a:bodyPr>
                <a:lstStyle/>
                <a:p>
                  <a:pPr algn="ctr"/>
                  <a:r>
                    <a:rPr lang="en-US" altLang="zh-TW" b="1" dirty="0" smtClean="0"/>
                    <a:t>Tank Ball Valve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389" y="3063824"/>
                  <a:ext cx="1536191" cy="2982378"/>
                </a:xfrm>
                <a:prstGeom prst="rect">
                  <a:avLst/>
                </a:prstGeom>
                <a:ln>
                  <a:noFill/>
                </a:ln>
              </p:spPr>
            </p:pic>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674" y="6018764"/>
                <a:ext cx="1837053" cy="2065262"/>
              </a:xfrm>
              <a:prstGeom prst="rect">
                <a:avLst/>
              </a:prstGeom>
              <a:ln>
                <a:noFill/>
              </a:ln>
            </p:spPr>
          </p:pic>
        </p:grpSp>
        <p:sp>
          <p:nvSpPr>
            <p:cNvPr id="4" name="文字方塊 3"/>
            <p:cNvSpPr txBox="1"/>
            <p:nvPr/>
          </p:nvSpPr>
          <p:spPr>
            <a:xfrm>
              <a:off x="2719612" y="5614490"/>
              <a:ext cx="1512168" cy="369332"/>
            </a:xfrm>
            <a:prstGeom prst="rect">
              <a:avLst/>
            </a:prstGeom>
            <a:noFill/>
          </p:spPr>
          <p:txBody>
            <a:bodyPr wrap="square" rtlCol="0">
              <a:spAutoFit/>
            </a:bodyPr>
            <a:lstStyle/>
            <a:p>
              <a:pPr algn="ctr"/>
              <a:r>
                <a:rPr lang="en-US" b="1" dirty="0" smtClean="0"/>
                <a:t>ON Position</a:t>
              </a:r>
              <a:endParaRPr lang="en-US" b="1" dirty="0"/>
            </a:p>
          </p:txBody>
        </p:sp>
        <p:sp>
          <p:nvSpPr>
            <p:cNvPr id="16" name="文字方塊 15"/>
            <p:cNvSpPr txBox="1"/>
            <p:nvPr/>
          </p:nvSpPr>
          <p:spPr>
            <a:xfrm>
              <a:off x="4647127" y="5622446"/>
              <a:ext cx="1636145" cy="369332"/>
            </a:xfrm>
            <a:prstGeom prst="rect">
              <a:avLst/>
            </a:prstGeom>
            <a:noFill/>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5</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a:solidFill>
                  <a:srgbClr val="000000"/>
                </a:solidFill>
                <a:latin typeface="Arial"/>
                <a:ea typeface="宋体"/>
                <a:cs typeface="Arial"/>
              </a:rPr>
              <a:t>DRAIN LINE ADAPTER</a:t>
            </a:r>
            <a:endParaRPr lang="en-US" sz="2400" b="1" dirty="0" smtClean="0">
              <a:effectLst/>
              <a:latin typeface="Arial"/>
              <a:ea typeface="宋体"/>
            </a:endParaRPr>
          </a:p>
        </p:txBody>
      </p:sp>
      <p:sp>
        <p:nvSpPr>
          <p:cNvPr id="80" name="Text Box 391"/>
          <p:cNvSpPr>
            <a:spLocks noChangeArrowheads="1"/>
          </p:cNvSpPr>
          <p:nvPr/>
        </p:nvSpPr>
        <p:spPr bwMode="auto">
          <a:xfrm>
            <a:off x="247649" y="1279403"/>
            <a:ext cx="6362700" cy="64926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are three configurations to install the drain line adapter. It depends upon if there is the garbage disposal with/without dishwasher under the sink</a:t>
            </a:r>
            <a:r>
              <a:rPr lang="en-US" altLang="en-US" sz="1200" dirty="0" smtClean="0"/>
              <a:t>.</a:t>
            </a:r>
          </a:p>
        </p:txBody>
      </p:sp>
      <p:grpSp>
        <p:nvGrpSpPr>
          <p:cNvPr id="9" name="群組 8"/>
          <p:cNvGrpSpPr/>
          <p:nvPr/>
        </p:nvGrpSpPr>
        <p:grpSpPr>
          <a:xfrm>
            <a:off x="192574" y="2216696"/>
            <a:ext cx="6472851" cy="6955243"/>
            <a:chOff x="192574" y="2072681"/>
            <a:chExt cx="6472851" cy="695524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3981270"/>
              <a:ext cx="1872208" cy="1259417"/>
            </a:xfrm>
            <a:prstGeom prst="rect">
              <a:avLst/>
            </a:prstGeom>
            <a:ln>
              <a:noFill/>
            </a:ln>
          </p:spPr>
        </p:pic>
        <p:sp>
          <p:nvSpPr>
            <p:cNvPr id="26" name="文字方塊 25"/>
            <p:cNvSpPr txBox="1"/>
            <p:nvPr/>
          </p:nvSpPr>
          <p:spPr>
            <a:xfrm>
              <a:off x="2417070" y="4016896"/>
              <a:ext cx="4087407" cy="1188167"/>
            </a:xfrm>
            <a:prstGeom prst="rect">
              <a:avLst/>
            </a:prstGeom>
            <a:noFill/>
          </p:spPr>
          <p:txBody>
            <a:bodyPr wrap="square" rtlCol="0">
              <a:noAutofit/>
            </a:bodyPr>
            <a:lstStyle/>
            <a:p>
              <a:r>
                <a:rPr lang="en-US" sz="1200" dirty="0"/>
                <a:t>3</a:t>
              </a:r>
              <a:r>
                <a:rPr lang="en-US" sz="1200" dirty="0" smtClean="0"/>
                <a:t>.) Scrape the inside of exposed disposal nipple with a screwdriver to remove any buildup caused by dishwasher.</a:t>
              </a:r>
            </a:p>
            <a:p>
              <a:endParaRPr lang="en-US" sz="1200" dirty="0" smtClean="0"/>
            </a:p>
            <a:p>
              <a:r>
                <a:rPr lang="en-US" sz="1200" dirty="0"/>
                <a:t>4</a:t>
              </a:r>
              <a:r>
                <a:rPr lang="en-US" sz="1200" dirty="0" smtClean="0"/>
                <a:t>.) Mount provided hose coupler one inch over disposal nipple. Then slip both provided new stainless steel hose clamps loosely over hose coupler.</a:t>
              </a: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2573432"/>
              <a:ext cx="1872208" cy="1235989"/>
            </a:xfrm>
            <a:prstGeom prst="rect">
              <a:avLst/>
            </a:prstGeom>
            <a:ln>
              <a:noFill/>
            </a:ln>
          </p:spPr>
        </p:pic>
        <p:sp>
          <p:nvSpPr>
            <p:cNvPr id="49" name="矩形 48"/>
            <p:cNvSpPr/>
            <p:nvPr/>
          </p:nvSpPr>
          <p:spPr bwMode="auto">
            <a:xfrm>
              <a:off x="192574" y="2072681"/>
              <a:ext cx="6386926" cy="695524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192574" y="2106179"/>
              <a:ext cx="6472851" cy="734626"/>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sp>
          <p:nvSpPr>
            <p:cNvPr id="2" name="文字方塊 1"/>
            <p:cNvSpPr txBox="1"/>
            <p:nvPr/>
          </p:nvSpPr>
          <p:spPr>
            <a:xfrm>
              <a:off x="2417070" y="2505697"/>
              <a:ext cx="4087407" cy="1371457"/>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Remove dishwasher drain hose from disposal by unscrewing hose clamp, or expanding spring clamp with</a:t>
              </a:r>
            </a:p>
            <a:p>
              <a:r>
                <a:rPr lang="en-US" sz="1200" dirty="0"/>
                <a:t>p</a:t>
              </a:r>
              <a:r>
                <a:rPr lang="en-US" sz="1200" dirty="0" smtClean="0"/>
                <a:t>liers. Move clamp away from disposal nipple, then twist</a:t>
              </a:r>
            </a:p>
            <a:p>
              <a:r>
                <a:rPr lang="en-US" sz="1200" dirty="0" smtClean="0"/>
                <a:t>hose back and forth while pulling away from disposal.</a:t>
              </a:r>
            </a:p>
          </p:txBody>
        </p:sp>
        <p:sp>
          <p:nvSpPr>
            <p:cNvPr id="4" name="文字方塊 3"/>
            <p:cNvSpPr txBox="1"/>
            <p:nvPr/>
          </p:nvSpPr>
          <p:spPr>
            <a:xfrm>
              <a:off x="368659" y="5427526"/>
              <a:ext cx="6120682" cy="1810385"/>
            </a:xfrm>
            <a:prstGeom prst="rect">
              <a:avLst/>
            </a:prstGeom>
            <a:noFill/>
          </p:spPr>
          <p:txBody>
            <a:bodyPr wrap="square" rtlCol="0">
              <a:noAutofit/>
            </a:bodyPr>
            <a:lstStyle/>
            <a:p>
              <a:r>
                <a:rPr lang="en-US" sz="1200" dirty="0" smtClean="0"/>
                <a:t>5.) Slide the three-way adapter into remaining one inch of hose coupler unti</a:t>
              </a:r>
              <a:r>
                <a:rPr lang="en-US" sz="1200" dirty="0"/>
                <a:t>l</a:t>
              </a:r>
              <a:r>
                <a:rPr lang="en-US" sz="1200" dirty="0" smtClean="0"/>
                <a:t> firmly seated against disposal nipple. Orient the ‘smaller branch" in a vertical position to connect RO drain tube. Tighten both hose clamps securely over hose coupler so that the three-way adapter is solidly mounted on disposal.</a:t>
              </a:r>
            </a:p>
            <a:p>
              <a:endParaRPr lang="en-US" sz="1200" dirty="0"/>
            </a:p>
            <a:p>
              <a:r>
                <a:rPr lang="en-US" sz="1200" dirty="0">
                  <a:solidFill>
                    <a:srgbClr val="FF0000"/>
                  </a:solidFill>
                </a:rPr>
                <a:t>NOTE</a:t>
              </a:r>
              <a:r>
                <a:rPr lang="en-US" altLang="zh-TW" sz="1200" dirty="0">
                  <a:solidFill>
                    <a:srgbClr val="FF0000"/>
                  </a:solidFill>
                </a:rPr>
                <a:t>:</a:t>
              </a:r>
              <a:r>
                <a:rPr lang="en-US" sz="1200" dirty="0">
                  <a:solidFill>
                    <a:srgbClr val="FF0000"/>
                  </a:solidFill>
                </a:rPr>
                <a:t> </a:t>
              </a:r>
              <a:r>
                <a:rPr lang="en-US" sz="1200" dirty="0"/>
                <a:t>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1200" dirty="0"/>
            </a:p>
            <a:p>
              <a:endParaRPr lang="en-US" sz="1200" dirty="0" smtClean="0"/>
            </a:p>
            <a:p>
              <a:endParaRPr lang="en-US" sz="1200" dirty="0"/>
            </a:p>
            <a:p>
              <a:endParaRPr lang="en-US" sz="1200" dirty="0" smtClean="0"/>
            </a:p>
            <a:p>
              <a:endParaRPr lang="en-US" sz="1200" dirty="0"/>
            </a:p>
          </p:txBody>
        </p:sp>
        <p:sp>
          <p:nvSpPr>
            <p:cNvPr id="30" name="文字方塊 29"/>
            <p:cNvSpPr txBox="1"/>
            <p:nvPr/>
          </p:nvSpPr>
          <p:spPr>
            <a:xfrm>
              <a:off x="2401934" y="7237911"/>
              <a:ext cx="4087407" cy="1790013"/>
            </a:xfrm>
            <a:prstGeom prst="rect">
              <a:avLst/>
            </a:prstGeom>
            <a:noFill/>
          </p:spPr>
          <p:txBody>
            <a:bodyPr wrap="square" rtlCol="0">
              <a:noAutofit/>
            </a:bodyPr>
            <a:lstStyle/>
            <a:p>
              <a:r>
                <a:rPr lang="en-US" sz="1200" dirty="0" smtClean="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1200" dirty="0" smtClean="0"/>
            </a:p>
            <a:p>
              <a:r>
                <a:rPr lang="en-US" sz="1200" dirty="0" smtClean="0"/>
                <a:t>7.) Insert the rubber plug with elbow quick fitting into the smaller branch of the three-way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7503208"/>
              <a:ext cx="1872208" cy="1259417"/>
            </a:xfrm>
            <a:prstGeom prst="rect">
              <a:avLst/>
            </a:prstGeom>
            <a:ln>
              <a:noFill/>
            </a:ln>
          </p:spPr>
        </p:pic>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20" name="群組 19"/>
          <p:cNvGrpSpPr/>
          <p:nvPr/>
        </p:nvGrpSpPr>
        <p:grpSpPr>
          <a:xfrm>
            <a:off x="223474" y="279719"/>
            <a:ext cx="6472851" cy="5622333"/>
            <a:chOff x="223474" y="194763"/>
            <a:chExt cx="6472851" cy="562233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2482088"/>
              <a:ext cx="1872208" cy="1384996"/>
            </a:xfrm>
            <a:prstGeom prst="rect">
              <a:avLst/>
            </a:prstGeom>
            <a:ln>
              <a:noFill/>
            </a:ln>
          </p:spPr>
        </p:pic>
        <p:sp>
          <p:nvSpPr>
            <p:cNvPr id="26" name="文字方塊 25"/>
            <p:cNvSpPr txBox="1"/>
            <p:nvPr/>
          </p:nvSpPr>
          <p:spPr>
            <a:xfrm>
              <a:off x="2426618" y="2209585"/>
              <a:ext cx="4087407" cy="1712288"/>
            </a:xfrm>
            <a:prstGeom prst="rect">
              <a:avLst/>
            </a:prstGeom>
            <a:noFill/>
          </p:spPr>
          <p:txBody>
            <a:bodyPr wrap="square" rtlCol="0">
              <a:noAutofit/>
            </a:bodyPr>
            <a:lstStyle/>
            <a:p>
              <a:r>
                <a:rPr lang="en-US" sz="1200" dirty="0" smtClean="0"/>
                <a:t>3.) Mount provided hose coupler one inch over disposal nipple. Then slip both provided new stainless steel hose clamps loosely over hose coupler.</a:t>
              </a:r>
            </a:p>
            <a:p>
              <a:endParaRPr lang="en-US" sz="1200" dirty="0" smtClean="0"/>
            </a:p>
            <a:p>
              <a:r>
                <a:rPr lang="en-US" altLang="zh-TW" sz="1200" dirty="0"/>
                <a:t>4</a:t>
              </a:r>
              <a:r>
                <a:rPr lang="en-US" sz="1200" dirty="0" smtClean="0"/>
                <a:t>.) Slide the bigger end of the two-way adapter into remaining one inch of hose coupler until firmly seated against disposal nipple. Tighten both hose clamps securely over hose coupler so that the two-way adapter is solidly mounted on disposal.</a:t>
              </a:r>
            </a:p>
            <a:p>
              <a:endParaRPr lang="en-US" sz="1200" dirty="0" smtClean="0"/>
            </a:p>
            <a:p>
              <a:endParaRPr lang="en-US" sz="1200" dirty="0" smtClean="0"/>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745443"/>
              <a:ext cx="1872208" cy="1359231"/>
            </a:xfrm>
            <a:prstGeom prst="rect">
              <a:avLst/>
            </a:prstGeom>
            <a:ln>
              <a:noFill/>
            </a:ln>
          </p:spPr>
        </p:pic>
        <p:sp>
          <p:nvSpPr>
            <p:cNvPr id="49" name="矩形 48"/>
            <p:cNvSpPr/>
            <p:nvPr/>
          </p:nvSpPr>
          <p:spPr bwMode="auto">
            <a:xfrm>
              <a:off x="223474" y="194763"/>
              <a:ext cx="6386926" cy="562233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223474" y="231600"/>
              <a:ext cx="6472851" cy="807877"/>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2437935" y="635538"/>
              <a:ext cx="4087407" cy="1509150"/>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1200" dirty="0" smtClean="0"/>
            </a:p>
          </p:txBody>
        </p:sp>
        <p:sp>
          <p:nvSpPr>
            <p:cNvPr id="30" name="文字方塊 29"/>
            <p:cNvSpPr txBox="1"/>
            <p:nvPr/>
          </p:nvSpPr>
          <p:spPr>
            <a:xfrm>
              <a:off x="2447970" y="4023617"/>
              <a:ext cx="4087407" cy="1721471"/>
            </a:xfrm>
            <a:prstGeom prst="rect">
              <a:avLst/>
            </a:prstGeom>
            <a:noFill/>
          </p:spPr>
          <p:txBody>
            <a:bodyPr wrap="square" rtlCol="0">
              <a:noAutofit/>
            </a:bodyPr>
            <a:lstStyle/>
            <a:p>
              <a:r>
                <a:rPr lang="en-US" altLang="zh-TW" sz="1200" dirty="0"/>
                <a:t>5</a:t>
              </a:r>
              <a:r>
                <a:rPr lang="en-US" sz="1200" dirty="0" smtClean="0"/>
                <a:t>.) Lift tail of adapter slightly higher than horizontal, and position semi-taut hose behind it. Take a measurement on the hose against the two-way adapter. Cut off excess hose squarely with a sharp Knife, then reuse original hose clamp and tighten securely.</a:t>
              </a:r>
            </a:p>
            <a:p>
              <a:endParaRPr lang="en-US" sz="1200" dirty="0" smtClean="0"/>
            </a:p>
            <a:p>
              <a:r>
                <a:rPr lang="en-US" altLang="zh-TW" sz="1200" dirty="0"/>
                <a:t>6</a:t>
              </a:r>
              <a:r>
                <a:rPr lang="en-US" sz="1200" dirty="0" smtClean="0"/>
                <a:t>.) Insert the rubber plug with elbow quick fitting into the smaller end of the two-way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4191854"/>
              <a:ext cx="1872208" cy="1384996"/>
            </a:xfrm>
            <a:prstGeom prst="rect">
              <a:avLst/>
            </a:prstGeom>
            <a:ln>
              <a:noFill/>
            </a:ln>
          </p:spPr>
        </p:pic>
      </p:grpSp>
      <p:grpSp>
        <p:nvGrpSpPr>
          <p:cNvPr id="21" name="群組 20"/>
          <p:cNvGrpSpPr/>
          <p:nvPr/>
        </p:nvGrpSpPr>
        <p:grpSpPr>
          <a:xfrm>
            <a:off x="223474" y="5959202"/>
            <a:ext cx="6472851" cy="3530302"/>
            <a:chOff x="223474" y="5959202"/>
            <a:chExt cx="6472851" cy="3530302"/>
          </a:xfrm>
        </p:grpSpPr>
        <p:sp>
          <p:nvSpPr>
            <p:cNvPr id="34" name="矩形 33"/>
            <p:cNvSpPr/>
            <p:nvPr/>
          </p:nvSpPr>
          <p:spPr bwMode="auto">
            <a:xfrm>
              <a:off x="223474" y="5959202"/>
              <a:ext cx="6386926" cy="353030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9" name="圖片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6" y="7954295"/>
              <a:ext cx="1872208"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1200" dirty="0" smtClean="0"/>
                <a:t>2.) Position the rubber drain plug at selected location and mark for the opening. Drill ½-inch </a:t>
              </a:r>
              <a:r>
                <a:rPr lang="en-US" altLang="zh-TW" sz="1200" dirty="0" smtClean="0"/>
                <a:t>(12.7mm) hole at mark through one side of pipe.</a:t>
              </a:r>
              <a:endParaRPr lang="en-US" sz="1200" dirty="0" smtClean="0"/>
            </a:p>
            <a:p>
              <a:endParaRPr lang="en-US" sz="1200" dirty="0" smtClean="0"/>
            </a:p>
            <a:p>
              <a:r>
                <a:rPr lang="en-US" sz="1200" dirty="0" smtClean="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5" y="6388306"/>
              <a:ext cx="1872208"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garbage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1200" dirty="0" smtClean="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saddle near a garbage disposal.</a:t>
              </a:r>
            </a:p>
            <a:p>
              <a:endParaRPr lang="en-US" sz="1200" dirty="0" smtClean="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10582</TotalTime>
  <Words>3928</Words>
  <Application>Microsoft Office PowerPoint</Application>
  <PresentationFormat>A4 紙張 (210x297 公釐)</PresentationFormat>
  <Paragraphs>408</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FeyFeyFey</dc:creator>
  <cp:lastModifiedBy>david</cp:lastModifiedBy>
  <cp:revision>446</cp:revision>
  <dcterms:created xsi:type="dcterms:W3CDTF">2011-06-12T03:23:16Z</dcterms:created>
  <dcterms:modified xsi:type="dcterms:W3CDTF">2017-05-05T15:46:26Z</dcterms:modified>
</cp:coreProperties>
</file>